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9" autoAdjust="0"/>
    <p:restoredTop sz="94660"/>
  </p:normalViewPr>
  <p:slideViewPr>
    <p:cSldViewPr snapToGrid="0">
      <p:cViewPr>
        <p:scale>
          <a:sx n="20" d="100"/>
          <a:sy n="20" d="100"/>
        </p:scale>
        <p:origin x="1824"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11/26/22</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11/26/22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11/26/22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11/26/22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11/26/22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11/26/22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C03D7F-B796-4B92-B0C7-6D4C9CC8C787}" type="datetimeFigureOut">
              <a:rPr lang="en-US" smtClean="0"/>
              <a:t>11/26/22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C03D7F-B796-4B92-B0C7-6D4C9CC8C787}" type="datetimeFigureOut">
              <a:rPr lang="en-US" smtClean="0"/>
              <a:t>11/26/22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C03D7F-B796-4B92-B0C7-6D4C9CC8C787}" type="datetimeFigureOut">
              <a:rPr lang="en-US" smtClean="0"/>
              <a:t>11/26/22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11/26/22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11/26/22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11/26/22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11/26/22</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a:extLst>
              <a:ext uri="{FF2B5EF4-FFF2-40B4-BE49-F238E27FC236}">
                <a16:creationId xmlns:a16="http://schemas.microsoft.com/office/drawing/2014/main" id="{79B08A6E-2255-5542-A165-1561DD45BC02}"/>
              </a:ext>
            </a:extLst>
          </p:cNvPr>
          <p:cNvPicPr>
            <a:picLocks noChangeAspect="1"/>
          </p:cNvPicPr>
          <p:nvPr/>
        </p:nvPicPr>
        <p:blipFill rotWithShape="1">
          <a:blip r:embed="rId3">
            <a:extLst>
              <a:ext uri="{28A0092B-C50C-407E-A947-70E740481C1C}">
                <a14:useLocalDpi xmlns:a14="http://schemas.microsoft.com/office/drawing/2010/main" val="0"/>
              </a:ext>
            </a:extLst>
          </a:blip>
          <a:srcRect b="22657"/>
          <a:stretch/>
        </p:blipFill>
        <p:spPr>
          <a:xfrm>
            <a:off x="10225181" y="18712123"/>
            <a:ext cx="16499247" cy="7178008"/>
          </a:xfrm>
          <a:prstGeom prst="rect">
            <a:avLst/>
          </a:prstGeom>
        </p:spPr>
      </p:pic>
      <p:grpSp>
        <p:nvGrpSpPr>
          <p:cNvPr id="3" name="Group 2">
            <a:extLst>
              <a:ext uri="{FF2B5EF4-FFF2-40B4-BE49-F238E27FC236}">
                <a16:creationId xmlns:a16="http://schemas.microsoft.com/office/drawing/2014/main" id="{6BFEAC09-9F8A-6546-9E59-74335CE200DF}"/>
              </a:ext>
            </a:extLst>
          </p:cNvPr>
          <p:cNvGrpSpPr/>
          <p:nvPr/>
        </p:nvGrpSpPr>
        <p:grpSpPr>
          <a:xfrm>
            <a:off x="1371600" y="6400800"/>
            <a:ext cx="7543800" cy="10363140"/>
            <a:chOff x="1371600" y="6400800"/>
            <a:chExt cx="7543800" cy="10363140"/>
          </a:xfrm>
        </p:grpSpPr>
        <p:sp>
          <p:nvSpPr>
            <p:cNvPr id="16" name="TextBox 15"/>
            <p:cNvSpPr txBox="1"/>
            <p:nvPr/>
          </p:nvSpPr>
          <p:spPr>
            <a:xfrm>
              <a:off x="1371600" y="7315200"/>
              <a:ext cx="7543800" cy="944874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Flash Carma is a web-based application that utilizes digital flash cards and helps the user study their custom material in an entertaining and enjoyable manner. Using Flash Carma, the user is able to create multiple digital flashcards with their custom questions and answers that they can then store in a study deck. When the user wants to study, they simply select a study deck and are taken through a study session, which presents each flash card in the study deck in a sequential order and awards points for answering correctly. The user is able to create up to 200 different study decks, each containing up to 200 flashcards. These study decks are stored with the user’s profile, so unless the user chooses to delete each of their study decks, they will be available for the user to review time and time again.</a:t>
              </a:r>
            </a:p>
          </p:txBody>
        </p:sp>
        <p:sp>
          <p:nvSpPr>
            <p:cNvPr id="42" name="TextBox 41"/>
            <p:cNvSpPr txBox="1"/>
            <p:nvPr/>
          </p:nvSpPr>
          <p:spPr>
            <a:xfrm>
              <a:off x="1371600" y="6400800"/>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Abstract</a:t>
              </a:r>
            </a:p>
          </p:txBody>
        </p:sp>
      </p:grpSp>
      <p:sp>
        <p:nvSpPr>
          <p:cNvPr id="9" name="TextBox 8"/>
          <p:cNvSpPr txBox="1"/>
          <p:nvPr/>
        </p:nvSpPr>
        <p:spPr>
          <a:xfrm>
            <a:off x="7772400" y="914400"/>
            <a:ext cx="22860000" cy="1446550"/>
          </a:xfrm>
          <a:prstGeom prst="rect">
            <a:avLst/>
          </a:prstGeom>
          <a:solidFill>
            <a:schemeClr val="bg1"/>
          </a:solidFill>
        </p:spPr>
        <p:txBody>
          <a:bodyPr wrap="square" rtlCol="0">
            <a:spAutoFit/>
          </a:bodyPr>
          <a:lstStyle/>
          <a:p>
            <a:pPr algn="ctr"/>
            <a:r>
              <a:rPr lang="en-US" sz="8800" b="1" dirty="0">
                <a:solidFill>
                  <a:srgbClr val="BB1C3F"/>
                </a:solidFill>
              </a:rPr>
              <a:t>Flash Carma</a:t>
            </a:r>
          </a:p>
        </p:txBody>
      </p:sp>
      <p:sp>
        <p:nvSpPr>
          <p:cNvPr id="11" name="TextBox 10"/>
          <p:cNvSpPr txBox="1"/>
          <p:nvPr/>
        </p:nvSpPr>
        <p:spPr>
          <a:xfrm>
            <a:off x="7772400" y="2543144"/>
            <a:ext cx="22860000" cy="923330"/>
          </a:xfrm>
          <a:prstGeom prst="rect">
            <a:avLst/>
          </a:prstGeom>
          <a:noFill/>
        </p:spPr>
        <p:txBody>
          <a:bodyPr wrap="square" rtlCol="0">
            <a:spAutoFit/>
          </a:bodyPr>
          <a:lstStyle/>
          <a:p>
            <a:pPr algn="ctr"/>
            <a:r>
              <a:rPr lang="en-US" sz="5400" dirty="0"/>
              <a:t>Adrian West, Brandon </a:t>
            </a:r>
            <a:r>
              <a:rPr lang="en-US" sz="5400" dirty="0" err="1"/>
              <a:t>Sitz</a:t>
            </a:r>
            <a:r>
              <a:rPr lang="en-US" sz="5400" dirty="0"/>
              <a:t>, Joseph Ramos-Garcia, and Josh Moore</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dirty="0"/>
              <a:t>Dept. Of Computer Science and </a:t>
            </a:r>
            <a:r>
              <a:rPr lang="en-US" sz="5400"/>
              <a:t>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grpSp>
        <p:nvGrpSpPr>
          <p:cNvPr id="4" name="Group 3">
            <a:extLst>
              <a:ext uri="{FF2B5EF4-FFF2-40B4-BE49-F238E27FC236}">
                <a16:creationId xmlns:a16="http://schemas.microsoft.com/office/drawing/2014/main" id="{D7FFBB7A-AC19-9448-863D-4EA9CDA40651}"/>
              </a:ext>
            </a:extLst>
          </p:cNvPr>
          <p:cNvGrpSpPr/>
          <p:nvPr/>
        </p:nvGrpSpPr>
        <p:grpSpPr>
          <a:xfrm>
            <a:off x="19180628" y="6365557"/>
            <a:ext cx="7543800" cy="11348026"/>
            <a:chOff x="10744200" y="6400799"/>
            <a:chExt cx="7543800" cy="11348026"/>
          </a:xfrm>
        </p:grpSpPr>
        <p:sp>
          <p:nvSpPr>
            <p:cNvPr id="50" name="TextBox 49">
              <a:extLst>
                <a:ext uri="{FF2B5EF4-FFF2-40B4-BE49-F238E27FC236}">
                  <a16:creationId xmlns:a16="http://schemas.microsoft.com/office/drawing/2014/main" id="{D52D404C-22B6-5E44-8D47-70D924BED731}"/>
                </a:ext>
              </a:extLst>
            </p:cNvPr>
            <p:cNvSpPr txBox="1"/>
            <p:nvPr/>
          </p:nvSpPr>
          <p:spPr>
            <a:xfrm>
              <a:off x="10744200" y="7315200"/>
              <a:ext cx="7543800" cy="104336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Firebase technologies were used to provide us with user authentication, a database to store the user’s data, and a means to host the site itself. Since Visual Studio Code provided numerous extensions that benefited the production of Flash Carma, we decided to use it as our coding environment. One of the most useful extensions was the Chakra UI extension, which provided numerous resources for creating the pages of Flash Carma. React was used as a framework for the application, and Node JS was used as a packet manager. Our logo was created using the GNU Image Manipulator, and the streak icon was created using Microsoft Word. Discord was our means of communication, while GitHub was used primarily for version control as well as a means for us to access each other’s developments and divide the work.</a:t>
              </a:r>
            </a:p>
          </p:txBody>
        </p:sp>
        <p:sp>
          <p:nvSpPr>
            <p:cNvPr id="51" name="TextBox 50">
              <a:extLst>
                <a:ext uri="{FF2B5EF4-FFF2-40B4-BE49-F238E27FC236}">
                  <a16:creationId xmlns:a16="http://schemas.microsoft.com/office/drawing/2014/main" id="{5F260FA1-F34C-E848-8BF8-421439B9412C}"/>
                </a:ext>
              </a:extLst>
            </p:cNvPr>
            <p:cNvSpPr txBox="1"/>
            <p:nvPr/>
          </p:nvSpPr>
          <p:spPr>
            <a:xfrm>
              <a:off x="107442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Technology</a:t>
              </a:r>
            </a:p>
          </p:txBody>
        </p:sp>
      </p:grpSp>
      <p:grpSp>
        <p:nvGrpSpPr>
          <p:cNvPr id="5" name="Group 4">
            <a:extLst>
              <a:ext uri="{FF2B5EF4-FFF2-40B4-BE49-F238E27FC236}">
                <a16:creationId xmlns:a16="http://schemas.microsoft.com/office/drawing/2014/main" id="{34CC978C-0F38-DF4B-995E-24E6391CE943}"/>
              </a:ext>
            </a:extLst>
          </p:cNvPr>
          <p:cNvGrpSpPr/>
          <p:nvPr/>
        </p:nvGrpSpPr>
        <p:grpSpPr>
          <a:xfrm>
            <a:off x="10276114" y="6400800"/>
            <a:ext cx="7543800" cy="11840469"/>
            <a:chOff x="20116800" y="6400799"/>
            <a:chExt cx="7543800" cy="11840469"/>
          </a:xfrm>
        </p:grpSpPr>
        <p:sp>
          <p:nvSpPr>
            <p:cNvPr id="52" name="TextBox 51">
              <a:extLst>
                <a:ext uri="{FF2B5EF4-FFF2-40B4-BE49-F238E27FC236}">
                  <a16:creationId xmlns:a16="http://schemas.microsoft.com/office/drawing/2014/main" id="{122B8F71-E134-414F-9A2A-89B6A9482606}"/>
                </a:ext>
              </a:extLst>
            </p:cNvPr>
            <p:cNvSpPr txBox="1"/>
            <p:nvPr/>
          </p:nvSpPr>
          <p:spPr>
            <a:xfrm>
              <a:off x="20116800" y="7315200"/>
              <a:ext cx="7543800" cy="1092606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Upon entering the URL for the application, the user is met with the Login page, where they can log in to their existing profile. If the user is new and does not yet have a profile, they can click the “Sign Up” link and will be taken to the Sign-Up page, where they can create a new profile. Once the user’s profile has been accessed, they are directed to the Home page and given access to the application’s navigation bar. On the Home page, the user can see their cumulative score across all their study sessions as well as their most recently studied decks. The user can use the navigation bar to begin a study session by clicking “Study Session”, adjust their settings or profile information by clicking the profile icon, return to the Home page by clicking the Flash Carma logo, or access the View Study Decks page where they can view, edit, and delete any of their existing study decks or create a new study deck.</a:t>
              </a:r>
            </a:p>
          </p:txBody>
        </p:sp>
        <p:sp>
          <p:nvSpPr>
            <p:cNvPr id="53" name="TextBox 52">
              <a:extLst>
                <a:ext uri="{FF2B5EF4-FFF2-40B4-BE49-F238E27FC236}">
                  <a16:creationId xmlns:a16="http://schemas.microsoft.com/office/drawing/2014/main" id="{9ADEE2E9-7AD4-AF4A-A8DE-2DD6E398169D}"/>
                </a:ext>
              </a:extLst>
            </p:cNvPr>
            <p:cNvSpPr txBox="1"/>
            <p:nvPr/>
          </p:nvSpPr>
          <p:spPr>
            <a:xfrm>
              <a:off x="201168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Design</a:t>
              </a:r>
            </a:p>
          </p:txBody>
        </p:sp>
      </p:grpSp>
      <p:grpSp>
        <p:nvGrpSpPr>
          <p:cNvPr id="28" name="Group 27">
            <a:extLst>
              <a:ext uri="{FF2B5EF4-FFF2-40B4-BE49-F238E27FC236}">
                <a16:creationId xmlns:a16="http://schemas.microsoft.com/office/drawing/2014/main" id="{BF558B00-5C24-F440-BB7F-BD02228E8257}"/>
              </a:ext>
            </a:extLst>
          </p:cNvPr>
          <p:cNvGrpSpPr/>
          <p:nvPr/>
        </p:nvGrpSpPr>
        <p:grpSpPr>
          <a:xfrm>
            <a:off x="28170569" y="6364767"/>
            <a:ext cx="8732003" cy="5438715"/>
            <a:chOff x="29457173" y="6364224"/>
            <a:chExt cx="7576027" cy="5438715"/>
          </a:xfrm>
        </p:grpSpPr>
        <p:sp>
          <p:nvSpPr>
            <p:cNvPr id="54" name="TextBox 53">
              <a:extLst>
                <a:ext uri="{FF2B5EF4-FFF2-40B4-BE49-F238E27FC236}">
                  <a16:creationId xmlns:a16="http://schemas.microsoft.com/office/drawing/2014/main" id="{D25BFCBA-8F53-DD46-A2ED-0F4416500F31}"/>
                </a:ext>
              </a:extLst>
            </p:cNvPr>
            <p:cNvSpPr txBox="1"/>
            <p:nvPr/>
          </p:nvSpPr>
          <p:spPr>
            <a:xfrm>
              <a:off x="29489400" y="7278624"/>
              <a:ext cx="7543800"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In future updates, a search bar will be implemented that will allow the user to search for the name of a particular study deck from their existing study decks. In the user’s settings, they will be able to switch between a grid layout and a list layout for their study decks to be presented in, and they will also have the option to enable the Leitner system to help them study.</a:t>
              </a:r>
            </a:p>
          </p:txBody>
        </p:sp>
        <p:sp>
          <p:nvSpPr>
            <p:cNvPr id="55" name="TextBox 54">
              <a:extLst>
                <a:ext uri="{FF2B5EF4-FFF2-40B4-BE49-F238E27FC236}">
                  <a16:creationId xmlns:a16="http://schemas.microsoft.com/office/drawing/2014/main" id="{4168701F-1D5B-6345-99A6-4CEE0D810E8D}"/>
                </a:ext>
              </a:extLst>
            </p:cNvPr>
            <p:cNvSpPr txBox="1"/>
            <p:nvPr/>
          </p:nvSpPr>
          <p:spPr>
            <a:xfrm>
              <a:off x="29457173" y="6364224"/>
              <a:ext cx="7543800" cy="9144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Future Work</a:t>
              </a:r>
            </a:p>
          </p:txBody>
        </p:sp>
      </p:grpSp>
      <p:grpSp>
        <p:nvGrpSpPr>
          <p:cNvPr id="2" name="Group 1">
            <a:extLst>
              <a:ext uri="{FF2B5EF4-FFF2-40B4-BE49-F238E27FC236}">
                <a16:creationId xmlns:a16="http://schemas.microsoft.com/office/drawing/2014/main" id="{E26AF40E-DEBA-2D43-8567-56D159D8E235}"/>
              </a:ext>
            </a:extLst>
          </p:cNvPr>
          <p:cNvGrpSpPr/>
          <p:nvPr/>
        </p:nvGrpSpPr>
        <p:grpSpPr>
          <a:xfrm>
            <a:off x="1331843" y="17367636"/>
            <a:ext cx="7583557" cy="7178782"/>
            <a:chOff x="1331843" y="21945591"/>
            <a:chExt cx="7583557" cy="6916053"/>
          </a:xfrm>
        </p:grpSpPr>
        <p:sp>
          <p:nvSpPr>
            <p:cNvPr id="58" name="TextBox 57">
              <a:extLst>
                <a:ext uri="{FF2B5EF4-FFF2-40B4-BE49-F238E27FC236}">
                  <a16:creationId xmlns:a16="http://schemas.microsoft.com/office/drawing/2014/main" id="{B4B17A3E-B8F5-AD47-BF90-C798FB9A5795}"/>
                </a:ext>
              </a:extLst>
            </p:cNvPr>
            <p:cNvSpPr txBox="1"/>
            <p:nvPr/>
          </p:nvSpPr>
          <p:spPr>
            <a:xfrm>
              <a:off x="1331843" y="21945591"/>
              <a:ext cx="7543800" cy="8309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Purpose</a:t>
              </a:r>
            </a:p>
          </p:txBody>
        </p:sp>
        <p:sp>
          <p:nvSpPr>
            <p:cNvPr id="62" name="TextBox 61">
              <a:extLst>
                <a:ext uri="{FF2B5EF4-FFF2-40B4-BE49-F238E27FC236}">
                  <a16:creationId xmlns:a16="http://schemas.microsoft.com/office/drawing/2014/main" id="{23E96BFD-241F-9947-B610-650FA9088939}"/>
                </a:ext>
              </a:extLst>
            </p:cNvPr>
            <p:cNvSpPr txBox="1"/>
            <p:nvPr/>
          </p:nvSpPr>
          <p:spPr>
            <a:xfrm>
              <a:off x="1371600" y="22860001"/>
              <a:ext cx="7543800" cy="60016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Studying can be a daunting task no matter the scholastic level, and traditional flash cards are time-consuming and exhaustive to create. Purchasing the raw materials can also add unnecessary expenses for students. To solve these problems, we created Flash Carma. As students who regularly use flash cards, we designed Flash Carma to be an easy-to-use, cost-effective alternative to traditional flash cards that won’t take enormous amounts of the user’s time to create.</a:t>
              </a:r>
            </a:p>
          </p:txBody>
        </p:sp>
      </p:grpSp>
      <p:grpSp>
        <p:nvGrpSpPr>
          <p:cNvPr id="13" name="Group 12">
            <a:extLst>
              <a:ext uri="{FF2B5EF4-FFF2-40B4-BE49-F238E27FC236}">
                <a16:creationId xmlns:a16="http://schemas.microsoft.com/office/drawing/2014/main" id="{5F2A5030-5432-2949-BD00-B12B534167C9}"/>
              </a:ext>
            </a:extLst>
          </p:cNvPr>
          <p:cNvGrpSpPr/>
          <p:nvPr/>
        </p:nvGrpSpPr>
        <p:grpSpPr>
          <a:xfrm>
            <a:off x="28103431" y="11990572"/>
            <a:ext cx="8854008" cy="4453830"/>
            <a:chOff x="29447863" y="26907744"/>
            <a:chExt cx="7585337" cy="4453830"/>
          </a:xfrm>
        </p:grpSpPr>
        <p:sp>
          <p:nvSpPr>
            <p:cNvPr id="67" name="TextBox 66">
              <a:extLst>
                <a:ext uri="{FF2B5EF4-FFF2-40B4-BE49-F238E27FC236}">
                  <a16:creationId xmlns:a16="http://schemas.microsoft.com/office/drawing/2014/main" id="{8E91F93C-A7BD-B64A-849B-B4DA616BE3FB}"/>
                </a:ext>
              </a:extLst>
            </p:cNvPr>
            <p:cNvSpPr txBox="1"/>
            <p:nvPr/>
          </p:nvSpPr>
          <p:spPr>
            <a:xfrm>
              <a:off x="29447863" y="26907744"/>
              <a:ext cx="7543800" cy="9144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References</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9489400" y="27822144"/>
              <a:ext cx="7543800" cy="35394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lgn="just">
                <a:buAutoNum type="arabicPeriod"/>
              </a:pPr>
              <a:r>
                <a:rPr lang="en-US" sz="3200" dirty="0"/>
                <a:t>React : https://reactjs.org/docs</a:t>
              </a:r>
            </a:p>
            <a:p>
              <a:pPr marL="514350" indent="-514350" algn="just">
                <a:buAutoNum type="arabicPeriod"/>
              </a:pPr>
              <a:r>
                <a:rPr lang="en-US" sz="3200" dirty="0"/>
                <a:t>Chakra UI: https://chakra-ui.com/docs</a:t>
              </a:r>
            </a:p>
            <a:p>
              <a:pPr marL="514350" indent="-514350" algn="just">
                <a:buAutoNum type="arabicPeriod"/>
              </a:pPr>
              <a:r>
                <a:rPr lang="en-US" sz="3200" dirty="0"/>
                <a:t>Firebase: https://firebase.google.com/docs/build</a:t>
              </a:r>
            </a:p>
            <a:p>
              <a:pPr marL="514350" indent="-514350" algn="just">
                <a:buAutoNum type="arabicPeriod"/>
              </a:pPr>
              <a:r>
                <a:rPr lang="en-US" sz="3200" dirty="0"/>
                <a:t>Leitner-system: https://examstudyexpert.com/leitner-system</a:t>
              </a:r>
            </a:p>
          </p:txBody>
        </p:sp>
      </p:grpSp>
      <p:grpSp>
        <p:nvGrpSpPr>
          <p:cNvPr id="14" name="Group 13">
            <a:extLst>
              <a:ext uri="{FF2B5EF4-FFF2-40B4-BE49-F238E27FC236}">
                <a16:creationId xmlns:a16="http://schemas.microsoft.com/office/drawing/2014/main" id="{4A4ACF16-D9AF-6248-9867-EA92011E5E9A}"/>
              </a:ext>
            </a:extLst>
          </p:cNvPr>
          <p:cNvGrpSpPr/>
          <p:nvPr/>
        </p:nvGrpSpPr>
        <p:grpSpPr>
          <a:xfrm>
            <a:off x="28126868" y="16877599"/>
            <a:ext cx="8829877" cy="5911499"/>
            <a:chOff x="28273888" y="33299080"/>
            <a:chExt cx="8684068" cy="5911499"/>
          </a:xfrm>
        </p:grpSpPr>
        <p:sp>
          <p:nvSpPr>
            <p:cNvPr id="72" name="TextBox 71">
              <a:extLst>
                <a:ext uri="{FF2B5EF4-FFF2-40B4-BE49-F238E27FC236}">
                  <a16:creationId xmlns:a16="http://schemas.microsoft.com/office/drawing/2014/main" id="{5E014FC1-89AE-2C42-B656-71AC274FF794}"/>
                </a:ext>
              </a:extLst>
            </p:cNvPr>
            <p:cNvSpPr txBox="1"/>
            <p:nvPr/>
          </p:nvSpPr>
          <p:spPr>
            <a:xfrm>
              <a:off x="28763034" y="33299080"/>
              <a:ext cx="7543800" cy="9144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p:nvPr/>
          </p:nvSpPr>
          <p:spPr>
            <a:xfrm>
              <a:off x="28273888" y="34193821"/>
              <a:ext cx="8684068" cy="501675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We would like to thank Dr. John Nicholson for his support and guidance during the development of Flash Carma. Without his instruction, we would not have grown nearly as much as developers nor Flash Carma grown as an application. We would also like to thank Dr. Karen </a:t>
              </a:r>
              <a:r>
                <a:rPr lang="en-US" sz="3200" dirty="0" err="1"/>
                <a:t>Meisch</a:t>
              </a:r>
              <a:r>
                <a:rPr lang="en-US" sz="3200" dirty="0"/>
                <a:t> for her support of students in the College of Science, Technology, Engineering &amp; Mathematics, and Dr. Leong Lee for his support of students in the Department of Computer Science and Information Technology.</a:t>
              </a:r>
            </a:p>
          </p:txBody>
        </p:sp>
      </p:grpSp>
      <p:cxnSp>
        <p:nvCxnSpPr>
          <p:cNvPr id="78" name="Straight Connector 77">
            <a:extLst>
              <a:ext uri="{FF2B5EF4-FFF2-40B4-BE49-F238E27FC236}">
                <a16:creationId xmlns:a16="http://schemas.microsoft.com/office/drawing/2014/main" id="{13D3A641-3556-174E-81A8-FB2A256E9AF5}"/>
              </a:ext>
            </a:extLst>
          </p:cNvPr>
          <p:cNvCxnSpPr/>
          <p:nvPr/>
        </p:nvCxnSpPr>
        <p:spPr>
          <a:xfrm>
            <a:off x="1371600"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0C3B7DF-9561-E74E-951B-555BFEB86B05}"/>
              </a:ext>
            </a:extLst>
          </p:cNvPr>
          <p:cNvPicPr>
            <a:picLocks noChangeAspect="1"/>
          </p:cNvPicPr>
          <p:nvPr/>
        </p:nvPicPr>
        <p:blipFill rotWithShape="1">
          <a:blip r:embed="rId5">
            <a:extLst>
              <a:ext uri="{28A0092B-C50C-407E-A947-70E740481C1C}">
                <a14:useLocalDpi xmlns:a14="http://schemas.microsoft.com/office/drawing/2010/main" val="0"/>
              </a:ext>
            </a:extLst>
          </a:blip>
          <a:srcRect l="23209" t="6014" r="25197" b="8081"/>
          <a:stretch/>
        </p:blipFill>
        <p:spPr>
          <a:xfrm rot="2436195">
            <a:off x="30056691" y="-233068"/>
            <a:ext cx="6349613" cy="5952537"/>
          </a:xfrm>
          <a:prstGeom prst="rect">
            <a:avLst/>
          </a:prstGeom>
        </p:spPr>
      </p:pic>
      <p:sp>
        <p:nvSpPr>
          <p:cNvPr id="35" name="TextBox 34">
            <a:extLst>
              <a:ext uri="{FF2B5EF4-FFF2-40B4-BE49-F238E27FC236}">
                <a16:creationId xmlns:a16="http://schemas.microsoft.com/office/drawing/2014/main" id="{5492A605-3958-AA4E-9E4C-2ECB0A2795E3}"/>
              </a:ext>
            </a:extLst>
          </p:cNvPr>
          <p:cNvSpPr txBox="1"/>
          <p:nvPr/>
        </p:nvSpPr>
        <p:spPr>
          <a:xfrm>
            <a:off x="28509954" y="35747633"/>
            <a:ext cx="8081500" cy="58477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4: </a:t>
            </a:r>
            <a:r>
              <a:rPr lang="en-US" sz="3200" dirty="0">
                <a:solidFill>
                  <a:schemeClr val="tx1"/>
                </a:solidFill>
              </a:rPr>
              <a:t>Data model for the firestore database.</a:t>
            </a:r>
            <a:endParaRPr lang="en-US" sz="3200" dirty="0"/>
          </a:p>
        </p:txBody>
      </p:sp>
      <p:sp>
        <p:nvSpPr>
          <p:cNvPr id="47" name="TextBox 46">
            <a:extLst>
              <a:ext uri="{FF2B5EF4-FFF2-40B4-BE49-F238E27FC236}">
                <a16:creationId xmlns:a16="http://schemas.microsoft.com/office/drawing/2014/main" id="{9E8AD1EB-D111-D84E-A576-B486C250DE20}"/>
              </a:ext>
            </a:extLst>
          </p:cNvPr>
          <p:cNvSpPr txBox="1"/>
          <p:nvPr/>
        </p:nvSpPr>
        <p:spPr>
          <a:xfrm>
            <a:off x="14501626" y="26048367"/>
            <a:ext cx="7962683" cy="107721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2: </a:t>
            </a:r>
            <a:r>
              <a:rPr lang="en-US" sz="3200" dirty="0">
                <a:solidFill>
                  <a:schemeClr val="tx1"/>
                </a:solidFill>
              </a:rPr>
              <a:t>Screen capture of the View Study Decks page.</a:t>
            </a:r>
            <a:endParaRPr lang="en-US" sz="3200" dirty="0"/>
          </a:p>
        </p:txBody>
      </p:sp>
      <p:grpSp>
        <p:nvGrpSpPr>
          <p:cNvPr id="27" name="Group 26">
            <a:extLst>
              <a:ext uri="{FF2B5EF4-FFF2-40B4-BE49-F238E27FC236}">
                <a16:creationId xmlns:a16="http://schemas.microsoft.com/office/drawing/2014/main" id="{2D5FDAA8-C2AF-624F-9F62-661D0C227636}"/>
              </a:ext>
            </a:extLst>
          </p:cNvPr>
          <p:cNvGrpSpPr/>
          <p:nvPr/>
        </p:nvGrpSpPr>
        <p:grpSpPr>
          <a:xfrm>
            <a:off x="1393904" y="25590192"/>
            <a:ext cx="7521496" cy="10756325"/>
            <a:chOff x="1393904" y="25049860"/>
            <a:chExt cx="7521496" cy="10756325"/>
          </a:xfrm>
        </p:grpSpPr>
        <p:pic>
          <p:nvPicPr>
            <p:cNvPr id="23" name="Picture 22">
              <a:extLst>
                <a:ext uri="{FF2B5EF4-FFF2-40B4-BE49-F238E27FC236}">
                  <a16:creationId xmlns:a16="http://schemas.microsoft.com/office/drawing/2014/main" id="{B3324146-E4F9-8C44-8054-38B48DC427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93904" y="25049860"/>
              <a:ext cx="7521496" cy="9468053"/>
            </a:xfrm>
            <a:prstGeom prst="rect">
              <a:avLst/>
            </a:prstGeom>
          </p:spPr>
        </p:pic>
        <p:sp>
          <p:nvSpPr>
            <p:cNvPr id="56" name="TextBox 55">
              <a:extLst>
                <a:ext uri="{FF2B5EF4-FFF2-40B4-BE49-F238E27FC236}">
                  <a16:creationId xmlns:a16="http://schemas.microsoft.com/office/drawing/2014/main" id="{8A230718-F21A-124F-9AB9-9CA73BD97588}"/>
                </a:ext>
              </a:extLst>
            </p:cNvPr>
            <p:cNvSpPr txBox="1"/>
            <p:nvPr/>
          </p:nvSpPr>
          <p:spPr>
            <a:xfrm>
              <a:off x="1618952" y="34728967"/>
              <a:ext cx="7049095" cy="107721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1: </a:t>
              </a:r>
              <a:r>
                <a:rPr lang="en-US" sz="3200" dirty="0">
                  <a:solidFill>
                    <a:schemeClr val="tx1"/>
                  </a:solidFill>
                </a:rPr>
                <a:t>Screen capture of the Sign-Up page.</a:t>
              </a:r>
              <a:endParaRPr lang="en-US" sz="3200" dirty="0"/>
            </a:p>
          </p:txBody>
        </p:sp>
      </p:grpSp>
      <p:pic>
        <p:nvPicPr>
          <p:cNvPr id="68" name="Picture 67">
            <a:extLst>
              <a:ext uri="{FF2B5EF4-FFF2-40B4-BE49-F238E27FC236}">
                <a16:creationId xmlns:a16="http://schemas.microsoft.com/office/drawing/2014/main" id="{8EC389F9-8FC2-4849-B65D-D486A42607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133426" y="23376576"/>
            <a:ext cx="8834556" cy="12202114"/>
          </a:xfrm>
          <a:prstGeom prst="rect">
            <a:avLst/>
          </a:prstGeom>
          <a:ln>
            <a:solidFill>
              <a:schemeClr val="tx1"/>
            </a:solidFill>
          </a:ln>
        </p:spPr>
      </p:pic>
      <p:grpSp>
        <p:nvGrpSpPr>
          <p:cNvPr id="12" name="Group 11">
            <a:extLst>
              <a:ext uri="{FF2B5EF4-FFF2-40B4-BE49-F238E27FC236}">
                <a16:creationId xmlns:a16="http://schemas.microsoft.com/office/drawing/2014/main" id="{AFAC5A4C-04DA-2240-B89C-9BC3E3F15D5B}"/>
              </a:ext>
            </a:extLst>
          </p:cNvPr>
          <p:cNvGrpSpPr/>
          <p:nvPr/>
        </p:nvGrpSpPr>
        <p:grpSpPr>
          <a:xfrm>
            <a:off x="10572750" y="27730614"/>
            <a:ext cx="16920529" cy="9361983"/>
            <a:chOff x="10572750" y="27669654"/>
            <a:chExt cx="16920529" cy="9361983"/>
          </a:xfrm>
        </p:grpSpPr>
        <p:sp>
          <p:nvSpPr>
            <p:cNvPr id="39" name="TextBox 38">
              <a:extLst>
                <a:ext uri="{FF2B5EF4-FFF2-40B4-BE49-F238E27FC236}">
                  <a16:creationId xmlns:a16="http://schemas.microsoft.com/office/drawing/2014/main" id="{FCA5836F-1883-2D43-8E07-019C91318D5B}"/>
                </a:ext>
              </a:extLst>
            </p:cNvPr>
            <p:cNvSpPr txBox="1"/>
            <p:nvPr/>
          </p:nvSpPr>
          <p:spPr>
            <a:xfrm>
              <a:off x="14492971" y="36446862"/>
              <a:ext cx="13000308" cy="58477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3: </a:t>
              </a:r>
              <a:r>
                <a:rPr lang="en-US" sz="3200" dirty="0">
                  <a:solidFill>
                    <a:schemeClr val="tx1"/>
                  </a:solidFill>
                </a:rPr>
                <a:t>Block Diagram for the Flash Carma application.</a:t>
              </a:r>
              <a:endParaRPr lang="en-US" sz="3200" dirty="0"/>
            </a:p>
          </p:txBody>
        </p:sp>
        <p:pic>
          <p:nvPicPr>
            <p:cNvPr id="43" name="Picture 42">
              <a:extLst>
                <a:ext uri="{FF2B5EF4-FFF2-40B4-BE49-F238E27FC236}">
                  <a16:creationId xmlns:a16="http://schemas.microsoft.com/office/drawing/2014/main" id="{5A011D8F-80FF-2C43-BF59-404BDCA88A7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72750" y="27669654"/>
              <a:ext cx="16151678" cy="8623522"/>
            </a:xfrm>
            <a:prstGeom prst="rect">
              <a:avLst/>
            </a:prstGeom>
          </p:spPr>
        </p:pic>
      </p:grpSp>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1425</TotalTime>
  <Words>850</Words>
  <Application>Microsoft Macintosh PowerPoint</Application>
  <PresentationFormat>Custom</PresentationFormat>
  <Paragraphs>25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UCLA Division of Undergraduate Education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Moore, Joshua</cp:lastModifiedBy>
  <cp:revision>147</cp:revision>
  <cp:lastPrinted>2016-07-13T23:56:52Z</cp:lastPrinted>
  <dcterms:created xsi:type="dcterms:W3CDTF">2016-06-13T20:02:52Z</dcterms:created>
  <dcterms:modified xsi:type="dcterms:W3CDTF">2022-11-26T21:24:35Z</dcterms:modified>
</cp:coreProperties>
</file>