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262" r:id="rId3"/>
    <p:sldId id="317" r:id="rId4"/>
    <p:sldId id="318" r:id="rId5"/>
    <p:sldId id="319" r:id="rId6"/>
    <p:sldId id="320" r:id="rId7"/>
    <p:sldId id="321" r:id="rId8"/>
    <p:sldId id="322" r:id="rId9"/>
    <p:sldId id="328" r:id="rId10"/>
    <p:sldId id="329" r:id="rId11"/>
    <p:sldId id="330" r:id="rId12"/>
    <p:sldId id="334" r:id="rId13"/>
    <p:sldId id="331" r:id="rId14"/>
    <p:sldId id="332" r:id="rId15"/>
    <p:sldId id="333" r:id="rId16"/>
    <p:sldId id="335" r:id="rId17"/>
    <p:sldId id="336" r:id="rId18"/>
    <p:sldId id="323" r:id="rId19"/>
    <p:sldId id="324" r:id="rId20"/>
    <p:sldId id="325" r:id="rId21"/>
    <p:sldId id="326" r:id="rId22"/>
    <p:sldId id="327" r:id="rId23"/>
  </p:sldIdLst>
  <p:sldSz cx="12192000" cy="6858000"/>
  <p:notesSz cx="6858000" cy="9144000"/>
  <p:custDataLst>
    <p:tags r:id="rId24"/>
  </p:custDataLst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B5A"/>
    <a:srgbClr val="F3FEFF"/>
    <a:srgbClr val="009579"/>
    <a:srgbClr val="5FDFB4"/>
    <a:srgbClr val="CDF5E8"/>
    <a:srgbClr val="590A06"/>
    <a:srgbClr val="40382D"/>
    <a:srgbClr val="F2F2F2"/>
    <a:srgbClr val="FFD9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867FC-A8DE-BEB7-2309-ADCA07866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85DAD0-4459-FE55-CECB-B90C12D2C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93660F-B513-D89E-3576-4B88D272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23/07/2025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571D67-05D4-40F3-A596-B31971CA8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F4F99C-EC70-5C40-C5B7-8479F75E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317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1A361-5C18-6498-3353-2DF4A426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BA6CAE-87E8-2B95-49CD-67B2AB65F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A343DC-D5DB-68F0-A3CB-6E8DF0D8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23/07/2025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18F4E6-EE01-42E3-D654-75BA15C6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697BF0-7C74-0A8B-B7EC-276F993A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627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FC3F77-EBFF-9CDA-9940-B87F4A539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5511C0-2287-DE9F-400B-A7DCE2D5E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5E7372-80DE-6BC0-682F-AB54EF25C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23/07/2025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680DEB-D5A7-76F3-4FC9-A79BF92BE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7CD804-5A3C-6594-22F8-941FECCB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049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71948-1D70-C81A-D90B-6F5DD40F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83B3FA-BF34-9B88-F7A2-2664CC15F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7BB04C-53D9-2240-EFBB-03E5B416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23/07/2025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E6789C-BF46-2BBB-306A-AA8A16DB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072ED8-D00A-CE94-25F5-8515F3C9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303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BDF99-07FE-98E0-669A-06E2C48D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3847A3-4ACC-0908-790B-8E5C10CA9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C98C58-1CBC-EF20-F770-D885D5902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23/07/2025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18368C-D8B9-6D4B-57A6-21EA11D2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26A211-29B6-2EA7-7785-14359837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680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22BBB-57E9-CC00-168E-0EDCF713B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986D1-489A-F637-C584-85EE0DD2C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6C9512-AB68-C18C-97AE-C94FF97A2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EC1403-2C43-9EFA-9859-FEBA222E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23/07/2025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79F71A-5E48-5A6D-32BC-AA984216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642BCC-FC6F-7D4F-1548-44F4FAEA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3474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A3E8A-6392-4937-1B6B-B6408F43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8097CE-196A-CA0F-7949-C689C4672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97850D-DDCE-2B8F-F886-A925AFA06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0AA7365-B339-74BB-17AC-78D1AFE73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E086C7C-18AD-222A-2EFF-AB30D9A06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152AEE7-79F3-5DD2-FA9C-EB2EAB3C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23/07/2025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EF79DD-AEEE-F5CE-F2A2-AD118116D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2CD2A8-BD40-A64D-FB29-42D2CB50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780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DAC91-67EB-D444-D6C1-509B1171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35F173-A537-CFA8-9CEB-A70EAE64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23/07/2025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2DB93C-BC82-4122-1972-F06E5C8F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BAC77BA-0944-742F-1582-328DC607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012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45E1C4-6174-26B8-BD5E-BDCBAB7C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23/07/2025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734D51A-9FE0-73DC-339A-AB18F8D08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A08305-8078-E9A9-D645-512AA096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085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10F01-81DB-FAF2-7A28-667941ADA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F57EBD-4DFF-A354-AD9C-CB83FD6D9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AC9778-1481-3414-D966-DDD4D4B41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A95F97-3D1A-4B0E-66FA-E1C4BC1E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23/07/2025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3523B4-6940-4754-AC34-96F68AB4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44A464-A5F8-2727-FE7E-191C9CA9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381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AEC7B-5DB1-3211-18A0-E7F4FE887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BB9676-7850-63F3-E0CB-42C9EA4C0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87C856-D660-42A4-4801-BC1AD05CE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30EE0A-E498-7145-6A6F-ED94302B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FBE-F2C4-4925-8955-5790DBA5559D}" type="datetimeFigureOut">
              <a:rPr lang="es-CO" smtClean="0"/>
              <a:t>23/07/2025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B442C6-A743-8656-79F3-DCC6EE339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FBB10F-38A0-1C19-8034-6EAE8B25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175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5869A09-FEF3-311C-B2BB-C81FA0F20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B04212-FCC9-4856-E626-1607418AD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2E3369-AC7F-096E-2AA8-DA9FB14B64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7AFBE-F2C4-4925-8955-5790DBA5559D}" type="datetimeFigureOut">
              <a:rPr lang="es-CO" smtClean="0"/>
              <a:t>23/07/2025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0568B0-646E-830F-43E3-53B516B50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ACDB0F-BB48-6B49-1F03-D4CC8E046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EB2F7-2FFB-4DD8-B77C-3FC4F01FFE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310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FD7D6-C94B-33A0-66D5-1708A5CE8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women looking at a computer&#10;&#10;Description automatically generated">
            <a:extLst>
              <a:ext uri="{FF2B5EF4-FFF2-40B4-BE49-F238E27FC236}">
                <a16:creationId xmlns:a16="http://schemas.microsoft.com/office/drawing/2014/main" id="{FD60101D-D15C-8B23-546F-489FF7B89CC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E64793-6608-8EE6-0E92-288652D6CA7A}"/>
              </a:ext>
            </a:extLst>
          </p:cNvPr>
          <p:cNvSpPr txBox="1"/>
          <p:nvPr/>
        </p:nvSpPr>
        <p:spPr>
          <a:xfrm>
            <a:off x="302590" y="3860638"/>
            <a:ext cx="5816853" cy="19627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5000"/>
              </a:lnSpc>
            </a:pPr>
            <a:r>
              <a:rPr lang="es-MX" sz="3200" dirty="0">
                <a:solidFill>
                  <a:srgbClr val="FF0000"/>
                </a:solidFill>
              </a:rPr>
              <a:t>¿Sabías la importancia de conocer el comportamiento de las variables climáticas?</a:t>
            </a:r>
            <a:endParaRPr lang="en-US" sz="6600" b="1" dirty="0">
              <a:solidFill>
                <a:srgbClr val="FF0000"/>
              </a:solidFill>
              <a:latin typeface="Roboto Black" panose="02000000000000000000" pitchFamily="2" charset="0"/>
              <a:ea typeface="Roboto Black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B972161-FC61-E64E-5DBE-DC87A05D35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3435" y="3583085"/>
            <a:ext cx="2715709" cy="457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E9174A-FF5A-E63E-004B-437E1EA7F83A}"/>
              </a:ext>
            </a:extLst>
          </p:cNvPr>
          <p:cNvSpPr txBox="1"/>
          <p:nvPr/>
        </p:nvSpPr>
        <p:spPr>
          <a:xfrm>
            <a:off x="204118" y="1580423"/>
            <a:ext cx="550736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" panose="02000000000000000000" pitchFamily="2" charset="0"/>
              </a:rPr>
              <a:t>Análisis</a:t>
            </a:r>
            <a:r>
              <a:rPr lang="en-US" sz="32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" panose="02000000000000000000" pitchFamily="2" charset="0"/>
              </a:rPr>
              <a:t> de </a:t>
            </a:r>
            <a:r>
              <a:rPr lang="en-US" sz="3200" b="1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" panose="02000000000000000000" pitchFamily="2" charset="0"/>
              </a:rPr>
              <a:t>patrones</a:t>
            </a:r>
            <a:r>
              <a:rPr lang="en-US" sz="32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" panose="02000000000000000000" pitchFamily="2" charset="0"/>
              </a:rPr>
              <a:t> de </a:t>
            </a:r>
            <a:r>
              <a:rPr lang="en-US" sz="3200" b="1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" panose="02000000000000000000" pitchFamily="2" charset="0"/>
              </a:rPr>
              <a:t>precipitación</a:t>
            </a:r>
            <a:r>
              <a:rPr lang="en-US" sz="32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" panose="02000000000000000000" pitchFamily="2" charset="0"/>
              </a:rPr>
              <a:t>en</a:t>
            </a:r>
            <a:r>
              <a:rPr lang="en-US" sz="32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" panose="02000000000000000000" pitchFamily="2" charset="0"/>
              </a:rPr>
              <a:t>el</a:t>
            </a:r>
            <a:r>
              <a:rPr lang="en-US" sz="32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" panose="02000000000000000000" pitchFamily="2" charset="0"/>
              </a:rPr>
              <a:t> Valle de Aburrá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6282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2B641-F5C9-984A-80C2-E92D3F579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5BF498C-1965-D877-9E88-FF8B0A118F8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471F01B-43FD-2001-9149-70378ED42552}"/>
              </a:ext>
            </a:extLst>
          </p:cNvPr>
          <p:cNvSpPr txBox="1"/>
          <p:nvPr/>
        </p:nvSpPr>
        <p:spPr>
          <a:xfrm>
            <a:off x="432840" y="2481826"/>
            <a:ext cx="4461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srgbClr val="242B5A"/>
                </a:solidFill>
              </a:rPr>
              <a:t>Visualización de Datos</a:t>
            </a:r>
            <a:endParaRPr lang="es-CO" sz="3600" b="1" dirty="0">
              <a:solidFill>
                <a:srgbClr val="242B5A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1EDF0B-7A96-B863-621F-816AF0DEE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966" y="317095"/>
            <a:ext cx="6320985" cy="562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0152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29B67-F42E-108D-8685-689480681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8C3EC65-D11D-9BF4-B7FB-B853AB3C524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56D3D94-88D6-BDDB-41BC-7285D22E777F}"/>
              </a:ext>
            </a:extLst>
          </p:cNvPr>
          <p:cNvSpPr txBox="1"/>
          <p:nvPr/>
        </p:nvSpPr>
        <p:spPr>
          <a:xfrm>
            <a:off x="3865357" y="329470"/>
            <a:ext cx="4461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srgbClr val="242B5A"/>
                </a:solidFill>
              </a:rPr>
              <a:t>Visualización de Datos</a:t>
            </a:r>
            <a:endParaRPr lang="es-CO" sz="3600" b="1" dirty="0">
              <a:solidFill>
                <a:srgbClr val="242B5A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6FABFA-6BCF-E178-2ABA-7F6DB86FD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4229"/>
            <a:ext cx="12192000" cy="361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88919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4D679-1DDA-8294-8304-1A8198E94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499CA63-DCB7-6129-21CD-EF8E1B5D23F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2B23F64-A739-E55A-620C-2DD4B993C80B}"/>
              </a:ext>
            </a:extLst>
          </p:cNvPr>
          <p:cNvSpPr txBox="1"/>
          <p:nvPr/>
        </p:nvSpPr>
        <p:spPr>
          <a:xfrm>
            <a:off x="3865357" y="329470"/>
            <a:ext cx="4461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srgbClr val="242B5A"/>
                </a:solidFill>
              </a:rPr>
              <a:t>Visualización de Datos</a:t>
            </a:r>
            <a:endParaRPr lang="es-CO" sz="3600" b="1" dirty="0">
              <a:solidFill>
                <a:srgbClr val="242B5A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EFE9F11-4305-9F84-08CB-60DB33082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4345"/>
            <a:ext cx="12192000" cy="300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29475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E0EE4-05A9-8D08-FC6B-B708CEA42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8BDCE5E-4350-0CA7-E859-5FA47B85E9B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54D78CF-A1BE-F55B-98C6-6544A11C98CC}"/>
              </a:ext>
            </a:extLst>
          </p:cNvPr>
          <p:cNvSpPr txBox="1"/>
          <p:nvPr/>
        </p:nvSpPr>
        <p:spPr>
          <a:xfrm>
            <a:off x="3865357" y="329470"/>
            <a:ext cx="4461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srgbClr val="242B5A"/>
                </a:solidFill>
              </a:rPr>
              <a:t>Visualización de Datos</a:t>
            </a:r>
            <a:endParaRPr lang="es-CO" sz="3600" b="1" dirty="0">
              <a:solidFill>
                <a:srgbClr val="242B5A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72AD825-89F4-4C0D-A45E-6FFF1D549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93" y="975801"/>
            <a:ext cx="9420225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193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97980-5E87-1EAA-1630-1AEC31728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C786B5E-DE32-7553-CD7C-BAA0D32ABC5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DC322AE-58A2-DB5A-FFB4-D044429BA0A5}"/>
              </a:ext>
            </a:extLst>
          </p:cNvPr>
          <p:cNvSpPr txBox="1"/>
          <p:nvPr/>
        </p:nvSpPr>
        <p:spPr>
          <a:xfrm>
            <a:off x="3865357" y="329470"/>
            <a:ext cx="4461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srgbClr val="242B5A"/>
                </a:solidFill>
              </a:rPr>
              <a:t>Visualización de Datos</a:t>
            </a:r>
            <a:endParaRPr lang="es-CO" sz="3600" b="1" dirty="0">
              <a:solidFill>
                <a:srgbClr val="242B5A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D431BB2-59A4-BA9C-2FC7-005B21EE9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095375"/>
            <a:ext cx="942975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18338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F9BF6-C580-509C-19AA-EABC34C39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5B5BFB2-24E6-7CBC-4FD9-86AD1E4181B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12B29B8-CD26-E10B-821B-E4ABC770D577}"/>
              </a:ext>
            </a:extLst>
          </p:cNvPr>
          <p:cNvSpPr txBox="1"/>
          <p:nvPr/>
        </p:nvSpPr>
        <p:spPr>
          <a:xfrm>
            <a:off x="3865357" y="329470"/>
            <a:ext cx="4461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srgbClr val="242B5A"/>
                </a:solidFill>
              </a:rPr>
              <a:t>Visualización de Datos</a:t>
            </a:r>
            <a:endParaRPr lang="es-CO" sz="3600" b="1" dirty="0">
              <a:solidFill>
                <a:srgbClr val="242B5A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2342B54-2177-4BE0-8B0E-A7051F824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1166813"/>
            <a:ext cx="61150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2645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D6C32-D270-9A13-F665-13E6F1E89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9609A41-18FC-FBBB-E442-5873FC3D861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505F108-E189-AA9E-8B91-DC0E6F77493D}"/>
              </a:ext>
            </a:extLst>
          </p:cNvPr>
          <p:cNvSpPr txBox="1"/>
          <p:nvPr/>
        </p:nvSpPr>
        <p:spPr>
          <a:xfrm>
            <a:off x="3865357" y="329470"/>
            <a:ext cx="4461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srgbClr val="242B5A"/>
                </a:solidFill>
              </a:rPr>
              <a:t>Visualización de Datos</a:t>
            </a:r>
            <a:endParaRPr lang="es-CO" sz="3600" b="1" dirty="0">
              <a:solidFill>
                <a:srgbClr val="242B5A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EBCC3D-8EE9-1490-7A9A-9FC7FDF6A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34" y="1840907"/>
            <a:ext cx="3735123" cy="317618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98F533A-CACC-BF61-B41D-CDDC77879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409" y="1957790"/>
            <a:ext cx="4054355" cy="317618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A77B8E1-4C11-952A-F071-801698C453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6280" y="1957790"/>
            <a:ext cx="4005203" cy="29424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5333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F1A80-3E4E-9C9D-E1A8-2204897FB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1411D8A-BA26-A1D2-DC68-ADF795E0E52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9D0DD16-28AC-F681-9937-7B9C1BC71042}"/>
              </a:ext>
            </a:extLst>
          </p:cNvPr>
          <p:cNvSpPr txBox="1"/>
          <p:nvPr/>
        </p:nvSpPr>
        <p:spPr>
          <a:xfrm>
            <a:off x="3865357" y="329470"/>
            <a:ext cx="4461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srgbClr val="242B5A"/>
                </a:solidFill>
              </a:rPr>
              <a:t>Visualización de Datos</a:t>
            </a:r>
            <a:endParaRPr lang="es-CO" sz="3600" b="1" dirty="0">
              <a:solidFill>
                <a:srgbClr val="242B5A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A71BB67-AF28-F305-4E04-47ED633EB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2" y="1433512"/>
            <a:ext cx="11953875" cy="39909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6440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FC2DA7B-E466-2533-7FD0-4C7517D22C3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05DF481-48F1-4C4E-B7E6-3481855706B8}"/>
              </a:ext>
            </a:extLst>
          </p:cNvPr>
          <p:cNvSpPr txBox="1"/>
          <p:nvPr/>
        </p:nvSpPr>
        <p:spPr>
          <a:xfrm>
            <a:off x="2531165" y="1046923"/>
            <a:ext cx="5161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srgbClr val="242B5A"/>
                </a:solidFill>
              </a:rPr>
              <a:t>Hallazgos e interpretación</a:t>
            </a:r>
            <a:endParaRPr lang="es-CO" sz="3600" b="1" dirty="0">
              <a:solidFill>
                <a:srgbClr val="242B5A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6BE089F-8CE5-0E76-0EDF-3E0DC56BDDD0}"/>
              </a:ext>
            </a:extLst>
          </p:cNvPr>
          <p:cNvSpPr txBox="1"/>
          <p:nvPr/>
        </p:nvSpPr>
        <p:spPr>
          <a:xfrm>
            <a:off x="351692" y="1855823"/>
            <a:ext cx="880989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000" b="0" i="0" u="none" strike="noStrike" baseline="0" dirty="0">
                <a:latin typeface="CMR12"/>
              </a:rPr>
              <a:t>Los modelos clasificatorios indican que la humedad, presión y temperatura m</a:t>
            </a:r>
            <a:r>
              <a:rPr lang="es-MX" sz="2000" dirty="0">
                <a:latin typeface="CMR12"/>
              </a:rPr>
              <a:t>á</a:t>
            </a:r>
            <a:r>
              <a:rPr lang="es-MX" sz="2000" b="0" i="0" u="none" strike="noStrike" baseline="0" dirty="0">
                <a:latin typeface="CMR12"/>
              </a:rPr>
              <a:t>xima son variables clave para predecir lluvia.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MX" sz="2000" b="0" i="0" u="none" strike="noStrike" baseline="0" dirty="0">
              <a:latin typeface="CMR1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000" b="0" i="0" u="none" strike="noStrike" baseline="0" dirty="0">
                <a:latin typeface="CMR12"/>
              </a:rPr>
              <a:t>Se evidenci</a:t>
            </a:r>
            <a:r>
              <a:rPr lang="es-MX" sz="2000" dirty="0">
                <a:latin typeface="CMR12"/>
              </a:rPr>
              <a:t>a</a:t>
            </a:r>
            <a:r>
              <a:rPr lang="es-MX" sz="2000" b="0" i="0" u="none" strike="noStrike" baseline="0" dirty="0">
                <a:latin typeface="CMR12"/>
              </a:rPr>
              <a:t>n ciclos estacionales claros que permiten proyecciones confiables.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MX" sz="2000" b="0" i="0" u="none" strike="noStrike" baseline="0" dirty="0">
              <a:latin typeface="CMR1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000" b="0" i="0" u="none" strike="noStrike" baseline="0" dirty="0">
                <a:latin typeface="CMR12"/>
              </a:rPr>
              <a:t>Las condiciones h</a:t>
            </a:r>
            <a:r>
              <a:rPr lang="es-MX" sz="2000" dirty="0">
                <a:latin typeface="CMR12"/>
              </a:rPr>
              <a:t>ú</a:t>
            </a:r>
            <a:r>
              <a:rPr lang="es-MX" sz="2000" b="0" i="0" u="none" strike="noStrike" baseline="0" dirty="0">
                <a:latin typeface="CMR12"/>
              </a:rPr>
              <a:t>medas y presiones bajas preceden eventos de lluvia intensa, lo que permite construir alertas tempranas con valor pr</a:t>
            </a:r>
            <a:r>
              <a:rPr lang="es-MX" sz="2000" dirty="0">
                <a:latin typeface="CMR12"/>
              </a:rPr>
              <a:t>á</a:t>
            </a:r>
            <a:r>
              <a:rPr lang="es-MX" sz="2000" b="0" i="0" u="none" strike="noStrike" baseline="0" dirty="0">
                <a:latin typeface="CMR12"/>
              </a:rPr>
              <a:t>ctico.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MX" sz="2000" b="0" i="0" u="none" strike="noStrike" baseline="0" dirty="0">
              <a:latin typeface="CMR1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000" b="0" i="0" u="none" strike="noStrike" baseline="0" dirty="0">
                <a:latin typeface="CMR12"/>
              </a:rPr>
              <a:t>El modelo </a:t>
            </a:r>
            <a:r>
              <a:rPr lang="es-MX" sz="2000" b="0" i="0" u="none" strike="noStrike" baseline="0" dirty="0" err="1">
                <a:latin typeface="CMR12"/>
              </a:rPr>
              <a:t>Random</a:t>
            </a:r>
            <a:r>
              <a:rPr lang="es-MX" sz="2000" b="0" i="0" u="none" strike="noStrike" baseline="0" dirty="0">
                <a:latin typeface="CMR12"/>
              </a:rPr>
              <a:t> Forest tuvo mejor rendimiento predictivo, con precisi</a:t>
            </a:r>
            <a:r>
              <a:rPr lang="es-MX" sz="2000" dirty="0">
                <a:latin typeface="CMR12"/>
              </a:rPr>
              <a:t>ó</a:t>
            </a:r>
            <a:r>
              <a:rPr lang="es-MX" sz="2000" b="0" i="0" u="none" strike="noStrike" baseline="0" dirty="0">
                <a:latin typeface="CMR12"/>
              </a:rPr>
              <a:t>n superior al 87% y buen equilibrio entre sensibilidad y especificidad.</a:t>
            </a:r>
          </a:p>
          <a:p>
            <a:pPr algn="l"/>
            <a:endParaRPr lang="es-CO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8440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FC2DA7B-E466-2533-7FD0-4C7517D22C3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05DF481-48F1-4C4E-B7E6-3481855706B8}"/>
              </a:ext>
            </a:extLst>
          </p:cNvPr>
          <p:cNvSpPr txBox="1"/>
          <p:nvPr/>
        </p:nvSpPr>
        <p:spPr>
          <a:xfrm>
            <a:off x="4749317" y="160654"/>
            <a:ext cx="2693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srgbClr val="242B5A"/>
                </a:solidFill>
              </a:rPr>
              <a:t>Conclusiones</a:t>
            </a:r>
            <a:endParaRPr lang="es-CO" sz="3600" b="1" dirty="0">
              <a:solidFill>
                <a:srgbClr val="242B5A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788880B-E431-362E-64EF-ABAB379814CA}"/>
              </a:ext>
            </a:extLst>
          </p:cNvPr>
          <p:cNvSpPr txBox="1"/>
          <p:nvPr/>
        </p:nvSpPr>
        <p:spPr>
          <a:xfrm>
            <a:off x="1616026" y="735867"/>
            <a:ext cx="9156896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2800" b="0" i="0" u="none" strike="noStrike" baseline="0" dirty="0">
                <a:latin typeface="CMR12"/>
              </a:rPr>
              <a:t>Se confirma la estacionalidad de la precipitaci</a:t>
            </a:r>
            <a:r>
              <a:rPr lang="es-MX" sz="2800" dirty="0">
                <a:latin typeface="CMR12"/>
              </a:rPr>
              <a:t>ó</a:t>
            </a:r>
            <a:r>
              <a:rPr lang="es-MX" sz="2800" b="0" i="0" u="none" strike="noStrike" baseline="0" dirty="0">
                <a:latin typeface="CMR12"/>
              </a:rPr>
              <a:t>n en el Valle de Aburr</a:t>
            </a:r>
            <a:r>
              <a:rPr lang="es-MX" sz="2800" dirty="0">
                <a:latin typeface="CMR12"/>
              </a:rPr>
              <a:t>á y la ocurrencia de no estacionalidad por efectos del cambio climático</a:t>
            </a:r>
            <a:r>
              <a:rPr lang="es-MX" sz="2800" b="0" i="0" u="none" strike="noStrike" baseline="0" dirty="0">
                <a:latin typeface="CMR12"/>
              </a:rPr>
              <a:t>.</a:t>
            </a:r>
          </a:p>
          <a:p>
            <a:pPr algn="l"/>
            <a:r>
              <a:rPr lang="es-MX" sz="2800" b="0" i="0" u="none" strike="noStrike" baseline="0" dirty="0">
                <a:latin typeface="CMR12"/>
              </a:rPr>
              <a:t>Es viable predecir eventos de lluvia con modelos simples y datos meteorol</a:t>
            </a:r>
            <a:r>
              <a:rPr lang="es-MX" sz="2800" dirty="0">
                <a:latin typeface="CMR12"/>
              </a:rPr>
              <a:t>ó</a:t>
            </a:r>
            <a:r>
              <a:rPr lang="es-MX" sz="2800" b="0" i="0" u="none" strike="noStrike" baseline="0" dirty="0">
                <a:latin typeface="CMR12"/>
              </a:rPr>
              <a:t>gicos</a:t>
            </a:r>
            <a:r>
              <a:rPr lang="es-MX" sz="2800" dirty="0">
                <a:latin typeface="CMR12"/>
              </a:rPr>
              <a:t> </a:t>
            </a:r>
            <a:r>
              <a:rPr lang="es-CO" sz="2800" b="0" i="0" u="none" strike="noStrike" baseline="0" dirty="0">
                <a:latin typeface="CMR12"/>
              </a:rPr>
              <a:t>hist</a:t>
            </a:r>
            <a:r>
              <a:rPr lang="es-CO" sz="2800" dirty="0">
                <a:latin typeface="CMR12"/>
              </a:rPr>
              <a:t>ó</a:t>
            </a:r>
            <a:r>
              <a:rPr lang="es-CO" sz="2800" b="0" i="0" u="none" strike="noStrike" baseline="0" dirty="0">
                <a:latin typeface="CMR12"/>
              </a:rPr>
              <a:t>ricos.</a:t>
            </a:r>
          </a:p>
          <a:p>
            <a:pPr algn="l"/>
            <a:r>
              <a:rPr lang="es-CO" sz="2800" dirty="0">
                <a:latin typeface="CMR12"/>
              </a:rPr>
              <a:t>A partir de los análisis de los históricos de precipitación en el valle de </a:t>
            </a:r>
            <a:r>
              <a:rPr lang="es-CO" sz="2800" dirty="0" err="1">
                <a:latin typeface="CMR12"/>
              </a:rPr>
              <a:t>aburrá</a:t>
            </a:r>
            <a:r>
              <a:rPr lang="es-CO" sz="2800" dirty="0">
                <a:latin typeface="CMR12"/>
              </a:rPr>
              <a:t> se pueden predecir y determinar los niveles de magnitud de los eventos extremos. </a:t>
            </a:r>
          </a:p>
          <a:p>
            <a:r>
              <a:rPr lang="es-MX" sz="2800" dirty="0"/>
              <a:t>EL valle de Aburrá presenta un patrón de precipitación </a:t>
            </a:r>
            <a:r>
              <a:rPr lang="es-MX" sz="2800" b="1" dirty="0"/>
              <a:t>bimodal</a:t>
            </a:r>
            <a:r>
              <a:rPr lang="es-MX" sz="2800" dirty="0"/>
              <a:t> (dos picos anuales): abril-mayo y septiembre-noviembre.</a:t>
            </a:r>
          </a:p>
          <a:p>
            <a:r>
              <a:rPr lang="es-MX" sz="2800" dirty="0"/>
              <a:t>En zonas urbanas (como Medellín), se ha observado relación entre </a:t>
            </a:r>
            <a:r>
              <a:rPr lang="es-MX" sz="2800" b="1" dirty="0"/>
              <a:t>islas de calor</a:t>
            </a:r>
            <a:r>
              <a:rPr lang="es-MX" sz="2800" dirty="0"/>
              <a:t> y lluvias localmente intensas.</a:t>
            </a:r>
            <a:endParaRPr lang="es-CO" sz="2800" b="0" i="0" u="none" strike="noStrike" baseline="0" dirty="0">
              <a:latin typeface="CMR12"/>
            </a:endParaRPr>
          </a:p>
          <a:p>
            <a:pPr algn="l"/>
            <a:endParaRPr lang="es-CO" sz="2800" dirty="0"/>
          </a:p>
        </p:txBody>
      </p:sp>
      <p:sp>
        <p:nvSpPr>
          <p:cNvPr id="5" name="Cara sonriente 4">
            <a:extLst>
              <a:ext uri="{FF2B5EF4-FFF2-40B4-BE49-F238E27FC236}">
                <a16:creationId xmlns:a16="http://schemas.microsoft.com/office/drawing/2014/main" id="{278E91D7-07A8-35DC-3AB4-06CC1F58680C}"/>
              </a:ext>
            </a:extLst>
          </p:cNvPr>
          <p:cNvSpPr/>
          <p:nvPr/>
        </p:nvSpPr>
        <p:spPr>
          <a:xfrm>
            <a:off x="1320605" y="890611"/>
            <a:ext cx="295421" cy="276997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ara sonriente 6">
            <a:extLst>
              <a:ext uri="{FF2B5EF4-FFF2-40B4-BE49-F238E27FC236}">
                <a16:creationId xmlns:a16="http://schemas.microsoft.com/office/drawing/2014/main" id="{0677D4BF-3BE5-A0F2-56E3-0AF874E16304}"/>
              </a:ext>
            </a:extLst>
          </p:cNvPr>
          <p:cNvSpPr/>
          <p:nvPr/>
        </p:nvSpPr>
        <p:spPr>
          <a:xfrm>
            <a:off x="1320604" y="2152067"/>
            <a:ext cx="295421" cy="276997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ara sonriente 7">
            <a:extLst>
              <a:ext uri="{FF2B5EF4-FFF2-40B4-BE49-F238E27FC236}">
                <a16:creationId xmlns:a16="http://schemas.microsoft.com/office/drawing/2014/main" id="{1E941289-C9EF-D85E-852F-28C68CB82F4C}"/>
              </a:ext>
            </a:extLst>
          </p:cNvPr>
          <p:cNvSpPr/>
          <p:nvPr/>
        </p:nvSpPr>
        <p:spPr>
          <a:xfrm>
            <a:off x="1320604" y="2964756"/>
            <a:ext cx="295421" cy="276997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ara sonriente 8">
            <a:extLst>
              <a:ext uri="{FF2B5EF4-FFF2-40B4-BE49-F238E27FC236}">
                <a16:creationId xmlns:a16="http://schemas.microsoft.com/office/drawing/2014/main" id="{13C12440-CF79-C7DD-4D13-71C4CC037527}"/>
              </a:ext>
            </a:extLst>
          </p:cNvPr>
          <p:cNvSpPr/>
          <p:nvPr/>
        </p:nvSpPr>
        <p:spPr>
          <a:xfrm>
            <a:off x="1318844" y="4275229"/>
            <a:ext cx="295421" cy="276997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ara sonriente 9">
            <a:extLst>
              <a:ext uri="{FF2B5EF4-FFF2-40B4-BE49-F238E27FC236}">
                <a16:creationId xmlns:a16="http://schemas.microsoft.com/office/drawing/2014/main" id="{CA151202-B6FA-4009-9B6E-B690BF1E24DE}"/>
              </a:ext>
            </a:extLst>
          </p:cNvPr>
          <p:cNvSpPr/>
          <p:nvPr/>
        </p:nvSpPr>
        <p:spPr>
          <a:xfrm>
            <a:off x="1318844" y="5536685"/>
            <a:ext cx="295421" cy="276997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209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FC2DA7B-E466-2533-7FD0-4C7517D22C3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05DF481-48F1-4C4E-B7E6-3481855706B8}"/>
              </a:ext>
            </a:extLst>
          </p:cNvPr>
          <p:cNvSpPr txBox="1"/>
          <p:nvPr/>
        </p:nvSpPr>
        <p:spPr>
          <a:xfrm>
            <a:off x="2531165" y="1046923"/>
            <a:ext cx="4150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srgbClr val="242B5A"/>
                </a:solidFill>
              </a:rPr>
              <a:t>Contexto del estudio</a:t>
            </a:r>
            <a:endParaRPr lang="es-CO" sz="3600" b="1" dirty="0">
              <a:solidFill>
                <a:srgbClr val="242B5A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EAB8053-9904-338B-5075-9231C53D774E}"/>
              </a:ext>
            </a:extLst>
          </p:cNvPr>
          <p:cNvSpPr txBox="1"/>
          <p:nvPr/>
        </p:nvSpPr>
        <p:spPr>
          <a:xfrm>
            <a:off x="288036" y="1752770"/>
            <a:ext cx="82510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800" b="1" dirty="0"/>
              <a:t>En </a:t>
            </a:r>
            <a:r>
              <a:rPr lang="es-MX" sz="2800" b="1" dirty="0" err="1"/>
              <a:t>medellín</a:t>
            </a:r>
            <a:r>
              <a:rPr lang="es-MX" sz="2800" b="1" dirty="0"/>
              <a:t> han ocurrido varios eventos de precipitación extrema que han impactado diferentes sectores de la ciudad. En Bello ha sido el sector con mayor registro de lluvia (156 mm/h) en el último año. Estos eventos han causado desbordamiento del río </a:t>
            </a:r>
            <a:r>
              <a:rPr lang="es-MX" sz="2800" b="1" dirty="0" err="1"/>
              <a:t>Medellin</a:t>
            </a:r>
            <a:r>
              <a:rPr lang="es-MX" sz="2800" b="1" dirty="0"/>
              <a:t> y quebradas aledañas, inundaciones y deslizamientos en las laderas, poniendo en riesgo viviendas y movilidad. </a:t>
            </a:r>
            <a:endParaRPr lang="es-CO" sz="28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72BCB0F-B3DA-DD36-2D00-C0802B292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1631" y="1484191"/>
            <a:ext cx="3393297" cy="40765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4352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FC2DA7B-E466-2533-7FD0-4C7517D22C3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05DF481-48F1-4C4E-B7E6-3481855706B8}"/>
              </a:ext>
            </a:extLst>
          </p:cNvPr>
          <p:cNvSpPr txBox="1"/>
          <p:nvPr/>
        </p:nvSpPr>
        <p:spPr>
          <a:xfrm>
            <a:off x="3783190" y="299415"/>
            <a:ext cx="366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srgbClr val="242B5A"/>
                </a:solidFill>
              </a:rPr>
              <a:t>Recomendaciones</a:t>
            </a:r>
            <a:endParaRPr lang="es-CO" sz="3600" b="1" dirty="0">
              <a:solidFill>
                <a:srgbClr val="242B5A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88C21E5-E3B5-6462-DB1C-749989D295CC}"/>
              </a:ext>
            </a:extLst>
          </p:cNvPr>
          <p:cNvSpPr txBox="1"/>
          <p:nvPr/>
        </p:nvSpPr>
        <p:spPr>
          <a:xfrm>
            <a:off x="689326" y="892684"/>
            <a:ext cx="11690251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0" i="0" u="none" strike="noStrike" baseline="0" dirty="0">
                <a:latin typeface="CMR12"/>
              </a:rPr>
              <a:t>- Se recomienda implementar estos modelos en sistemas de alerta temprana.</a:t>
            </a:r>
          </a:p>
          <a:p>
            <a:pPr algn="l"/>
            <a:r>
              <a:rPr lang="es-MX" b="0" i="0" u="none" strike="noStrike" baseline="0" dirty="0">
                <a:latin typeface="CMR12"/>
              </a:rPr>
              <a:t>- La planificaci</a:t>
            </a:r>
            <a:r>
              <a:rPr lang="es-MX" dirty="0">
                <a:latin typeface="CMR12"/>
              </a:rPr>
              <a:t>ó</a:t>
            </a:r>
            <a:r>
              <a:rPr lang="es-MX" b="0" i="0" u="none" strike="noStrike" baseline="0" dirty="0">
                <a:latin typeface="CMR12"/>
              </a:rPr>
              <a:t>n urbana debe considerar estos patrones para infraestructura, drenaje </a:t>
            </a:r>
            <a:r>
              <a:rPr lang="es-CO" b="0" i="0" u="none" strike="noStrike" baseline="0" dirty="0">
                <a:latin typeface="CMR12"/>
              </a:rPr>
              <a:t>y riesgos.</a:t>
            </a:r>
          </a:p>
          <a:p>
            <a:pPr algn="l"/>
            <a:r>
              <a:rPr lang="es-MX" b="0" i="0" u="none" strike="noStrike" baseline="0" dirty="0">
                <a:latin typeface="CMR12"/>
              </a:rPr>
              <a:t>- El sector agr</a:t>
            </a:r>
            <a:r>
              <a:rPr lang="es-MX" dirty="0">
                <a:latin typeface="CMR12"/>
              </a:rPr>
              <a:t>í</a:t>
            </a:r>
            <a:r>
              <a:rPr lang="es-MX" b="0" i="0" u="none" strike="noStrike" baseline="0" dirty="0">
                <a:latin typeface="CMR12"/>
              </a:rPr>
              <a:t>cola puede optimizar calendarios de siembra y riego con base en estas </a:t>
            </a:r>
            <a:r>
              <a:rPr lang="es-CO" b="0" i="0" u="none" strike="noStrike" baseline="0" dirty="0">
                <a:latin typeface="CMR12"/>
              </a:rPr>
              <a:t>predicciones.</a:t>
            </a:r>
          </a:p>
          <a:p>
            <a:r>
              <a:rPr lang="es-MX" dirty="0"/>
              <a:t>- Fortalecer la red de estaciones meteorológicas automáticas en zonas de alta variabilidad espacial de precipitación (ej. zonas montañosas y laderas).</a:t>
            </a:r>
          </a:p>
          <a:p>
            <a:r>
              <a:rPr lang="es-MX" dirty="0"/>
              <a:t>- Evaluar cambios en la </a:t>
            </a:r>
            <a:r>
              <a:rPr lang="es-MX" b="1" dirty="0"/>
              <a:t>frecuencia e intensidad de eventos extremos</a:t>
            </a:r>
            <a:r>
              <a:rPr lang="es-MX" dirty="0"/>
              <a:t> (ej. lluvias intensas en corto tiempo).</a:t>
            </a:r>
          </a:p>
          <a:p>
            <a:r>
              <a:rPr lang="es-MX" dirty="0">
                <a:latin typeface="CMR12"/>
              </a:rPr>
              <a:t>- Promover estudios sobre la interacción entre urbanización y microclimas locales (ej. islas de calor y lluvias convectivas).</a:t>
            </a:r>
          </a:p>
          <a:p>
            <a:r>
              <a:rPr lang="es-MX" dirty="0"/>
              <a:t>- Desarrollar modelos estadísticos y de aprendizaje automático que puedan anticipar eventos de lluvia fuerte con días de antelación, especialmente durante fenómenos como El Niño y La Niña.</a:t>
            </a:r>
          </a:p>
          <a:p>
            <a:r>
              <a:rPr lang="es-MX" dirty="0"/>
              <a:t>- Utilizar mapas de </a:t>
            </a:r>
            <a:r>
              <a:rPr lang="es-MX" b="1" dirty="0"/>
              <a:t>precipitación extrema</a:t>
            </a:r>
            <a:r>
              <a:rPr lang="es-MX" dirty="0"/>
              <a:t> para rediseñar o reforzar sistemas de drenaje en zonas críticas de Medellín y municipios aledaños.</a:t>
            </a:r>
          </a:p>
          <a:p>
            <a:r>
              <a:rPr lang="es-MX" dirty="0"/>
              <a:t>- Ajustar los calendarios agrícolas con base en los </a:t>
            </a:r>
            <a:r>
              <a:rPr lang="es-MX" b="1" dirty="0"/>
              <a:t>picos de precipitación</a:t>
            </a:r>
            <a:r>
              <a:rPr lang="es-MX" dirty="0"/>
              <a:t> observados históricamente (abril-mayo y sept-noviembre).</a:t>
            </a:r>
          </a:p>
          <a:p>
            <a:r>
              <a:rPr lang="es-MX" dirty="0"/>
              <a:t>- Evitar actividades sensibles (como la siembra de cultivos vulnerables) durante los meses con alta probabilidad de lluvias torrenciales.</a:t>
            </a:r>
          </a:p>
          <a:p>
            <a:r>
              <a:rPr lang="es-MX" dirty="0"/>
              <a:t>- Trabajar con entidades como el IDEAM, el SIATA, Área Metropolitana del Valle de Aburrá, y universidades locales para integrar estos análisis en políticas públicas.</a:t>
            </a:r>
          </a:p>
          <a:p>
            <a:endParaRPr lang="es-MX" dirty="0"/>
          </a:p>
          <a:p>
            <a:endParaRPr lang="es-MX" dirty="0"/>
          </a:p>
          <a:p>
            <a:endParaRPr lang="es-MX" dirty="0">
              <a:latin typeface="CMR12"/>
            </a:endParaRPr>
          </a:p>
          <a:p>
            <a:endParaRPr lang="es-CO" dirty="0">
              <a:latin typeface="CMR1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7501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FC2DA7B-E466-2533-7FD0-4C7517D22C3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05DF481-48F1-4C4E-B7E6-3481855706B8}"/>
              </a:ext>
            </a:extLst>
          </p:cNvPr>
          <p:cNvSpPr txBox="1"/>
          <p:nvPr/>
        </p:nvSpPr>
        <p:spPr>
          <a:xfrm>
            <a:off x="2531165" y="1046923"/>
            <a:ext cx="3219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srgbClr val="242B5A"/>
                </a:solidFill>
              </a:rPr>
              <a:t>Enlace a GitHub</a:t>
            </a:r>
            <a:endParaRPr lang="es-CO" sz="3600" b="1" dirty="0">
              <a:solidFill>
                <a:srgbClr val="242B5A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E39AC89-9A61-5BFB-231A-FC8FF04D656E}"/>
              </a:ext>
            </a:extLst>
          </p:cNvPr>
          <p:cNvSpPr txBox="1"/>
          <p:nvPr/>
        </p:nvSpPr>
        <p:spPr>
          <a:xfrm>
            <a:off x="787791" y="2103512"/>
            <a:ext cx="10311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dirty="0"/>
              <a:t>https://github.com/Brandon9779/Analisi-de-DATOS-climatologicos.git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9779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FC2DA7B-E466-2533-7FD0-4C7517D22C3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05DF481-48F1-4C4E-B7E6-3481855706B8}"/>
              </a:ext>
            </a:extLst>
          </p:cNvPr>
          <p:cNvSpPr txBox="1"/>
          <p:nvPr/>
        </p:nvSpPr>
        <p:spPr>
          <a:xfrm>
            <a:off x="3222870" y="4203245"/>
            <a:ext cx="60378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7200" b="1" dirty="0">
                <a:solidFill>
                  <a:srgbClr val="242B5A"/>
                </a:solidFill>
              </a:rPr>
              <a:t>Muchas gracias</a:t>
            </a:r>
            <a:endParaRPr lang="es-CO" sz="7200" b="1" dirty="0">
              <a:solidFill>
                <a:srgbClr val="242B5A"/>
              </a:solidFill>
            </a:endParaRPr>
          </a:p>
        </p:txBody>
      </p:sp>
      <p:pic>
        <p:nvPicPr>
          <p:cNvPr id="1026" name="Picture 2" descr="El análisis de datos como una solución de negocios IoT - CIC">
            <a:extLst>
              <a:ext uri="{FF2B5EF4-FFF2-40B4-BE49-F238E27FC236}">
                <a16:creationId xmlns:a16="http://schemas.microsoft.com/office/drawing/2014/main" id="{1439C181-5A41-4DAD-9DFA-A52A0F0C2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320" y="244048"/>
            <a:ext cx="5087889" cy="419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348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FC2DA7B-E466-2533-7FD0-4C7517D22C3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05DF481-48F1-4C4E-B7E6-3481855706B8}"/>
              </a:ext>
            </a:extLst>
          </p:cNvPr>
          <p:cNvSpPr txBox="1"/>
          <p:nvPr/>
        </p:nvSpPr>
        <p:spPr>
          <a:xfrm>
            <a:off x="420914" y="1134009"/>
            <a:ext cx="85783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rgbClr val="242B5A"/>
                </a:solidFill>
              </a:rPr>
              <a:t>Planteamiento del problema</a:t>
            </a:r>
          </a:p>
          <a:p>
            <a:endParaRPr lang="es-MX" sz="3600" b="1" dirty="0">
              <a:solidFill>
                <a:srgbClr val="242B5A"/>
              </a:solidFill>
            </a:endParaRPr>
          </a:p>
          <a:p>
            <a:pPr marL="514350" indent="-514350">
              <a:buAutoNum type="arabicPeriod"/>
            </a:pPr>
            <a:r>
              <a:rPr lang="es-MX" sz="2800" dirty="0"/>
              <a:t>¿Cómo varía la precipitación a lo largo del tiempo y del territorio?</a:t>
            </a:r>
            <a:endParaRPr lang="es-CO" sz="3600" b="1" dirty="0">
              <a:solidFill>
                <a:srgbClr val="242B5A"/>
              </a:solidFill>
            </a:endParaRPr>
          </a:p>
          <a:p>
            <a:pPr marL="514350" indent="-514350">
              <a:buFontTx/>
              <a:buAutoNum type="arabicPeriod"/>
            </a:pPr>
            <a:r>
              <a:rPr lang="es-MX" sz="2800" dirty="0"/>
              <a:t>¿Qué variables están más asociadas a la ocurrencia e intensidad de la lluvia?</a:t>
            </a:r>
          </a:p>
          <a:p>
            <a:pPr marL="514350" indent="-514350">
              <a:buAutoNum type="arabicPeriod"/>
            </a:pPr>
            <a:r>
              <a:rPr lang="es-MX" sz="2800" dirty="0"/>
              <a:t>¿Qué condiciones climáticas preceden eventos de lluvia intensa?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576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FC2DA7B-E466-2533-7FD0-4C7517D22C3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05DF481-48F1-4C4E-B7E6-3481855706B8}"/>
              </a:ext>
            </a:extLst>
          </p:cNvPr>
          <p:cNvSpPr txBox="1"/>
          <p:nvPr/>
        </p:nvSpPr>
        <p:spPr>
          <a:xfrm>
            <a:off x="791460" y="1213008"/>
            <a:ext cx="973340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 dirty="0">
                <a:solidFill>
                  <a:srgbClr val="242B5A"/>
                </a:solidFill>
              </a:rPr>
              <a:t>Objetivos</a:t>
            </a:r>
          </a:p>
          <a:p>
            <a:r>
              <a:rPr lang="es-MX" b="1" u="sng" dirty="0"/>
              <a:t>Objetivo General:</a:t>
            </a:r>
          </a:p>
          <a:p>
            <a:r>
              <a:rPr lang="es-MX" dirty="0"/>
              <a:t>Analizar, modelar y predecir patrones de precipitación en el Valle de Aburrá (Medellín y municipios aledaños) a partir de variables climatológicas, con el fin de comprender sus implicaciones científicas, agrícolas y urbanas.</a:t>
            </a:r>
          </a:p>
          <a:p>
            <a:r>
              <a:rPr lang="es-MX" b="1" u="sng" dirty="0"/>
              <a:t>Objetivos específico:</a:t>
            </a:r>
          </a:p>
          <a:p>
            <a:r>
              <a:rPr lang="es-MX" dirty="0"/>
              <a:t>* Describir estadísticamente las variables climáticas (temperatura, humedad, velocidad del viento, etc.) en distintas zonas del Valle de Aburrá entre 1981 y el año más reciente disponible.</a:t>
            </a:r>
          </a:p>
          <a:p>
            <a:r>
              <a:rPr lang="es-MX" dirty="0"/>
              <a:t>* Identificar patrones temporales y espaciales en los eventos de precipitación.</a:t>
            </a:r>
          </a:p>
          <a:p>
            <a:r>
              <a:rPr lang="es-MX" dirty="0"/>
              <a:t>* Determinar correlaciones significativas entre la precipitación y otras variables climáticas.</a:t>
            </a:r>
          </a:p>
          <a:p>
            <a:r>
              <a:rPr lang="es-MX" dirty="0"/>
              <a:t>* Realizar predicciones de eventos de lluvia y/o lluvias intensas a partir de las variables explicativas disponibles</a:t>
            </a:r>
          </a:p>
          <a:p>
            <a:r>
              <a:rPr lang="es-MX" dirty="0"/>
              <a:t>* Interpretar los resultados del modelo para proponer recomendaciones de interés agrícola, urbano y científico</a:t>
            </a:r>
          </a:p>
          <a:p>
            <a:endParaRPr lang="es-CO" sz="1200" b="1" dirty="0">
              <a:solidFill>
                <a:srgbClr val="242B5A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698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FC2DA7B-E466-2533-7FD0-4C7517D22C3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05DF481-48F1-4C4E-B7E6-3481855706B8}"/>
              </a:ext>
            </a:extLst>
          </p:cNvPr>
          <p:cNvSpPr txBox="1"/>
          <p:nvPr/>
        </p:nvSpPr>
        <p:spPr>
          <a:xfrm>
            <a:off x="547621" y="1089126"/>
            <a:ext cx="9427004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srgbClr val="242B5A"/>
                </a:solidFill>
              </a:rPr>
              <a:t>Metodología</a:t>
            </a:r>
          </a:p>
          <a:p>
            <a:r>
              <a:rPr lang="es-MX" sz="2800" dirty="0"/>
              <a:t>1. Recolección y preparación de datos</a:t>
            </a:r>
          </a:p>
          <a:p>
            <a:r>
              <a:rPr lang="es-CO" sz="2800" dirty="0"/>
              <a:t>2. Análisis estadístico descriptivo</a:t>
            </a:r>
          </a:p>
          <a:p>
            <a:r>
              <a:rPr lang="es-MX" sz="2800" dirty="0"/>
              <a:t>3. Análisis de patrones temporales y espaciales de precipitación</a:t>
            </a:r>
          </a:p>
          <a:p>
            <a:r>
              <a:rPr lang="es-CO" sz="2800" dirty="0"/>
              <a:t>4. </a:t>
            </a:r>
            <a:r>
              <a:rPr lang="es-MX" sz="2800" dirty="0"/>
              <a:t>Modelado predictivo de eventos de lluvia</a:t>
            </a:r>
          </a:p>
          <a:p>
            <a:r>
              <a:rPr lang="es-MX" sz="2800" dirty="0"/>
              <a:t>5. Análisis de correlación entre variables climáticas</a:t>
            </a:r>
          </a:p>
          <a:p>
            <a:r>
              <a:rPr lang="es-MX" sz="2800" dirty="0"/>
              <a:t>6. Interpretación de resultados y recomendaciones</a:t>
            </a:r>
          </a:p>
          <a:p>
            <a:endParaRPr lang="es-CO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021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FC2DA7B-E466-2533-7FD0-4C7517D22C3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05DF481-48F1-4C4E-B7E6-3481855706B8}"/>
              </a:ext>
            </a:extLst>
          </p:cNvPr>
          <p:cNvSpPr txBox="1"/>
          <p:nvPr/>
        </p:nvSpPr>
        <p:spPr>
          <a:xfrm>
            <a:off x="3144935" y="287267"/>
            <a:ext cx="59021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srgbClr val="242B5A"/>
                </a:solidFill>
              </a:rPr>
              <a:t>Análisis Exploratorio de Datos</a:t>
            </a:r>
          </a:p>
          <a:p>
            <a:endParaRPr lang="es-MX" sz="3600" b="1" dirty="0">
              <a:solidFill>
                <a:srgbClr val="242B5A"/>
              </a:solidFill>
            </a:endParaRPr>
          </a:p>
          <a:p>
            <a:endParaRPr lang="es-MX" sz="3600" b="1" dirty="0">
              <a:solidFill>
                <a:srgbClr val="242B5A"/>
              </a:solidFill>
            </a:endParaRPr>
          </a:p>
          <a:p>
            <a:endParaRPr lang="es-CO" sz="3600" b="1" dirty="0">
              <a:solidFill>
                <a:srgbClr val="242B5A"/>
              </a:solidFill>
            </a:endParaRP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7640C558-048E-D3FE-0863-77659B858458}"/>
              </a:ext>
            </a:extLst>
          </p:cNvPr>
          <p:cNvSpPr/>
          <p:nvPr/>
        </p:nvSpPr>
        <p:spPr>
          <a:xfrm>
            <a:off x="632537" y="1716453"/>
            <a:ext cx="633046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B7BFE43-AA59-C522-A179-E8165852E21D}"/>
              </a:ext>
            </a:extLst>
          </p:cNvPr>
          <p:cNvSpPr txBox="1"/>
          <p:nvPr/>
        </p:nvSpPr>
        <p:spPr>
          <a:xfrm>
            <a:off x="1459523" y="1739420"/>
            <a:ext cx="6126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sz="2400" b="0" i="0" dirty="0">
                <a:effectLst/>
                <a:latin typeface="Roboto" panose="02000000000000000000" pitchFamily="2" charset="0"/>
              </a:rPr>
              <a:t>Calidad y estructura del </a:t>
            </a:r>
            <a:r>
              <a:rPr lang="es-MX" sz="2400" b="0" i="0" dirty="0" err="1">
                <a:effectLst/>
                <a:latin typeface="Roboto" panose="02000000000000000000" pitchFamily="2" charset="0"/>
              </a:rPr>
              <a:t>dataset</a:t>
            </a:r>
            <a:endParaRPr lang="es-MX" sz="2400" b="0" i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32E671D-4EBA-FD75-5E8E-EE4346BE56C6}"/>
              </a:ext>
            </a:extLst>
          </p:cNvPr>
          <p:cNvSpPr txBox="1"/>
          <p:nvPr/>
        </p:nvSpPr>
        <p:spPr>
          <a:xfrm>
            <a:off x="1459523" y="2376242"/>
            <a:ext cx="6126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2400" b="0" i="0" dirty="0">
                <a:effectLst/>
                <a:latin typeface="Roboto" panose="02000000000000000000" pitchFamily="2" charset="0"/>
              </a:rPr>
              <a:t>Patrones temporales y estacionales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B671F199-0579-0525-EC80-956A73F37D66}"/>
              </a:ext>
            </a:extLst>
          </p:cNvPr>
          <p:cNvSpPr/>
          <p:nvPr/>
        </p:nvSpPr>
        <p:spPr>
          <a:xfrm>
            <a:off x="632537" y="2353275"/>
            <a:ext cx="633046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155F2DB-0ED0-723B-A84A-97363D593AA4}"/>
              </a:ext>
            </a:extLst>
          </p:cNvPr>
          <p:cNvSpPr txBox="1"/>
          <p:nvPr/>
        </p:nvSpPr>
        <p:spPr>
          <a:xfrm>
            <a:off x="1459523" y="3002018"/>
            <a:ext cx="6126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2400" b="0" i="0" dirty="0">
                <a:effectLst/>
                <a:latin typeface="Roboto" panose="02000000000000000000" pitchFamily="2" charset="0"/>
              </a:rPr>
              <a:t>Relaciones entre variables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B15BA7CF-1E0B-C4D1-F823-CBCDE86EF5F6}"/>
              </a:ext>
            </a:extLst>
          </p:cNvPr>
          <p:cNvSpPr/>
          <p:nvPr/>
        </p:nvSpPr>
        <p:spPr>
          <a:xfrm>
            <a:off x="601471" y="3002018"/>
            <a:ext cx="633046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EB7A9D1-CB43-4018-155D-90B825423247}"/>
              </a:ext>
            </a:extLst>
          </p:cNvPr>
          <p:cNvSpPr txBox="1"/>
          <p:nvPr/>
        </p:nvSpPr>
        <p:spPr>
          <a:xfrm>
            <a:off x="1459523" y="3709672"/>
            <a:ext cx="6126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2400" b="0" i="0" dirty="0">
                <a:effectLst/>
                <a:latin typeface="Roboto" panose="02000000000000000000" pitchFamily="2" charset="0"/>
              </a:rPr>
              <a:t>Visualizaciones significativas</a:t>
            </a: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926E51FA-E1AE-99A3-A565-25C26BF79834}"/>
              </a:ext>
            </a:extLst>
          </p:cNvPr>
          <p:cNvSpPr/>
          <p:nvPr/>
        </p:nvSpPr>
        <p:spPr>
          <a:xfrm>
            <a:off x="603892" y="3638840"/>
            <a:ext cx="633046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1988559-BFC7-4225-48C6-53F141B65226}"/>
              </a:ext>
            </a:extLst>
          </p:cNvPr>
          <p:cNvSpPr txBox="1"/>
          <p:nvPr/>
        </p:nvSpPr>
        <p:spPr>
          <a:xfrm>
            <a:off x="1459523" y="4335011"/>
            <a:ext cx="6126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sz="2400" b="0" i="0" dirty="0">
                <a:effectLst/>
                <a:latin typeface="Roboto" panose="02000000000000000000" pitchFamily="2" charset="0"/>
              </a:rPr>
              <a:t>Implicaciones prácticas</a:t>
            </a: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4D533DCB-8A86-26AC-D6E4-6408A066D9F3}"/>
              </a:ext>
            </a:extLst>
          </p:cNvPr>
          <p:cNvSpPr/>
          <p:nvPr/>
        </p:nvSpPr>
        <p:spPr>
          <a:xfrm>
            <a:off x="601471" y="4287583"/>
            <a:ext cx="633046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4923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FC2DA7B-E466-2533-7FD0-4C7517D22C3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05DF481-48F1-4C4E-B7E6-3481855706B8}"/>
              </a:ext>
            </a:extLst>
          </p:cNvPr>
          <p:cNvSpPr txBox="1"/>
          <p:nvPr/>
        </p:nvSpPr>
        <p:spPr>
          <a:xfrm>
            <a:off x="3980137" y="315403"/>
            <a:ext cx="3656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srgbClr val="242B5A"/>
                </a:solidFill>
              </a:rPr>
              <a:t>Limpieza de Datos</a:t>
            </a:r>
            <a:endParaRPr lang="es-CO" sz="3600" b="1" dirty="0">
              <a:solidFill>
                <a:srgbClr val="242B5A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29B2949-C38B-32E4-530F-8D7D59E46A6F}"/>
              </a:ext>
            </a:extLst>
          </p:cNvPr>
          <p:cNvSpPr txBox="1"/>
          <p:nvPr/>
        </p:nvSpPr>
        <p:spPr>
          <a:xfrm>
            <a:off x="526167" y="1421902"/>
            <a:ext cx="1056483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s-MX" sz="2400" b="0" i="0" dirty="0">
                <a:effectLst/>
                <a:latin typeface="system-ui"/>
              </a:rPr>
              <a:t>Realizaremos el proceso de limpieza teniendo en cuenta las situaciones más comunes:</a:t>
            </a:r>
          </a:p>
          <a:p>
            <a:pPr algn="l">
              <a:buFont typeface="+mj-lt"/>
              <a:buAutoNum type="arabicPeriod"/>
            </a:pPr>
            <a:r>
              <a:rPr lang="es-MX" sz="2400" b="0" i="0" dirty="0">
                <a:effectLst/>
                <a:latin typeface="system-ui"/>
              </a:rPr>
              <a:t>Datos faltantes en algunas celdas.</a:t>
            </a:r>
          </a:p>
          <a:p>
            <a:pPr algn="l">
              <a:buFont typeface="+mj-lt"/>
              <a:buAutoNum type="arabicPeriod"/>
            </a:pPr>
            <a:r>
              <a:rPr lang="es-MX" sz="2400" b="0" i="0" dirty="0">
                <a:effectLst/>
                <a:latin typeface="system-ui"/>
              </a:rPr>
              <a:t>Columnas irrelevantes (que no responden al problema que queremos resolver).</a:t>
            </a:r>
          </a:p>
          <a:p>
            <a:pPr algn="l">
              <a:buFont typeface="+mj-lt"/>
              <a:buAutoNum type="arabicPeriod"/>
            </a:pPr>
            <a:r>
              <a:rPr lang="es-MX" sz="2400" b="0" i="0" dirty="0">
                <a:effectLst/>
                <a:latin typeface="system-ui"/>
              </a:rPr>
              <a:t>Registros (filas) repetidas.</a:t>
            </a:r>
          </a:p>
          <a:p>
            <a:pPr algn="l">
              <a:buFont typeface="+mj-lt"/>
              <a:buAutoNum type="arabicPeriod"/>
            </a:pPr>
            <a:r>
              <a:rPr lang="es-MX" sz="2400" b="0" i="0" dirty="0">
                <a:effectLst/>
                <a:latin typeface="system-ui"/>
              </a:rPr>
              <a:t>Valores extremos (</a:t>
            </a:r>
            <a:r>
              <a:rPr lang="es-MX" sz="2400" b="0" i="0" dirty="0" err="1">
                <a:effectLst/>
                <a:latin typeface="system-ui"/>
              </a:rPr>
              <a:t>outliers</a:t>
            </a:r>
            <a:r>
              <a:rPr lang="es-MX" sz="2400" b="0" i="0" dirty="0">
                <a:effectLst/>
                <a:latin typeface="system-ui"/>
              </a:rPr>
              <a:t>) en el caso de las variables </a:t>
            </a:r>
            <a:r>
              <a:rPr lang="es-MX" sz="2400" b="0" i="0" dirty="0" err="1">
                <a:effectLst/>
                <a:latin typeface="system-ui"/>
              </a:rPr>
              <a:t>numpericas</a:t>
            </a:r>
            <a:r>
              <a:rPr lang="es-MX" sz="2400" b="0" i="0" dirty="0">
                <a:effectLst/>
                <a:latin typeface="system-ui"/>
              </a:rPr>
              <a:t> se deben analizar en </a:t>
            </a:r>
            <a:r>
              <a:rPr lang="es-MX" sz="2400" b="0" i="0" dirty="0" err="1">
                <a:effectLst/>
                <a:latin typeface="system-ui"/>
              </a:rPr>
              <a:t>datalle</a:t>
            </a:r>
            <a:r>
              <a:rPr lang="es-MX" sz="2400" b="0" i="0" dirty="0">
                <a:effectLst/>
                <a:latin typeface="system-ui"/>
              </a:rPr>
              <a:t> pues no necesariamente la solución es eliminarlos..</a:t>
            </a:r>
          </a:p>
          <a:p>
            <a:pPr algn="l">
              <a:buFont typeface="+mj-lt"/>
              <a:buAutoNum type="arabicPeriod"/>
            </a:pPr>
            <a:r>
              <a:rPr lang="es-MX" sz="2400" b="0" i="0" dirty="0">
                <a:effectLst/>
                <a:latin typeface="system-ui"/>
              </a:rPr>
              <a:t>Errores tipográficos en el caso de las variables categóricas.</a:t>
            </a:r>
          </a:p>
          <a:p>
            <a:pPr algn="l"/>
            <a:endParaRPr lang="es-MX" sz="2400" b="0" i="0" dirty="0">
              <a:effectLst/>
              <a:latin typeface="system-ui"/>
            </a:endParaRPr>
          </a:p>
          <a:p>
            <a:pPr algn="l"/>
            <a:r>
              <a:rPr lang="es-MX" sz="2400" b="0" i="0" dirty="0">
                <a:effectLst/>
                <a:latin typeface="system-ui"/>
              </a:rPr>
              <a:t>Al final de este proceso de limpieza deberíamos tener un set de datos íntegro, listo para la fase de Análisis Exploratorio.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8466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FC2DA7B-E466-2533-7FD0-4C7517D22C3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05DF481-48F1-4C4E-B7E6-3481855706B8}"/>
              </a:ext>
            </a:extLst>
          </p:cNvPr>
          <p:cNvSpPr txBox="1"/>
          <p:nvPr/>
        </p:nvSpPr>
        <p:spPr>
          <a:xfrm>
            <a:off x="3865357" y="329470"/>
            <a:ext cx="4461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srgbClr val="242B5A"/>
                </a:solidFill>
              </a:rPr>
              <a:t>Visualización de Datos</a:t>
            </a:r>
            <a:endParaRPr lang="es-CO" sz="3600" b="1" dirty="0">
              <a:solidFill>
                <a:srgbClr val="242B5A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1EB138-C145-75F0-71CC-0A4907A01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30" y="1305271"/>
            <a:ext cx="10191750" cy="31623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4629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F2D9F-95AA-CEC2-89F8-5F932802C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44A2643-4A2E-35E5-55A0-7D2F4A40D15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F65C623-783E-00CE-4890-6BE37005098C}"/>
              </a:ext>
            </a:extLst>
          </p:cNvPr>
          <p:cNvSpPr txBox="1"/>
          <p:nvPr/>
        </p:nvSpPr>
        <p:spPr>
          <a:xfrm>
            <a:off x="3865357" y="329470"/>
            <a:ext cx="4461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>
                <a:solidFill>
                  <a:srgbClr val="242B5A"/>
                </a:solidFill>
              </a:rPr>
              <a:t>Visualización de Datos</a:t>
            </a:r>
            <a:endParaRPr lang="es-CO" sz="3600" b="1" dirty="0">
              <a:solidFill>
                <a:srgbClr val="242B5A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F33AF44-7C57-A012-648E-764141702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62" y="1451516"/>
            <a:ext cx="11572875" cy="36290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616313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LINDO LINDO">
      <a:dk1>
        <a:sysClr val="windowText" lastClr="000000"/>
      </a:dk1>
      <a:lt1>
        <a:sysClr val="window" lastClr="FFFFFF"/>
      </a:lt1>
      <a:dk2>
        <a:srgbClr val="142F50"/>
      </a:dk2>
      <a:lt2>
        <a:srgbClr val="F9F8F3"/>
      </a:lt2>
      <a:accent1>
        <a:srgbClr val="38A4D4"/>
      </a:accent1>
      <a:accent2>
        <a:srgbClr val="F6F25C"/>
      </a:accent2>
      <a:accent3>
        <a:srgbClr val="FCA810"/>
      </a:accent3>
      <a:accent4>
        <a:srgbClr val="EF255F"/>
      </a:accent4>
      <a:accent5>
        <a:srgbClr val="22B183"/>
      </a:accent5>
      <a:accent6>
        <a:srgbClr val="8C54B6"/>
      </a:accent6>
      <a:hlink>
        <a:srgbClr val="39BCD2"/>
      </a:hlink>
      <a:folHlink>
        <a:srgbClr val="8963A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897</Words>
  <Application>Microsoft Office PowerPoint</Application>
  <PresentationFormat>Panorámica</PresentationFormat>
  <Paragraphs>82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CMR12</vt:lpstr>
      <vt:lpstr>Roboto</vt:lpstr>
      <vt:lpstr>Roboto Black</vt:lpstr>
      <vt:lpstr>system-ui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INTRODUCTORIO SEMANA 1</dc:title>
  <dc:creator>Ana Maria Salazar</dc:creator>
  <cp:lastModifiedBy>Jose Luis Patiño Gomez</cp:lastModifiedBy>
  <cp:revision>58</cp:revision>
  <dcterms:created xsi:type="dcterms:W3CDTF">2024-01-29T20:34:43Z</dcterms:created>
  <dcterms:modified xsi:type="dcterms:W3CDTF">2025-07-23T14:03:22Z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D82F9886-3FD5-42EB-B509-1BFBAE8A1A25</vt:lpwstr>
  </property>
  <property fmtid="{D5CDD505-2E9C-101B-9397-08002B2CF9AE}" pid="3" name="ArticulatePath">
    <vt:lpwstr>Semana1_Videoclase_empaquesyembalajes_V3_David</vt:lpwstr>
  </property>
</Properties>
</file>