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7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2:58:5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24575,'0'-1'-8191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17:07.9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2:58:58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2:58:5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2:59:0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24575,'5'12'0,"1"3"0,-6-14 0,0-1 0,0 0 0,0 1 0,0-1 0,0 0 0,0 1 0,0-1 0,0 1 0,0-1 0,-1 0 0,1 1 0,0-1 0,0 0 0,0 1 0,-1-1 0,1 0 0,0 0 0,-1 1 0,1-1 0,0 0 0,0 0 0,-1 1 0,1-1 0,0 0 0,-1 0 0,1 0 0,0 1 0,-1-1 0,1 0 0,-1 0 0,1 0 0,0 0 0,-1 0 0,1 0 0,-1 0 0,1 0 0,-1 0 0,-15 2 0,10-2 0,1 0 0,0 1 0,0 0 0,0 0 0,0 0 0,0 0 0,-9 5 0,47-3 0,24-2 0,-47-2 0,-39 1 0,-17-5-1365,27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2:59:1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24575,'0'-74'0,"0"66"0,0 45 0,0 83-40,0-111-422,0-11-401,0-14-5963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2:59:1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24575,'11'-1'0,"39"3"0,-49-2 0,1 0 0,-1 1 0,1-1 0,-1 0 0,0 0 0,1 1 0,-1-1 0,0 1 0,1-1 0,-1 1 0,0 0 0,0 0 0,0-1 0,1 1 0,-1 0 0,0 0 0,0 0 0,0 0 0,0 0 0,0 0 0,-1 1 0,1-1 0,0 0 0,0 0 0,-1 0 0,1 1 0,0 2 0,-1-3 0,0 1 0,-1 0 0,1 0 0,0-1 0,-1 1 0,1 0 0,-1-1 0,0 1 0,1-1 0,-1 1 0,0-1 0,0 1 0,0-1 0,0 1 0,0-1 0,0 0 0,-1 1 0,1-1 0,0 0 0,-1 0 0,1 0 0,0 0 0,-1 0 0,0-1 0,1 1 0,-3 0 0,3 0 0,-1 0 0,0 0 0,0 0 0,0 0 0,0-1 0,0 1 0,1-1 0,-1 0 0,0 1 0,0-1 0,0 0 0,0 0 0,0 0 0,0-1 0,0 1 0,0 0 0,0-1 0,0 1 0,0-1 0,0 0 0,0 1 0,-2-2 0,3 1 0,0 0 0,0 0 0,1 0 0,-1 1 0,0-1 0,0 0 0,1 0 0,-1 0 0,0-1 0,1 1 0,-1 0 0,1 0 0,-1 0 0,1 0 0,0 0 0,-1-1 0,1 1 0,0 0 0,0 0 0,0 0 0,0-1 0,0 1 0,0 0 0,0 0 0,1 0 0,-1-1 0,0 1 0,1 0 0,-1 0 0,0 0 0,1 0 0,0 0 0,-1-1 0,1 1 0,0 0 0,-1 0 0,1 1 0,0-1 0,0 0 0,0 0 0,0 0 0,1-1 0,-1 2 0,0-1 0,1 0 0,-1 0 0,0 1 0,0-1 0,0 1 0,1-1 0,-1 1 0,0-1 0,1 1 0,-1 0 0,0 0 0,1 0 0,-1 0 0,0 0 0,1 0 0,-1 0 0,0 0 0,1 0 0,-1 0 0,0 1 0,1-1 0,-1 1 0,0-1 0,0 1 0,0-1 0,1 1 0,-1 0 0,0 0 0,0-1 0,0 1 0,0 0 0,0 0 0,0 0 0,0 0 0,-1 0 0,1 0 0,0 0 0,0 1 0,0 1 0,0-1 0,0 0 0,0 0 0,0 0 0,0 1 0,0-1 0,-1 0 0,1 0 0,-1 1 0,1-1 0,-1 0 0,0 1 0,0-1 0,0 0 0,0 1 0,-1-1 0,1 0 0,-1 0 0,1 1 0,-1-1 0,-1 2 0,2-3 0,0-1 0,0 0 0,-1 0 0,1 0 0,0 0 0,0 0 0,-1 0 0,1 0 0,0 0 0,0 1 0,-1-1 0,1 0 0,0 0 0,0 0 0,-1 0 0,1 0 0,0-1 0,-1 1 0,1 0 0,0 0 0,0 0 0,-1 0 0,1 0 0,0 0 0,0 0 0,0 0 0,-1-1 0,1 1 0,0 0 0,0 0 0,0 0 0,-1 0 0,1-1 0,0 1 0,0 0 0,0 0 0,0 0 0,-1-1 0,1 1 0,0 0 0,0 0 0,0-1 0,0 1 0,0 0 0,0 0 0,0-1 0,0 1 0,0 0 0,0 0 0,0-1 0,0 1 0,0 0 0,0-1 0,0 1 0,-5-17 0,4 3 0,-2-12 0,2 25 0,0 15 0,1-10 10,0 0 0,0 0 0,-1 0 0,0 1 0,0-1 0,0 0 0,0 0 0,-1 0 0,1 0 0,-1 0 0,-3 4 0,5-7-52,-1 0-1,0 1 1,0-1-1,0 0 1,0 0-1,-1 0 1,1 0 0,0 0-1,0 0 1,-1 0-1,1-1 1,0 1-1,-1 0 1,1-1 0,-1 1-1,1-1 1,-1 0-1,1 1 1,-1-1-1,1 0 1,-1 0 0,1 0-1,-1 0 1,1 0-1,-1 0 1,1 0-1,-1 0 1,1-1 0,-1 1-1,1-1 1,-1 1-1,1-1 1,-1 1-1,0-2 1,-15-7-6784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06:38.17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10:36.54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24575,'0'-1'-8191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11:46.36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30D5C-64CE-421B-8A30-79B1D2279C40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A3627-0D65-40B3-8CA9-F28EEF134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5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A3627-0D65-40B3-8CA9-F28EEF1348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4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B7E3-B44C-187F-B980-EDEB17BA6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F409F8-87D6-9ABF-756F-2DA49FF9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3CB30-063B-5A10-522A-62C6D065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EC907-C8BE-E261-CFD5-A03E15E7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BE8C2-BC4E-5D0B-D131-31B3D522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5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B8CB8-8668-AEEB-C8EC-8AC32E1C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8528-A4C3-05B9-1373-ECA25FBF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1F02F-EDFE-8745-355A-EE6BAB9F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23E66-DAED-6C3B-C808-902625BE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8897A-BC16-942F-A494-449B2D81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6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B980A9-9EF1-B09C-3709-E83F7DD13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06309-13AA-3BFC-24CC-6AB9AC146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9E5D5-038E-7444-422A-49569F80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7B25F-F97B-9D48-4C57-F6945D2A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AE9EF-7E9E-1A60-5B71-E6D27B25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2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5EC0A-53C3-AE70-6D20-B65994C7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3DE33-E61C-B5FC-D323-7546CF2F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907AC-D5E1-CC4C-86D6-786572B1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8B709-3CA7-E66A-59E9-1BD23D47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4B54B-D5A2-F957-9B0D-E0AC186A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E9AF7-275D-CD0B-2B83-5E068933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B376A-5694-980E-94C2-4F2F37CF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5DB19-28D2-F7AD-2E51-E3DA9AEA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7B5EE-F434-79BF-1E8C-4CA34699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2FC55-3E43-4A18-9D1D-CB68CEB1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9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63F24-2316-1B06-FF74-5B2D7E6F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6B7E8-6C6B-A5F4-8800-93E32CF8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2BEF76-8848-3D68-828D-3C646DD95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38545-C90D-1A6F-F713-ACEB0DE5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841B0-63DA-8550-E17B-E5B819CA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DEC3B-4A3B-375E-71F1-9511B2B0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A51B6-B717-D64C-05D6-C69A8DC4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ED957-24EC-D3BD-5F8F-92FE0D3E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1072F-65D3-797A-D9C3-01748D97A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4EFC09-1A99-9B88-C540-195ADF04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121F7-FDE2-571A-EAF3-0CB9BCAC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4114B-96D4-EDF4-C7AD-506B44E0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04A82-63A7-6C06-08C2-A99294CE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6973D1-A653-614D-B7C7-CCFB6148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FA775-C845-E6FC-61B0-A1AC426E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47E7C9-C4C8-5465-8BB8-2A8F72E2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8FD4F0-862D-6F84-BB28-EDA9A117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EF6018-BC03-7FEE-1870-25C5EF69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A1D4C-7DD0-A03A-0FFB-361278F4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8B4A3B-C0F5-179B-2024-89858BF1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96912-80FD-DD11-808D-358E099E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3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5E45-06AF-2FA0-2612-0ABE4E83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9B690-29E5-8AE2-4B76-E2CF02FC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6046E-0D15-022E-4B13-F02F2CD65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963B1-09A8-44F2-336C-AC03F309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480F-AE81-A337-49C3-F8AF018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28CCC-D87F-D404-A3BB-3D9E26CC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2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7E16F-EE72-7B6E-B11B-2AA57C8E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D9B1BD-E8C1-063B-062C-4AC4549C8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1797C-BB60-2BDF-FD4E-474DC3B7D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5CCA1-3A22-2E72-49A8-7D1484D9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F52E8-79E2-BC12-4544-6AA32CFB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F8D46-E743-D2E8-3342-79339781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ADA7A5-F777-3596-6EBC-DA28F5FF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616C5-5FBB-813D-63AC-F389DFF4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7D2E8-E88D-1F1F-4438-ECB8FA853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1065-DC58-451E-AAC0-5FCB4B28D88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8BC78-C745-D2AF-39FB-21EE1C630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B1CA7-93EC-A7FA-534B-FA2A368E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D30B-5E93-466B-A4FF-CF32D6BE8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8C377-DEC2-6701-AEE3-43C693A0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406400"/>
            <a:ext cx="11563350" cy="2387600"/>
          </a:xfrm>
        </p:spPr>
        <p:txBody>
          <a:bodyPr/>
          <a:lstStyle/>
          <a:p>
            <a:r>
              <a:rPr lang="en-US" altLang="zh-CN" dirty="0">
                <a:latin typeface="Bell MT" panose="02020503060305020303" pitchFamily="18" charset="0"/>
                <a:cs typeface="Arial" panose="020B0604020202020204" pitchFamily="34" charset="0"/>
              </a:rPr>
              <a:t>Ellipsoid method in polynomial time</a:t>
            </a:r>
            <a:endParaRPr lang="zh-CN" altLang="en-US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94CA0F-53EA-3E60-DEA4-9874CFB7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3CBF5-F521-60D2-0768-9F97250D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Upper bound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FDBC39-875B-C6A0-537F-0DEB1FB59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B is the largest absolute value of an entry in A:</a:t>
                </a:r>
              </a:p>
              <a:p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((B</a:t>
                </a:r>
                <a:r>
                  <a:rPr lang="en-US" altLang="zh-CN" baseline="30000" dirty="0">
                    <a:latin typeface="Cambria Math" panose="02040503050406030204" pitchFamily="18" charset="0"/>
                  </a:rPr>
                  <a:t>2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*n)</a:t>
                </a:r>
                <a:r>
                  <a:rPr lang="en-US" altLang="zh-CN" baseline="30000" dirty="0">
                    <a:latin typeface="Cambria Math" panose="02040503050406030204" pitchFamily="18" charset="0"/>
                  </a:rPr>
                  <a:t>1/2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)</a:t>
                </a:r>
                <a:r>
                  <a:rPr lang="en-US" altLang="zh-CN" baseline="30000" dirty="0">
                    <a:latin typeface="Cambria Math" panose="02040503050406030204" pitchFamily="18" charset="0"/>
                  </a:rPr>
                  <a:t>n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FDBC39-875B-C6A0-537F-0DEB1FB59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A661A8-FEF2-8F03-6006-5501AAF6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93" y="2501251"/>
            <a:ext cx="3198582" cy="50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E7D30-A65D-9AB4-4AEA-FCD655C5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Upper bound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663C2F-0959-606D-DC70-0F386D7F7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inspect the vertices of a polyhedron P </a:t>
                </a:r>
                <a:r>
                  <a:rPr lang="pt-BR" altLang="zh-CN" dirty="0"/>
                  <a:t>= </a:t>
                </a:r>
                <a:r>
                  <a:rPr lang="pt-B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{x ∈ R</a:t>
                </a:r>
                <a:r>
                  <a:rPr lang="pt-BR" altLang="zh-C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Ax&lt;=b},A&amp;b all integral</a:t>
                </a:r>
              </a:p>
              <a:p>
                <a:r>
                  <a:rPr lang="pt-B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A’x=b’ &amp;A’x&lt;=b’ is a subsystem of Ax&lt;=b.</a:t>
                </a:r>
              </a:p>
              <a:p>
                <a:r>
                  <a:rPr lang="pt-B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According Cramer’s rule: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xi</m:t>
                    </m:r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det(A’)&gt;1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xi</m:t>
                    </m:r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altLang="zh-CN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663C2F-0959-606D-DC70-0F386D7F7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EA10301-C11B-CC59-D9F3-3C423206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94" y="5259693"/>
            <a:ext cx="7117411" cy="6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4268-2A50-3B6D-C186-BA23A7B9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Lower bound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1592F-DBCD-76A3-CC04-45BA72F6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Since P is full dimensional, there exist n + 1 affinely independent vertices v0, . . . 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of P which span a simplex in R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Volume of the simplex: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7B175C-92E3-CF03-3389-3858A3B3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05" y="3191486"/>
            <a:ext cx="3642570" cy="13287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13A376-E22D-450B-CA06-4FA9622D5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19" y="4525335"/>
            <a:ext cx="6889362" cy="8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6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069E5-A573-0695-46B2-3CC373C2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69DCA9-B1E1-8E14-19FF-51BDAEE8CC50}"/>
              </a:ext>
            </a:extLst>
          </p:cNvPr>
          <p:cNvSpPr txBox="1"/>
          <p:nvPr/>
        </p:nvSpPr>
        <p:spPr>
          <a:xfrm>
            <a:off x="838200" y="1662113"/>
            <a:ext cx="106108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[1] M. </a:t>
            </a:r>
            <a:r>
              <a:rPr lang="en-US" altLang="zh-CN" dirty="0" err="1"/>
              <a:t>Grötschel</a:t>
            </a:r>
            <a:r>
              <a:rPr lang="en-US" altLang="zh-CN" dirty="0"/>
              <a:t>, L. </a:t>
            </a:r>
            <a:r>
              <a:rPr lang="en-US" altLang="zh-CN" dirty="0" err="1"/>
              <a:t>Lovász</a:t>
            </a:r>
            <a:r>
              <a:rPr lang="en-US" altLang="zh-CN" dirty="0"/>
              <a:t>, and A. Schrijver. Geometric Algorithms and Combinatorial Optimization, volume 2 of Algorithms and Combinatorics. Springer, 1988. </a:t>
            </a:r>
          </a:p>
          <a:p>
            <a:r>
              <a:rPr lang="en-US" altLang="zh-CN" dirty="0"/>
              <a:t>[2] L. </a:t>
            </a:r>
            <a:r>
              <a:rPr lang="en-US" altLang="zh-CN" dirty="0" err="1"/>
              <a:t>Khachiyan</a:t>
            </a:r>
            <a:r>
              <a:rPr lang="en-US" altLang="zh-CN" dirty="0"/>
              <a:t>. A polynomial algorithm in linear programming. </a:t>
            </a:r>
            <a:r>
              <a:rPr lang="en-US" altLang="zh-CN" dirty="0" err="1"/>
              <a:t>Doklady</a:t>
            </a:r>
            <a:r>
              <a:rPr lang="en-US" altLang="zh-CN" dirty="0"/>
              <a:t> </a:t>
            </a:r>
            <a:r>
              <a:rPr lang="en-US" altLang="zh-CN" dirty="0" err="1"/>
              <a:t>Akademii</a:t>
            </a:r>
            <a:r>
              <a:rPr lang="en-US" altLang="zh-CN" dirty="0"/>
              <a:t> </a:t>
            </a:r>
            <a:r>
              <a:rPr lang="en-US" altLang="zh-CN" dirty="0" err="1"/>
              <a:t>Nauk</a:t>
            </a:r>
            <a:r>
              <a:rPr lang="en-US" altLang="zh-CN" dirty="0"/>
              <a:t> SSSR, 244:1093–1097, 1979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4FAA-2E87-5E6A-7F3D-0A77ACAB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ell MT" panose="02020503060305020303" pitchFamily="18" charset="0"/>
                <a:cs typeface="Arial" panose="020B0604020202020204" pitchFamily="34" charset="0"/>
              </a:rPr>
              <a:t>The boundedness and full-dimensionality condition</a:t>
            </a:r>
            <a:endParaRPr lang="zh-CN" altLang="en-US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144B7-45A0-8B0B-C2D5-BE686465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828646-B16F-124D-1B9B-370DAA95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401300" cy="19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48A277-169D-55B8-034A-6E021673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763297" cy="55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6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23B7-8A17-27F7-7829-99BD859F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eorgia" panose="02040502050405020303" pitchFamily="18" charset="0"/>
              </a:rPr>
              <a:t>Ellipsoid affine transformation :</a:t>
            </a:r>
            <a:br>
              <a:rPr lang="en-US" altLang="zh-CN" dirty="0">
                <a:latin typeface="Georgia" panose="02040502050405020303" pitchFamily="18" charset="0"/>
              </a:rPr>
            </a:br>
            <a:r>
              <a:rPr lang="en-US" altLang="zh-CN" dirty="0">
                <a:latin typeface="Georgia" panose="02040502050405020303" pitchFamily="18" charset="0"/>
              </a:rPr>
              <a:t>t(</a:t>
            </a:r>
            <a:r>
              <a:rPr lang="en-US" altLang="zh-CN" i="1" dirty="0">
                <a:latin typeface="Georgia" panose="02040502050405020303" pitchFamily="18" charset="0"/>
              </a:rPr>
              <a:t>x</a:t>
            </a:r>
            <a:r>
              <a:rPr lang="en-US" altLang="zh-CN" dirty="0">
                <a:latin typeface="Georgia" panose="02040502050405020303" pitchFamily="18" charset="0"/>
              </a:rPr>
              <a:t>)=A</a:t>
            </a:r>
            <a:r>
              <a:rPr lang="en-US" altLang="zh-CN" i="1" dirty="0">
                <a:latin typeface="Georgia" panose="02040502050405020303" pitchFamily="18" charset="0"/>
              </a:rPr>
              <a:t> x </a:t>
            </a:r>
            <a:r>
              <a:rPr lang="en-US" altLang="zh-CN" dirty="0">
                <a:latin typeface="Georgia" panose="02040502050405020303" pitchFamily="18" charset="0"/>
              </a:rPr>
              <a:t>+b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6C8FA-9451-FFFB-4C44-4F47F07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E(I,0)		        E(A,0)                            E(</a:t>
            </a:r>
            <a:r>
              <a:rPr lang="en-US" altLang="zh-CN" dirty="0" err="1"/>
              <a:t>A,a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B8279C1-DB32-318F-C22C-FB41ABE386F6}"/>
              </a:ext>
            </a:extLst>
          </p:cNvPr>
          <p:cNvCxnSpPr/>
          <p:nvPr/>
        </p:nvCxnSpPr>
        <p:spPr>
          <a:xfrm>
            <a:off x="1581150" y="3648075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A732EF6-B913-FC4D-156C-16E1FEDA8611}"/>
              </a:ext>
            </a:extLst>
          </p:cNvPr>
          <p:cNvCxnSpPr>
            <a:cxnSpLocks/>
          </p:cNvCxnSpPr>
          <p:nvPr/>
        </p:nvCxnSpPr>
        <p:spPr>
          <a:xfrm flipV="1">
            <a:off x="2590800" y="2705100"/>
            <a:ext cx="0" cy="21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8AC2C1B-E3AA-6A94-F8CC-91EC5EFE77DA}"/>
              </a:ext>
            </a:extLst>
          </p:cNvPr>
          <p:cNvSpPr/>
          <p:nvPr/>
        </p:nvSpPr>
        <p:spPr>
          <a:xfrm>
            <a:off x="1995489" y="3076575"/>
            <a:ext cx="1190622" cy="11429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DB2E13-C9F1-667F-E051-9B81DBDC564C}"/>
              </a:ext>
            </a:extLst>
          </p:cNvPr>
          <p:cNvCxnSpPr/>
          <p:nvPr/>
        </p:nvCxnSpPr>
        <p:spPr>
          <a:xfrm>
            <a:off x="4733925" y="3645714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675B073-E8C1-0D17-55CE-F40A7911F0CF}"/>
              </a:ext>
            </a:extLst>
          </p:cNvPr>
          <p:cNvCxnSpPr>
            <a:cxnSpLocks/>
          </p:cNvCxnSpPr>
          <p:nvPr/>
        </p:nvCxnSpPr>
        <p:spPr>
          <a:xfrm flipV="1">
            <a:off x="5753100" y="2781300"/>
            <a:ext cx="0" cy="21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AD2517F-4CD4-97E7-BF79-1F50E6FEF59B}"/>
              </a:ext>
            </a:extLst>
          </p:cNvPr>
          <p:cNvSpPr/>
          <p:nvPr/>
        </p:nvSpPr>
        <p:spPr>
          <a:xfrm>
            <a:off x="4948243" y="3326634"/>
            <a:ext cx="1609714" cy="6381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22F86A-687A-16E3-0A0B-37DC056B80F6}"/>
              </a:ext>
            </a:extLst>
          </p:cNvPr>
          <p:cNvCxnSpPr/>
          <p:nvPr/>
        </p:nvCxnSpPr>
        <p:spPr>
          <a:xfrm>
            <a:off x="8153400" y="3645714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89D7F40-36BB-56EE-7412-C2206A516429}"/>
              </a:ext>
            </a:extLst>
          </p:cNvPr>
          <p:cNvCxnSpPr>
            <a:cxnSpLocks/>
          </p:cNvCxnSpPr>
          <p:nvPr/>
        </p:nvCxnSpPr>
        <p:spPr>
          <a:xfrm flipV="1">
            <a:off x="9210675" y="2781300"/>
            <a:ext cx="0" cy="21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DBC6FB7-776E-6FA7-04C7-05DFF72346C9}"/>
              </a:ext>
            </a:extLst>
          </p:cNvPr>
          <p:cNvSpPr/>
          <p:nvPr/>
        </p:nvSpPr>
        <p:spPr>
          <a:xfrm>
            <a:off x="9210675" y="3333798"/>
            <a:ext cx="1609714" cy="6381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0C6A2DB-8A1D-1B72-9EB9-01AD26479FB8}"/>
                  </a:ext>
                </a:extLst>
              </p14:cNvPr>
              <p14:cNvContentPartPr/>
              <p14:nvPr/>
            </p14:nvContentPartPr>
            <p14:xfrm>
              <a:off x="9886695" y="3667170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0C6A2DB-8A1D-1B72-9EB9-01AD26479F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8055" y="36581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1D409E17-F3B4-0835-7EB8-30D6CE504D97}"/>
              </a:ext>
            </a:extLst>
          </p:cNvPr>
          <p:cNvGrpSpPr/>
          <p:nvPr/>
        </p:nvGrpSpPr>
        <p:grpSpPr>
          <a:xfrm>
            <a:off x="9953295" y="3638370"/>
            <a:ext cx="42120" cy="19440"/>
            <a:chOff x="9953295" y="3638370"/>
            <a:chExt cx="4212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7FC4D0C9-1FF0-DED4-F74F-574E3403240F}"/>
                    </a:ext>
                  </a:extLst>
                </p14:cNvPr>
                <p14:cNvContentPartPr/>
                <p14:nvPr/>
              </p14:nvContentPartPr>
              <p14:xfrm>
                <a:off x="9953295" y="3638370"/>
                <a:ext cx="360" cy="3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7FC4D0C9-1FF0-DED4-F74F-574E340324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44655" y="36293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88A404F-077D-2B9F-63CF-D9D998E519FF}"/>
                    </a:ext>
                  </a:extLst>
                </p14:cNvPr>
                <p14:cNvContentPartPr/>
                <p14:nvPr/>
              </p14:nvContentPartPr>
              <p14:xfrm>
                <a:off x="9953295" y="3638370"/>
                <a:ext cx="360" cy="3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88A404F-077D-2B9F-63CF-D9D998E519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44655" y="36293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8023752-7452-D714-DA5A-E572F8C0D6B7}"/>
                    </a:ext>
                  </a:extLst>
                </p14:cNvPr>
                <p14:cNvContentPartPr/>
                <p14:nvPr/>
              </p14:nvContentPartPr>
              <p14:xfrm>
                <a:off x="9958695" y="3638370"/>
                <a:ext cx="36720" cy="194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8023752-7452-D714-DA5A-E572F8C0D6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0055" y="3629370"/>
                  <a:ext cx="543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0589B9A4-DF51-BB75-FCDF-F7AD021BC6FE}"/>
                  </a:ext>
                </a:extLst>
              </p14:cNvPr>
              <p14:cNvContentPartPr/>
              <p14:nvPr/>
            </p14:nvContentPartPr>
            <p14:xfrm>
              <a:off x="5753175" y="3627570"/>
              <a:ext cx="360" cy="6012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0589B9A4-DF51-BB75-FCDF-F7AD021BC6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4175" y="3618930"/>
                <a:ext cx="18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217367F-E411-11A1-40CA-C240FD2AC49E}"/>
                  </a:ext>
                </a:extLst>
              </p14:cNvPr>
              <p14:cNvContentPartPr/>
              <p14:nvPr/>
            </p14:nvContentPartPr>
            <p14:xfrm>
              <a:off x="2561415" y="3638370"/>
              <a:ext cx="43920" cy="3564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217367F-E411-11A1-40CA-C240FD2AC4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2415" y="3629370"/>
                <a:ext cx="61560" cy="5328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C5272D5-F152-52C1-2447-45B03D2A3D44}"/>
              </a:ext>
            </a:extLst>
          </p:cNvPr>
          <p:cNvCxnSpPr/>
          <p:nvPr/>
        </p:nvCxnSpPr>
        <p:spPr>
          <a:xfrm>
            <a:off x="-619125" y="66675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3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1CAEA6C-DE72-9A19-87B8-11E365E14C87}"/>
              </a:ext>
            </a:extLst>
          </p:cNvPr>
          <p:cNvCxnSpPr>
            <a:cxnSpLocks/>
          </p:cNvCxnSpPr>
          <p:nvPr/>
        </p:nvCxnSpPr>
        <p:spPr>
          <a:xfrm flipV="1">
            <a:off x="6755617" y="3206647"/>
            <a:ext cx="11887" cy="400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17D8985-DB9D-535B-4DC1-FB3A1EB0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36D4F11-2BD4-D014-2AD2-6CC097119DE0}"/>
              </a:ext>
            </a:extLst>
          </p:cNvPr>
          <p:cNvSpPr/>
          <p:nvPr/>
        </p:nvSpPr>
        <p:spPr>
          <a:xfrm>
            <a:off x="1428750" y="2552700"/>
            <a:ext cx="2581275" cy="2371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A0AC3D0C-F38D-CB84-14B9-C1510B61C4AD}"/>
              </a:ext>
            </a:extLst>
          </p:cNvPr>
          <p:cNvSpPr/>
          <p:nvPr/>
        </p:nvSpPr>
        <p:spPr>
          <a:xfrm>
            <a:off x="2085975" y="2743200"/>
            <a:ext cx="476250" cy="55245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06597FE-CC7D-5543-4048-06F84FF99444}"/>
                  </a:ext>
                </a:extLst>
              </p14:cNvPr>
              <p14:cNvContentPartPr/>
              <p14:nvPr/>
            </p14:nvContentPartPr>
            <p14:xfrm>
              <a:off x="2685975" y="3657450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06597FE-CC7D-5543-4048-06F84FF994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2975" y="359445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CA34BB-46F3-EAF2-91C0-9D40E546254C}"/>
              </a:ext>
            </a:extLst>
          </p:cNvPr>
          <p:cNvCxnSpPr>
            <a:cxnSpLocks/>
          </p:cNvCxnSpPr>
          <p:nvPr/>
        </p:nvCxnSpPr>
        <p:spPr>
          <a:xfrm flipV="1">
            <a:off x="2240681" y="2343150"/>
            <a:ext cx="890587" cy="315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BC72940A-FF80-E59F-C8A0-7EF82AECE05B}"/>
              </a:ext>
            </a:extLst>
          </p:cNvPr>
          <p:cNvSpPr/>
          <p:nvPr/>
        </p:nvSpPr>
        <p:spPr>
          <a:xfrm rot="540168">
            <a:off x="1462678" y="2033087"/>
            <a:ext cx="1599723" cy="2980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07923EC-969F-E9E5-5D65-3F81CC30B56D}"/>
              </a:ext>
            </a:extLst>
          </p:cNvPr>
          <p:cNvCxnSpPr/>
          <p:nvPr/>
        </p:nvCxnSpPr>
        <p:spPr>
          <a:xfrm flipH="1" flipV="1">
            <a:off x="2352675" y="3533775"/>
            <a:ext cx="400050" cy="12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07E5D1BF-AB0B-C262-A600-9659B61AD9B6}"/>
                  </a:ext>
                </a:extLst>
              </p14:cNvPr>
              <p14:cNvContentPartPr/>
              <p14:nvPr/>
            </p14:nvContentPartPr>
            <p14:xfrm>
              <a:off x="2257575" y="3542970"/>
              <a:ext cx="360" cy="3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07E5D1BF-AB0B-C262-A600-9659B61AD9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4575" y="347997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26A73CE7-06CA-E050-9BE8-7934E0725B83}"/>
              </a:ext>
            </a:extLst>
          </p:cNvPr>
          <p:cNvSpPr/>
          <p:nvPr/>
        </p:nvSpPr>
        <p:spPr>
          <a:xfrm rot="540168">
            <a:off x="5968003" y="2105527"/>
            <a:ext cx="1599723" cy="2980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边形 27">
            <a:extLst>
              <a:ext uri="{FF2B5EF4-FFF2-40B4-BE49-F238E27FC236}">
                <a16:creationId xmlns:a16="http://schemas.microsoft.com/office/drawing/2014/main" id="{EB2AD567-C468-CA2E-3DFD-7CDFAB6B8F6C}"/>
              </a:ext>
            </a:extLst>
          </p:cNvPr>
          <p:cNvSpPr/>
          <p:nvPr/>
        </p:nvSpPr>
        <p:spPr>
          <a:xfrm>
            <a:off x="6586367" y="2743200"/>
            <a:ext cx="476250" cy="55245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ABB985FC-26D6-9B35-98FF-BA4F37246668}"/>
                  </a:ext>
                </a:extLst>
              </p14:cNvPr>
              <p14:cNvContentPartPr/>
              <p14:nvPr/>
            </p14:nvContentPartPr>
            <p14:xfrm>
              <a:off x="6767504" y="3561991"/>
              <a:ext cx="36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ABB985FC-26D6-9B35-98FF-BA4F372466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4504" y="3498991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FEDA30DD-7794-2DFB-90F1-806EC494736F}"/>
              </a:ext>
            </a:extLst>
          </p:cNvPr>
          <p:cNvSpPr txBox="1"/>
          <p:nvPr/>
        </p:nvSpPr>
        <p:spPr>
          <a:xfrm>
            <a:off x="1707329" y="5821902"/>
            <a:ext cx="31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baseline="30000" dirty="0" err="1"/>
              <a:t>T</a:t>
            </a:r>
            <a:r>
              <a:rPr lang="en-US" altLang="zh-CN" dirty="0"/>
              <a:t> x&lt;b&lt; 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T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A40A169-C326-A516-1B7C-31B4752F3301}"/>
              </a:ext>
            </a:extLst>
          </p:cNvPr>
          <p:cNvCxnSpPr>
            <a:cxnSpLocks/>
          </p:cNvCxnSpPr>
          <p:nvPr/>
        </p:nvCxnSpPr>
        <p:spPr>
          <a:xfrm>
            <a:off x="5662634" y="3561991"/>
            <a:ext cx="2262166" cy="4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325E0EE2-7662-0CF5-EBA7-FADFF40D52AC}"/>
                  </a:ext>
                </a:extLst>
              </p14:cNvPr>
              <p14:cNvContentPartPr/>
              <p14:nvPr/>
            </p14:nvContentPartPr>
            <p14:xfrm>
              <a:off x="6767504" y="3073297"/>
              <a:ext cx="360" cy="36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325E0EE2-7662-0CF5-EBA7-FADFF40D52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4504" y="301029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椭圆 38">
            <a:extLst>
              <a:ext uri="{FF2B5EF4-FFF2-40B4-BE49-F238E27FC236}">
                <a16:creationId xmlns:a16="http://schemas.microsoft.com/office/drawing/2014/main" id="{B707BD0F-4EDB-5CA9-543E-7C3AEE842614}"/>
              </a:ext>
            </a:extLst>
          </p:cNvPr>
          <p:cNvSpPr/>
          <p:nvPr/>
        </p:nvSpPr>
        <p:spPr>
          <a:xfrm>
            <a:off x="5593471" y="2096242"/>
            <a:ext cx="2462041" cy="1713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CA4F4D1-5FDE-F223-9485-13108ED13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5592" y="5215734"/>
            <a:ext cx="653090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1F39F-7F37-FB5A-2C41-5D586897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Why  polynomial ?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AD6EF4-E24B-8DCF-8991-C598B20F9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times iterations: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𝑟𝑒𝑝𝑙𝑎𝑐𝑒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2n 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2nln(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AD6EF4-E24B-8DCF-8991-C598B20F9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F3CF794-F94E-0B9C-8424-D2683BE6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4199"/>
            <a:ext cx="9715500" cy="9093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6EC569-6D28-5FC6-C8FC-0C331A48FA8C}"/>
              </a:ext>
            </a:extLst>
          </p:cNvPr>
          <p:cNvSpPr/>
          <p:nvPr/>
        </p:nvSpPr>
        <p:spPr>
          <a:xfrm>
            <a:off x="838200" y="5414963"/>
            <a:ext cx="30099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4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0AC6A-FD0B-4E7E-C883-39A6E155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ABCC4A-72DF-E368-36CF-1754012D1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182225" cy="283447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28AE1C-6AE6-51DF-A330-3813F633CE09}"/>
              </a:ext>
            </a:extLst>
          </p:cNvPr>
          <p:cNvSpPr txBox="1"/>
          <p:nvPr/>
        </p:nvSpPr>
        <p:spPr>
          <a:xfrm>
            <a:off x="933450" y="3552825"/>
            <a:ext cx="10325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V(E(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init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)) will be bound in a  box with sides length  2(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nB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4543EE-2A4C-F2F5-5FB9-E98AABE6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561253"/>
            <a:ext cx="3476625" cy="6672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D88D56-358F-77C4-76D6-71648654F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440" y="5421614"/>
            <a:ext cx="2447800" cy="5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D1CDC-92D7-AB9F-9452-913553D1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E17643-1A68-715E-BC0A-20C0B09B8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altLang="zh-CN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nB</m:t>
                        </m:r>
                        <m:r>
                          <m:rPr>
                            <m:nor/>
                          </m:rPr>
                          <a:rPr lang="pt-BR" altLang="zh-CN" dirty="0" smtClean="0"/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O(2nln(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nB</m:t>
                        </m:r>
                        <m:r>
                          <m:rPr>
                            <m:nor/>
                          </m:rPr>
                          <a:rPr lang="pt-BR" altLang="zh-CN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O(8n</a:t>
                </a:r>
                <a:r>
                  <a:rPr lang="en-US" altLang="zh-C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ln(2nB))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</a:t>
                </a:r>
                <a:r>
                  <a:rPr lang="en-US" altLang="zh-C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ln(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nB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	    polynomial!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E17643-1A68-715E-BC0A-20C0B09B8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0F025AD-7CB5-2B15-0C4F-8F3F4242C121}"/>
              </a:ext>
            </a:extLst>
          </p:cNvPr>
          <p:cNvSpPr/>
          <p:nvPr/>
        </p:nvSpPr>
        <p:spPr>
          <a:xfrm>
            <a:off x="838200" y="3609975"/>
            <a:ext cx="305752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0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8628-39AA-AAC5-4906-D1C0ED81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Upper bound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9540CC-13FF-E125-6152-765326682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405" y="2387952"/>
            <a:ext cx="5121949" cy="66597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BF022C-0101-328A-CFFE-614687EE3DC3}"/>
              </a:ext>
            </a:extLst>
          </p:cNvPr>
          <p:cNvSpPr txBox="1"/>
          <p:nvPr/>
        </p:nvSpPr>
        <p:spPr>
          <a:xfrm>
            <a:off x="838200" y="1823033"/>
            <a:ext cx="7734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Cramer’s rule:</a:t>
            </a:r>
          </a:p>
          <a:p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Hadamard inequality: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E1D6C4-F78F-CDF3-B0B6-D49FE9C3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38" y="4915089"/>
            <a:ext cx="2991753" cy="8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334</Words>
  <Application>Microsoft Office PowerPoint</Application>
  <PresentationFormat>宽屏</PresentationFormat>
  <Paragraphs>53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Bell MT</vt:lpstr>
      <vt:lpstr>Cambria Math</vt:lpstr>
      <vt:lpstr>Georgia</vt:lpstr>
      <vt:lpstr>Office 主题​​</vt:lpstr>
      <vt:lpstr>Ellipsoid method in polynomial time</vt:lpstr>
      <vt:lpstr>The boundedness and full-dimensionality condition</vt:lpstr>
      <vt:lpstr>PowerPoint 演示文稿</vt:lpstr>
      <vt:lpstr>Ellipsoid affine transformation : t(x)=A x +b</vt:lpstr>
      <vt:lpstr>PowerPoint 演示文稿</vt:lpstr>
      <vt:lpstr>Why  polynomial ?</vt:lpstr>
      <vt:lpstr>PowerPoint 演示文稿</vt:lpstr>
      <vt:lpstr>PowerPoint 演示文稿</vt:lpstr>
      <vt:lpstr>Upper bound</vt:lpstr>
      <vt:lpstr>Upper bound</vt:lpstr>
      <vt:lpstr>Upper bound</vt:lpstr>
      <vt:lpstr>Lower bound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Ellipsoid method in polynomial time</dc:title>
  <dc:creator>常博愛</dc:creator>
  <cp:lastModifiedBy>常博愛</cp:lastModifiedBy>
  <cp:revision>2</cp:revision>
  <dcterms:created xsi:type="dcterms:W3CDTF">2023-01-15T22:45:12Z</dcterms:created>
  <dcterms:modified xsi:type="dcterms:W3CDTF">2023-01-16T03:23:44Z</dcterms:modified>
</cp:coreProperties>
</file>