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9" r:id="rId3"/>
    <p:sldId id="258" r:id="rId4"/>
    <p:sldId id="264" r:id="rId5"/>
    <p:sldId id="262" r:id="rId6"/>
    <p:sldId id="260" r:id="rId7"/>
    <p:sldId id="261" r:id="rId8"/>
    <p:sldId id="263" r:id="rId9"/>
    <p:sldId id="267" r:id="rId10"/>
    <p:sldId id="272" r:id="rId11"/>
    <p:sldId id="266" r:id="rId12"/>
    <p:sldId id="265" r:id="rId13"/>
    <p:sldId id="269" r:id="rId1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FDE3333-857A-4131-9EBA-B73C0C259FD7}" type="datetime1">
              <a:rPr lang="zh-CN" altLang="en-US" smtClean="0"/>
              <a:t>2022/8/16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D12D00-6AAC-4A94-B2E5-A12E9C579B03}" type="datetime1">
              <a:rPr lang="zh-CN" altLang="en-US" smtClean="0"/>
              <a:t>2022/8/16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594A98-8FB4-4076-AE7B-5D3B1A2CBC70}" type="datetime1">
              <a:rPr lang="zh-CN" altLang="en-US" smtClean="0"/>
              <a:t>2022/8/16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E0F2F7-3EF1-4761-ABAF-2FA9DDE4F1A8}" type="datetime1">
              <a:rPr lang="zh-CN" altLang="en-US" smtClean="0"/>
              <a:t>2022/8/16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矩形​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长方形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63FC6D-277D-4D53-8EB6-E41026A24247}" type="datetime1">
              <a:rPr lang="zh-CN" altLang="en-US" smtClean="0"/>
              <a:t>2022/8/16</a:t>
            </a:fld>
            <a:endParaRPr lang="en-US" dirty="0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4FFC25-0C05-49C8-B150-3CF6B89B5C55}" type="datetime1">
              <a:rPr lang="zh-CN" altLang="en-US" smtClean="0"/>
              <a:t>2022/8/16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C14310-5240-428A-850A-F7101D16AE5A}" type="datetime1">
              <a:rPr lang="zh-CN" altLang="en-US" smtClean="0"/>
              <a:t>2022/8/16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85B13-09B0-4D01-A286-57280995F924}" type="datetime1">
              <a:rPr lang="zh-CN" altLang="en-US" smtClean="0"/>
              <a:t>2022/8/16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11FE78-D258-4188-9C5F-198CC4CE7F12}" type="datetime1">
              <a:rPr lang="zh-CN" altLang="en-US" smtClean="0"/>
              <a:t>2022/8/16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491C52-D618-41DD-80F2-22500A780186}" type="datetime1">
              <a:rPr lang="zh-CN" altLang="en-US" smtClean="0"/>
              <a:t>2022/8/16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EE3488-748A-4EA8-9571-9D5A1694FA0A}" type="datetime1">
              <a:rPr lang="zh-CN" altLang="en-US" smtClean="0"/>
              <a:t>2022/8/16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D7791703-7779-4492-8183-3F96B27D2540}" type="datetime1">
              <a:rPr lang="zh-CN" altLang="en-US" smtClean="0"/>
              <a:t>2022/8/16</a:t>
            </a:fld>
            <a:endParaRPr lang="en-US" dirty="0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D22F12-409A-40D9-8774-D34C978752A7}" type="datetime1">
              <a:rPr lang="zh-CN" altLang="en-US" smtClean="0"/>
              <a:t>2022/8/16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400FF2F-BAC0-4F33-9E13-F8F6FA55A14D}" type="datetime1">
              <a:rPr lang="zh-CN" altLang="en-US" smtClean="0"/>
              <a:t>2022/8/16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长方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1" kern="1200" cap="all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continuum.io/anaconda/packages/pkg-doc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长方形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Data science work2_python</a:t>
            </a:r>
            <a:endParaRPr 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Po-ai </a:t>
            </a:r>
            <a:r>
              <a:rPr lang="en-US" altLang="zh-CN" dirty="0" err="1"/>
              <a:t>chang</a:t>
            </a:r>
            <a:endParaRPr lang="zh-cn" dirty="0"/>
          </a:p>
        </p:txBody>
      </p:sp>
      <p:sp>
        <p:nvSpPr>
          <p:cNvPr id="20" name="长方形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长方形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图片 5" descr="徽标特写&#10;&#10;已自动生成说明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11923-23D9-2C1A-49A7-F6BD9910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540" y="190879"/>
            <a:ext cx="11029616" cy="1188720"/>
          </a:xfrm>
        </p:spPr>
        <p:txBody>
          <a:bodyPr/>
          <a:lstStyle/>
          <a:p>
            <a:r>
              <a:rPr lang="en-US" altLang="zh-CN" dirty="0"/>
              <a:t>EDA</a:t>
            </a:r>
            <a:r>
              <a:rPr lang="zh-CN" altLang="en-US" dirty="0"/>
              <a:t>（</a:t>
            </a:r>
            <a:r>
              <a:rPr lang="en-US" altLang="zh-CN" b="0" i="0" dirty="0">
                <a:solidFill>
                  <a:srgbClr val="292929"/>
                </a:solidFill>
                <a:effectLst/>
                <a:latin typeface="charter"/>
              </a:rPr>
              <a:t>Exploratory Data Analysis</a:t>
            </a:r>
            <a:r>
              <a:rPr lang="zh-CN" altLang="en-US" dirty="0"/>
              <a:t>）：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9F3B9-BF57-14BF-9E01-BF91F67FB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348" y="1660124"/>
            <a:ext cx="8175149" cy="1634169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暸解如何獲取資料、如何掌控資料之後，接著可以利用視覺化的技能深入探索與查看資料，這樣的技能被資料科學團隊稱為探索性資料分析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1D4E91-A6F3-ED7A-E220-F0AECEEE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2022/8/16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062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84D8D-8FDB-DF16-0284-AD1C1F5C4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79" y="-87860"/>
            <a:ext cx="11029616" cy="1188720"/>
          </a:xfrm>
        </p:spPr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的介紹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F2AECE-2FF4-B76C-36A6-C671C83F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2022/8/16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0D9013-E60B-BB29-5A29-BEEAEFFB79F8}"/>
              </a:ext>
            </a:extLst>
          </p:cNvPr>
          <p:cNvSpPr txBox="1"/>
          <p:nvPr/>
        </p:nvSpPr>
        <p:spPr>
          <a:xfrm>
            <a:off x="394379" y="1120676"/>
            <a:ext cx="11122535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TW" b="1" dirty="0">
                <a:solidFill>
                  <a:srgbClr val="292929"/>
                </a:solidFill>
                <a:latin typeface="charter"/>
              </a:rPr>
              <a:t>Q:</a:t>
            </a:r>
            <a:r>
              <a:rPr lang="en-US" altLang="zh-TW" b="1" i="0" dirty="0">
                <a:solidFill>
                  <a:srgbClr val="292929"/>
                </a:solidFill>
                <a:effectLst/>
                <a:latin typeface="charter"/>
              </a:rPr>
              <a:t>Pandas</a:t>
            </a:r>
            <a:r>
              <a:rPr lang="zh-TW" altLang="en-US" b="1" i="0" dirty="0">
                <a:solidFill>
                  <a:srgbClr val="292929"/>
                </a:solidFill>
                <a:effectLst/>
                <a:latin typeface="charter"/>
              </a:rPr>
              <a:t>是什麼</a:t>
            </a:r>
            <a:r>
              <a:rPr lang="zh-CN" altLang="en-US" b="1" i="0" dirty="0">
                <a:solidFill>
                  <a:srgbClr val="292929"/>
                </a:solidFill>
                <a:effectLst/>
                <a:latin typeface="charter"/>
              </a:rPr>
              <a:t>？</a:t>
            </a:r>
            <a:endParaRPr lang="en-US" altLang="zh-CN" b="1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r>
              <a:rPr lang="en-US" altLang="zh-TW" b="0" i="0">
                <a:solidFill>
                  <a:srgbClr val="292929"/>
                </a:solidFill>
                <a:effectLst/>
                <a:latin typeface="charter"/>
              </a:rPr>
              <a:t>A:</a:t>
            </a:r>
            <a:r>
              <a:rPr lang="zh-TW" altLang="en-US" b="0" i="0">
                <a:solidFill>
                  <a:srgbClr val="292929"/>
                </a:solidFill>
                <a:effectLst/>
                <a:latin typeface="charter"/>
              </a:rPr>
              <a:t>就是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把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Excel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的表格觀念丟到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Python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，你在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Excel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所有的操作都可以透過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Pandas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的函式做簡單的處理，想是欄位的加總、分群、樞紐分析表、小計、畫折綫圖、圓餅圖等等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…</a:t>
            </a:r>
          </a:p>
          <a:p>
            <a:pPr algn="l"/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學會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Pandas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這些處理的技巧之後可以利用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Python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取代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Excel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做到許多自動化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script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的處理（比如用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pandas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做完資料處理，畫完圖之後，利用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python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撰寫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Email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小程式，再搭配一些定時的排程工具（像是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charter"/>
              </a:rPr>
              <a:t>linux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的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charter"/>
              </a:rPr>
              <a:t>cron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 job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）將圖表以及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csv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檔每天固定時間寄給你想要的人，提升工作效率）</a:t>
            </a:r>
            <a:r>
              <a:rPr lang="en-US" altLang="zh-TW" dirty="0">
                <a:solidFill>
                  <a:srgbClr val="292929"/>
                </a:solidFill>
                <a:latin typeface="charter"/>
              </a:rPr>
              <a:t>.</a:t>
            </a:r>
            <a:endParaRPr lang="zh-TW" altLang="en-US" b="0" i="0" dirty="0">
              <a:solidFill>
                <a:srgbClr val="292929"/>
              </a:solidFill>
              <a:effectLst/>
              <a:latin typeface="charter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C632EE8-D419-3217-CC75-7AF9E01BC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79" y="2990931"/>
            <a:ext cx="9271247" cy="361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865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F2AECE-2FF4-B76C-36A6-C671C83F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2022/8/16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EE8842-1FB6-4989-4696-EB704D57A5B1}"/>
              </a:ext>
            </a:extLst>
          </p:cNvPr>
          <p:cNvSpPr txBox="1"/>
          <p:nvPr/>
        </p:nvSpPr>
        <p:spPr>
          <a:xfrm>
            <a:off x="499368" y="682621"/>
            <a:ext cx="11325688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在介紹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Pandas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之前</a:t>
            </a:r>
            <a:r>
              <a:rPr lang="zh-CN" altLang="en-US" b="0" i="0" dirty="0">
                <a:solidFill>
                  <a:srgbClr val="292929"/>
                </a:solidFill>
                <a:effectLst/>
                <a:latin typeface="charter"/>
              </a:rPr>
              <a:t>要</a:t>
            </a:r>
            <a:r>
              <a:rPr lang="zh-CN" altLang="en-US" dirty="0">
                <a:solidFill>
                  <a:srgbClr val="292929"/>
                </a:solidFill>
                <a:latin typeface="charter"/>
              </a:rPr>
              <a:t>介紹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charter"/>
              </a:rPr>
              <a:t>Numpy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，主要原因是因為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Pandas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背後的數值型態都是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charter"/>
              </a:rPr>
              <a:t>Numpy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，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charter"/>
              </a:rPr>
              <a:t>Numpy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的資料結構可以幫助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Pandas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在執行運算上更有效率以及更省記憶體。</a:t>
            </a:r>
            <a:endParaRPr lang="en-US" altLang="zh-TW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endParaRPr lang="zh-TW" alt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舉例來說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Python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的內建資料結構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list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可以塞好幾種不同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type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的資料進去，如下圖所示，這個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list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裏面的資料有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string, int, float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，但對于機器來說，要提升效能或是提升記憶體省用效率最好有一致的型別會比較好。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D156421-8AF3-49CB-BA42-75F0EDCAC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602" y="2159949"/>
            <a:ext cx="796290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CF9AA7F-C213-B148-4B8A-E6E8E056BF4D}"/>
              </a:ext>
            </a:extLst>
          </p:cNvPr>
          <p:cNvSpPr txBox="1"/>
          <p:nvPr/>
        </p:nvSpPr>
        <p:spPr>
          <a:xfrm>
            <a:off x="597023" y="4083999"/>
            <a:ext cx="917729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當使用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charter"/>
              </a:rPr>
              <a:t>numpy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的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array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資料結構會强迫把裏面的資料都轉成同一型態</a:t>
            </a:r>
            <a:endParaRPr lang="zh-CN" altLang="en-US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D427590C-30C4-298A-86C0-7E9B11390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4770752"/>
            <a:ext cx="941070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55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1D4E91-A6F3-ED7A-E220-F0AECEEE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2022/8/16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F37088-E823-45D4-B28F-3F9583488A9C}"/>
              </a:ext>
            </a:extLst>
          </p:cNvPr>
          <p:cNvSpPr txBox="1"/>
          <p:nvPr/>
        </p:nvSpPr>
        <p:spPr>
          <a:xfrm>
            <a:off x="334295" y="952485"/>
            <a:ext cx="11444749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所以要使用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pandas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的時候，基本上除了載入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pandas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之外也會同時載入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charter"/>
              </a:rPr>
              <a:t>numpy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，因為很常會使用到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charter"/>
              </a:rPr>
              <a:t>numpy</a:t>
            </a:r>
            <a:endParaRPr lang="en-US" altLang="zh-TW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開頭起手式會輸入以下兩行，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as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後面是表示前面套件的縮寫，也可以叫別的名字，但是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pd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跟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np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已經是整個圈子慣用的寫法，如果你寫其他的縮寫他人會看不懂</a:t>
            </a:r>
            <a:r>
              <a:rPr lang="zh-CN" altLang="en-US" b="0" i="0" dirty="0">
                <a:solidFill>
                  <a:srgbClr val="292929"/>
                </a:solidFill>
                <a:effectLst/>
                <a:latin typeface="charter"/>
              </a:rPr>
              <a:t>。</a:t>
            </a:r>
            <a:endParaRPr lang="zh-TW" altLang="en-US" b="0" i="0" dirty="0">
              <a:solidFill>
                <a:srgbClr val="292929"/>
              </a:solidFill>
              <a:effectLst/>
              <a:latin typeface="charter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37AD05D-E0FC-2835-4FEE-1421E57EE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950" y="2022373"/>
            <a:ext cx="90678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0E8268D-6546-632D-6A5D-7EDCCD47CC01}"/>
              </a:ext>
            </a:extLst>
          </p:cNvPr>
          <p:cNvSpPr txBox="1"/>
          <p:nvPr/>
        </p:nvSpPr>
        <p:spPr>
          <a:xfrm>
            <a:off x="737419" y="4005208"/>
            <a:ext cx="11218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其餘具體</a:t>
            </a:r>
            <a:r>
              <a:rPr lang="en-US" altLang="zh-CN" sz="2400" b="1" dirty="0"/>
              <a:t>function</a:t>
            </a:r>
            <a:r>
              <a:rPr lang="zh-CN" altLang="en-US" sz="2400" b="1" dirty="0"/>
              <a:t>與資料形態的用法省略，如需介紹後續會以</a:t>
            </a:r>
            <a:r>
              <a:rPr lang="en-US" altLang="zh-CN" sz="2400" b="1" dirty="0"/>
              <a:t>demo</a:t>
            </a:r>
            <a:r>
              <a:rPr lang="zh-CN" altLang="en-US" sz="2400" b="1" dirty="0"/>
              <a:t>的形式講解。</a:t>
            </a:r>
          </a:p>
        </p:txBody>
      </p:sp>
    </p:spTree>
    <p:extLst>
      <p:ext uri="{BB962C8B-B14F-4D97-AF65-F5344CB8AC3E}">
        <p14:creationId xmlns:p14="http://schemas.microsoft.com/office/powerpoint/2010/main" val="324527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E0FF3-49FB-4A73-AD8F-61CF3EC1E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4" y="177370"/>
            <a:ext cx="11029616" cy="1188720"/>
          </a:xfrm>
        </p:spPr>
        <p:txBody>
          <a:bodyPr/>
          <a:lstStyle/>
          <a:p>
            <a:r>
              <a:rPr lang="en-US" altLang="zh-CN" dirty="0"/>
              <a:t>Anaconda</a:t>
            </a:r>
            <a:r>
              <a:rPr lang="zh-CN" altLang="en-US" dirty="0"/>
              <a:t>的介紹：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3AB7B-0A36-C559-78EA-7413681A9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2022/8/16</a:t>
            </a:fld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01CA772-E238-E3B6-7BF8-C42192A51D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778" y="529898"/>
            <a:ext cx="4089662" cy="204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FE1D3C1-9FFE-6DCF-2CA3-66ACAB3E73EC}"/>
              </a:ext>
            </a:extLst>
          </p:cNvPr>
          <p:cNvSpPr txBox="1"/>
          <p:nvPr/>
        </p:nvSpPr>
        <p:spPr>
          <a:xfrm>
            <a:off x="491824" y="1526476"/>
            <a:ext cx="6094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簡單來說可以把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Anaconda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當作是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Python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的懶人包，除了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Python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本身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(python2, 3)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還包含了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Python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常用的資料分析、機器學習、視覺化的套件</a:t>
            </a:r>
            <a:endParaRPr lang="zh-CN" alt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AB3CCFF-5DFA-BD78-36AB-F9F9B1BDB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91" y="2673404"/>
            <a:ext cx="7500730" cy="400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E4DBA4C-BB78-7FFB-7906-89D4772640EE}"/>
              </a:ext>
            </a:extLst>
          </p:cNvPr>
          <p:cNvSpPr txBox="1"/>
          <p:nvPr/>
        </p:nvSpPr>
        <p:spPr>
          <a:xfrm>
            <a:off x="4356076" y="6072043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(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圖為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Anaconda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內含的重要套件，完整套件可點此</a:t>
            </a:r>
            <a:r>
              <a:rPr lang="zh-TW" altLang="en-US" b="0" i="0" u="sng" dirty="0">
                <a:effectLst/>
                <a:latin typeface="charter"/>
                <a:hlinkClick r:id="rId4"/>
              </a:rPr>
              <a:t>參考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308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27" y="81954"/>
            <a:ext cx="11029616" cy="1188720"/>
          </a:xfrm>
        </p:spPr>
        <p:txBody>
          <a:bodyPr rtlCol="0"/>
          <a:lstStyle/>
          <a:p>
            <a:pPr rtl="0"/>
            <a:r>
              <a:rPr lang="en-US" altLang="zh-CN" dirty="0"/>
              <a:t>Anaconda</a:t>
            </a:r>
            <a:r>
              <a:rPr lang="zh-CN" altLang="en-US" dirty="0"/>
              <a:t>的介紹：</a:t>
            </a:r>
            <a:endParaRPr 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BABF329-E5FE-2EC6-7371-0DB549FF9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11757"/>
            <a:ext cx="11029615" cy="3634486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比較重要的</a:t>
            </a:r>
            <a:r>
              <a:rPr lang="zh-CN" altLang="en-US" dirty="0">
                <a:solidFill>
                  <a:srgbClr val="292929"/>
                </a:solidFill>
                <a:latin typeface="charter"/>
              </a:rPr>
              <a:t>套件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:</a:t>
            </a:r>
          </a:p>
          <a:p>
            <a:pPr algn="l"/>
            <a:r>
              <a:rPr lang="en-US" altLang="zh-TW" b="1" i="0" dirty="0" err="1">
                <a:solidFill>
                  <a:srgbClr val="292929"/>
                </a:solidFill>
                <a:effectLst/>
                <a:latin typeface="charter"/>
              </a:rPr>
              <a:t>Numpy</a:t>
            </a:r>
            <a:r>
              <a:rPr lang="en-US" altLang="zh-TW" b="1" i="0" dirty="0">
                <a:solidFill>
                  <a:srgbClr val="292929"/>
                </a:solidFill>
                <a:effectLst/>
                <a:latin typeface="charter"/>
              </a:rPr>
              <a:t>: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 Python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做多維陣列（矩陣）運算時的必備套件，比起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Python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內建的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list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，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charter"/>
              </a:rPr>
              <a:t>Numpy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的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array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有極快的運算速度優勢</a:t>
            </a:r>
          </a:p>
          <a:p>
            <a:pPr algn="l"/>
            <a:r>
              <a:rPr lang="en-US" altLang="zh-TW" b="1" i="0" dirty="0">
                <a:solidFill>
                  <a:srgbClr val="292929"/>
                </a:solidFill>
                <a:effectLst/>
                <a:latin typeface="charter"/>
              </a:rPr>
              <a:t>Pandas</a:t>
            </a:r>
            <a:r>
              <a:rPr lang="zh-TW" altLang="en-US" b="1" i="0" dirty="0">
                <a:solidFill>
                  <a:srgbClr val="292929"/>
                </a:solidFill>
                <a:effectLst/>
                <a:latin typeface="charter"/>
              </a:rPr>
              <a:t>：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有了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Pandas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可以讓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Python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很容易做到幾乎所有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Excel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的功能，</a:t>
            </a:r>
            <a:r>
              <a:rPr lang="en-US" altLang="zh-CN" b="0" i="0" dirty="0">
                <a:solidFill>
                  <a:srgbClr val="292929"/>
                </a:solidFill>
                <a:effectLst/>
                <a:latin typeface="charter"/>
              </a:rPr>
              <a:t>ex.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樞紐分析表、小記、欄位加總、篩選</a:t>
            </a:r>
          </a:p>
          <a:p>
            <a:pPr algn="l"/>
            <a:r>
              <a:rPr lang="en-US" altLang="zh-TW" b="1" i="0" dirty="0">
                <a:solidFill>
                  <a:srgbClr val="292929"/>
                </a:solidFill>
                <a:effectLst/>
                <a:latin typeface="charter"/>
              </a:rPr>
              <a:t>Matplotlib</a:t>
            </a:r>
            <a:r>
              <a:rPr lang="zh-TW" altLang="en-US" b="1" i="0" dirty="0">
                <a:solidFill>
                  <a:srgbClr val="292929"/>
                </a:solidFill>
                <a:effectLst/>
                <a:latin typeface="charter"/>
              </a:rPr>
              <a:t>：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基本的視覺化工具，可以畫長條圖、折綫圖等等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…</a:t>
            </a:r>
          </a:p>
          <a:p>
            <a:pPr algn="l"/>
            <a:r>
              <a:rPr lang="en-US" altLang="zh-TW" b="1" i="0" dirty="0">
                <a:solidFill>
                  <a:srgbClr val="292929"/>
                </a:solidFill>
                <a:effectLst/>
                <a:latin typeface="charter"/>
              </a:rPr>
              <a:t>Seaborn</a:t>
            </a:r>
            <a:r>
              <a:rPr lang="zh-TW" altLang="en-US" b="1" i="0" dirty="0">
                <a:solidFill>
                  <a:srgbClr val="292929"/>
                </a:solidFill>
                <a:effectLst/>
                <a:latin typeface="charter"/>
              </a:rPr>
              <a:t>：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另一個知名的視覺化工具，個人認為畫起來比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matplotlib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好看</a:t>
            </a:r>
          </a:p>
          <a:p>
            <a:pPr algn="l"/>
            <a:r>
              <a:rPr lang="en-US" altLang="zh-TW" b="1" i="0" dirty="0" err="1">
                <a:solidFill>
                  <a:srgbClr val="292929"/>
                </a:solidFill>
                <a:effectLst/>
                <a:latin typeface="charter"/>
              </a:rPr>
              <a:t>SciKit</a:t>
            </a:r>
            <a:r>
              <a:rPr lang="en-US" altLang="zh-TW" b="1" i="0" dirty="0">
                <a:solidFill>
                  <a:srgbClr val="292929"/>
                </a:solidFill>
                <a:effectLst/>
                <a:latin typeface="charter"/>
              </a:rPr>
              <a:t>-Learn: 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Python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關於機器學習的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model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基本上都在這個套件，像是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SVM, Random Forest…</a:t>
            </a:r>
          </a:p>
          <a:p>
            <a:pPr algn="l"/>
            <a:r>
              <a:rPr lang="en-US" altLang="zh-TW" b="1" i="0" dirty="0">
                <a:solidFill>
                  <a:srgbClr val="292929"/>
                </a:solidFill>
                <a:effectLst/>
                <a:latin typeface="charter"/>
              </a:rPr>
              <a:t>Notebook(</a:t>
            </a:r>
            <a:r>
              <a:rPr lang="en-US" altLang="zh-TW" b="1" i="0" dirty="0" err="1">
                <a:solidFill>
                  <a:srgbClr val="292929"/>
                </a:solidFill>
                <a:effectLst/>
                <a:latin typeface="charter"/>
              </a:rPr>
              <a:t>Jupyter</a:t>
            </a:r>
            <a:r>
              <a:rPr lang="en-US" altLang="zh-TW" b="1" i="0" dirty="0">
                <a:solidFill>
                  <a:srgbClr val="292929"/>
                </a:solidFill>
                <a:effectLst/>
                <a:latin typeface="charter"/>
              </a:rPr>
              <a:t> notebook):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一個輕量級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web-base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寫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Python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的工具，在資料分析這個領域很熱門，雖然功能沒有比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charter"/>
              </a:rPr>
              <a:t>Pycharm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, Spyder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這些專業的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IDE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强大，但只要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code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小於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500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行我覺得用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charter"/>
              </a:rPr>
              <a:t>Jupyter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寫非常方便，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charter"/>
              </a:rPr>
              <a:t>Jupyter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也開始慢慢支援一些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Multi cursor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的功能了，可以讓你一次改許多的變數名稱。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BAF339-07A1-B472-0786-F44DD7C76AAE}"/>
              </a:ext>
            </a:extLst>
          </p:cNvPr>
          <p:cNvSpPr txBox="1"/>
          <p:nvPr/>
        </p:nvSpPr>
        <p:spPr>
          <a:xfrm>
            <a:off x="2188597" y="5587326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b="0" i="0" dirty="0">
                <a:solidFill>
                  <a:srgbClr val="292929"/>
                </a:solidFill>
                <a:effectLst/>
                <a:latin typeface="charter"/>
              </a:rPr>
              <a:t>Anaconda </a:t>
            </a:r>
            <a:r>
              <a:rPr lang="zh-CN" altLang="pt-BR" b="0" i="0" dirty="0">
                <a:solidFill>
                  <a:srgbClr val="292929"/>
                </a:solidFill>
                <a:effectLst/>
                <a:latin typeface="charter"/>
              </a:rPr>
              <a:t>下載連結：</a:t>
            </a:r>
            <a:r>
              <a:rPr lang="pt-BR" altLang="zh-CN" b="0" i="0" u="sng" dirty="0">
                <a:effectLst/>
                <a:latin typeface="charter"/>
                <a:hlinkClick r:id="rId3"/>
              </a:rPr>
              <a:t>https://www.anaconda.com/download/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F2AECE-2FF4-B76C-36A6-C671C83F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2022/8/16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5D0F1D1-DA9A-0F7C-DAD8-DAAF1F589D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630" y="2421462"/>
            <a:ext cx="6296165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BF2E402-2DF9-AD24-6E91-70E64CE2A922}"/>
              </a:ext>
            </a:extLst>
          </p:cNvPr>
          <p:cNvSpPr txBox="1"/>
          <p:nvPr/>
        </p:nvSpPr>
        <p:spPr>
          <a:xfrm>
            <a:off x="721310" y="881511"/>
            <a:ext cx="6094520" cy="1477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292929"/>
                </a:solidFill>
                <a:effectLst/>
                <a:latin typeface="charter"/>
              </a:rPr>
              <a:t>要啟動</a:t>
            </a:r>
            <a:r>
              <a:rPr lang="en-US" altLang="zh-CN" b="0" i="0" dirty="0" err="1">
                <a:solidFill>
                  <a:srgbClr val="292929"/>
                </a:solidFill>
                <a:effectLst/>
                <a:latin typeface="charter"/>
              </a:rPr>
              <a:t>Jupyter</a:t>
            </a:r>
            <a:r>
              <a:rPr lang="en-US" altLang="zh-CN" b="0" i="0" dirty="0">
                <a:solidFill>
                  <a:srgbClr val="292929"/>
                </a:solidFill>
                <a:effectLst/>
                <a:latin typeface="charter"/>
              </a:rPr>
              <a:t> notebook</a:t>
            </a:r>
            <a:r>
              <a:rPr lang="zh-CN" altLang="en-US" b="0" i="0" dirty="0">
                <a:solidFill>
                  <a:srgbClr val="292929"/>
                </a:solidFill>
                <a:effectLst/>
                <a:latin typeface="charter"/>
              </a:rPr>
              <a:t>很簡單，在前面裝完</a:t>
            </a:r>
            <a:r>
              <a:rPr lang="en-US" altLang="zh-CN" b="0" i="0" dirty="0">
                <a:solidFill>
                  <a:srgbClr val="292929"/>
                </a:solidFill>
                <a:effectLst/>
                <a:latin typeface="charter"/>
              </a:rPr>
              <a:t>Anaconda</a:t>
            </a:r>
            <a:r>
              <a:rPr lang="zh-CN" altLang="en-US" b="0" i="0" dirty="0">
                <a:solidFill>
                  <a:srgbClr val="292929"/>
                </a:solidFill>
                <a:effectLst/>
                <a:latin typeface="charter"/>
              </a:rPr>
              <a:t>之後會在你的應用程式中出現（</a:t>
            </a:r>
            <a:r>
              <a:rPr lang="en-US" altLang="zh-CN" b="0" i="0" dirty="0">
                <a:solidFill>
                  <a:srgbClr val="292929"/>
                </a:solidFill>
                <a:effectLst/>
                <a:latin typeface="charter"/>
              </a:rPr>
              <a:t>Anaconda Navigator</a:t>
            </a:r>
            <a:r>
              <a:rPr lang="zh-CN" altLang="en-US" b="0" i="0" dirty="0">
                <a:solidFill>
                  <a:srgbClr val="292929"/>
                </a:solidFill>
                <a:effectLst/>
                <a:latin typeface="charter"/>
              </a:rPr>
              <a:t>）點選</a:t>
            </a:r>
            <a:r>
              <a:rPr lang="en-US" altLang="zh-CN" b="0" i="0" dirty="0" err="1">
                <a:solidFill>
                  <a:srgbClr val="292929"/>
                </a:solidFill>
                <a:effectLst/>
                <a:latin typeface="charter"/>
              </a:rPr>
              <a:t>Jupyter</a:t>
            </a:r>
            <a:r>
              <a:rPr lang="en-US" altLang="zh-CN" b="0" i="0" dirty="0">
                <a:solidFill>
                  <a:srgbClr val="292929"/>
                </a:solidFill>
                <a:effectLst/>
                <a:latin typeface="charter"/>
              </a:rPr>
              <a:t> notebook</a:t>
            </a:r>
            <a:r>
              <a:rPr lang="zh-CN" altLang="en-US" b="0" i="0" dirty="0">
                <a:solidFill>
                  <a:srgbClr val="292929"/>
                </a:solidFill>
                <a:effectLst/>
                <a:latin typeface="charter"/>
              </a:rPr>
              <a:t>之後就會啟動</a:t>
            </a:r>
            <a:r>
              <a:rPr lang="en-US" altLang="zh-CN" b="0" i="0" dirty="0" err="1">
                <a:solidFill>
                  <a:srgbClr val="292929"/>
                </a:solidFill>
                <a:effectLst/>
                <a:latin typeface="charter"/>
              </a:rPr>
              <a:t>Jupyter</a:t>
            </a:r>
            <a:r>
              <a:rPr lang="en-US" altLang="zh-CN" b="0" i="0" dirty="0">
                <a:solidFill>
                  <a:srgbClr val="292929"/>
                </a:solidFill>
                <a:effectLst/>
                <a:latin typeface="charter"/>
              </a:rPr>
              <a:t> Notebook</a:t>
            </a:r>
            <a:r>
              <a:rPr lang="zh-CN" altLang="en-US" b="0" i="0" dirty="0">
                <a:solidFill>
                  <a:srgbClr val="292929"/>
                </a:solidFill>
                <a:effectLst/>
                <a:latin typeface="charter"/>
              </a:rPr>
              <a:t>。或是你也可以在你的</a:t>
            </a:r>
            <a:r>
              <a:rPr lang="en-US" altLang="zh-CN" b="0" i="0" dirty="0">
                <a:solidFill>
                  <a:srgbClr val="292929"/>
                </a:solidFill>
                <a:effectLst/>
                <a:latin typeface="charter"/>
              </a:rPr>
              <a:t>command line</a:t>
            </a:r>
            <a:r>
              <a:rPr lang="zh-CN" altLang="en-US" b="0" i="0" dirty="0">
                <a:solidFill>
                  <a:srgbClr val="292929"/>
                </a:solidFill>
                <a:effectLst/>
                <a:latin typeface="charter"/>
              </a:rPr>
              <a:t>當中輸入</a:t>
            </a:r>
            <a:r>
              <a:rPr lang="en-US" altLang="zh-CN" b="0" i="0" dirty="0" err="1">
                <a:solidFill>
                  <a:srgbClr val="292929"/>
                </a:solidFill>
                <a:effectLst/>
                <a:latin typeface="charter"/>
              </a:rPr>
              <a:t>Jupyter</a:t>
            </a:r>
            <a:r>
              <a:rPr lang="en-US" altLang="zh-CN" b="0" i="0" dirty="0">
                <a:solidFill>
                  <a:srgbClr val="292929"/>
                </a:solidFill>
                <a:effectLst/>
                <a:latin typeface="charter"/>
              </a:rPr>
              <a:t> notebook</a:t>
            </a:r>
            <a:r>
              <a:rPr lang="zh-CN" altLang="en-US" b="0" i="0" dirty="0">
                <a:solidFill>
                  <a:srgbClr val="292929"/>
                </a:solidFill>
                <a:effectLst/>
                <a:latin typeface="charter"/>
              </a:rPr>
              <a:t>指令就可以啓動了。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8423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E0FF3-49FB-4A73-AD8F-61CF3EC1E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19" y="296640"/>
            <a:ext cx="11029616" cy="1188720"/>
          </a:xfrm>
        </p:spPr>
        <p:txBody>
          <a:bodyPr/>
          <a:lstStyle/>
          <a:p>
            <a:r>
              <a:rPr lang="en-US" altLang="zh-CN" dirty="0" err="1"/>
              <a:t>Jupyter</a:t>
            </a:r>
            <a:r>
              <a:rPr lang="en-US" altLang="zh-CN" dirty="0"/>
              <a:t> </a:t>
            </a:r>
            <a:r>
              <a:rPr lang="zh-CN" altLang="en-US" dirty="0"/>
              <a:t>的介紹</a:t>
            </a:r>
            <a:r>
              <a:rPr lang="en-US" altLang="zh-CN" dirty="0"/>
              <a:t>1: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3AB7B-0A36-C559-78EA-7413681A9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2022/8/16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10137A-B2CF-DAD7-7B96-459C923447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513" y="546659"/>
            <a:ext cx="2450983" cy="245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C9BA1D6-5986-BD36-57CE-6DE42E348F8D}"/>
              </a:ext>
            </a:extLst>
          </p:cNvPr>
          <p:cNvSpPr txBox="1"/>
          <p:nvPr/>
        </p:nvSpPr>
        <p:spPr>
          <a:xfrm>
            <a:off x="529699" y="2834065"/>
            <a:ext cx="108622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92929"/>
                </a:solidFill>
                <a:effectLst/>
                <a:latin typeface="charter"/>
              </a:rPr>
              <a:t>1.Jupyer Notebook</a:t>
            </a:r>
            <a:r>
              <a:rPr lang="zh-CN" altLang="en-US" b="0" i="0" dirty="0">
                <a:solidFill>
                  <a:srgbClr val="292929"/>
                </a:solidFill>
                <a:effectLst/>
                <a:latin typeface="charter"/>
              </a:rPr>
              <a:t>（以前稱為</a:t>
            </a:r>
            <a:r>
              <a:rPr lang="en-US" altLang="zh-CN" b="0" i="0" dirty="0" err="1">
                <a:solidFill>
                  <a:srgbClr val="292929"/>
                </a:solidFill>
                <a:effectLst/>
                <a:latin typeface="charter"/>
              </a:rPr>
              <a:t>IPython</a:t>
            </a:r>
            <a:r>
              <a:rPr lang="en-US" altLang="zh-CN" b="0" i="0" dirty="0">
                <a:solidFill>
                  <a:srgbClr val="292929"/>
                </a:solidFill>
                <a:effectLst/>
                <a:latin typeface="charter"/>
              </a:rPr>
              <a:t> notebook</a:t>
            </a:r>
            <a:r>
              <a:rPr lang="zh-CN" altLang="en-US" b="0" i="0" dirty="0">
                <a:solidFill>
                  <a:srgbClr val="292929"/>
                </a:solidFill>
                <a:effectLst/>
                <a:latin typeface="charter"/>
              </a:rPr>
              <a:t>） 是一個介於</a:t>
            </a:r>
            <a:r>
              <a:rPr lang="en-US" altLang="zh-CN" b="0" i="0" dirty="0">
                <a:solidFill>
                  <a:srgbClr val="292929"/>
                </a:solidFill>
                <a:effectLst/>
                <a:latin typeface="charter"/>
              </a:rPr>
              <a:t>IDE(</a:t>
            </a:r>
            <a:r>
              <a:rPr lang="en-US" altLang="zh-CN" b="0" i="0" dirty="0" err="1">
                <a:solidFill>
                  <a:srgbClr val="292929"/>
                </a:solidFill>
                <a:effectLst/>
                <a:latin typeface="charter"/>
              </a:rPr>
              <a:t>Pycharm</a:t>
            </a:r>
            <a:r>
              <a:rPr lang="en-US" altLang="zh-CN" b="0" i="0" dirty="0">
                <a:solidFill>
                  <a:srgbClr val="292929"/>
                </a:solidFill>
                <a:effectLst/>
                <a:latin typeface="charter"/>
              </a:rPr>
              <a:t>, Spider)</a:t>
            </a:r>
            <a:r>
              <a:rPr lang="zh-CN" altLang="en-US" b="0" i="0" dirty="0">
                <a:solidFill>
                  <a:srgbClr val="292929"/>
                </a:solidFill>
                <a:effectLst/>
                <a:latin typeface="charter"/>
              </a:rPr>
              <a:t>以及</a:t>
            </a:r>
            <a:r>
              <a:rPr lang="en-US" altLang="zh-CN" b="0" i="0" dirty="0">
                <a:solidFill>
                  <a:srgbClr val="292929"/>
                </a:solidFill>
                <a:effectLst/>
                <a:latin typeface="charter"/>
              </a:rPr>
              <a:t>Editor(Sublime text, Atom, </a:t>
            </a:r>
            <a:r>
              <a:rPr lang="en-US" altLang="zh-CN" b="0" i="0" dirty="0" err="1">
                <a:solidFill>
                  <a:srgbClr val="292929"/>
                </a:solidFill>
                <a:effectLst/>
                <a:latin typeface="charter"/>
              </a:rPr>
              <a:t>VScode</a:t>
            </a:r>
            <a:r>
              <a:rPr lang="en-US" altLang="zh-CN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zh-CN" altLang="en-US" b="0" i="0" dirty="0">
                <a:solidFill>
                  <a:srgbClr val="292929"/>
                </a:solidFill>
                <a:effectLst/>
                <a:latin typeface="charter"/>
              </a:rPr>
              <a:t>記事本</a:t>
            </a:r>
            <a:r>
              <a:rPr lang="en-US" altLang="zh-CN" b="0" i="0" dirty="0">
                <a:solidFill>
                  <a:srgbClr val="292929"/>
                </a:solidFill>
                <a:effectLst/>
                <a:latin typeface="charter"/>
              </a:rPr>
              <a:t>)</a:t>
            </a:r>
            <a:r>
              <a:rPr lang="zh-CN" altLang="en-US" b="0" i="0" dirty="0">
                <a:solidFill>
                  <a:srgbClr val="292929"/>
                </a:solidFill>
                <a:effectLst/>
                <a:latin typeface="charter"/>
              </a:rPr>
              <a:t>之間的一個讓你可以寫</a:t>
            </a:r>
            <a:r>
              <a:rPr lang="en-US" altLang="zh-CN" b="0" i="0" dirty="0">
                <a:solidFill>
                  <a:srgbClr val="292929"/>
                </a:solidFill>
                <a:effectLst/>
                <a:latin typeface="charter"/>
              </a:rPr>
              <a:t>code</a:t>
            </a:r>
            <a:r>
              <a:rPr lang="zh-CN" altLang="en-US" b="0" i="0" dirty="0">
                <a:solidFill>
                  <a:srgbClr val="292929"/>
                </a:solidFill>
                <a:effectLst/>
                <a:latin typeface="charter"/>
              </a:rPr>
              <a:t>的工具。</a:t>
            </a:r>
            <a:endParaRPr lang="en-US" altLang="zh-CN" b="0" i="0" dirty="0">
              <a:solidFill>
                <a:srgbClr val="292929"/>
              </a:solidFill>
              <a:effectLst/>
              <a:latin typeface="charter"/>
            </a:endParaRPr>
          </a:p>
          <a:p>
            <a:endParaRPr lang="en-US" altLang="zh-CN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altLang="zh-CN" dirty="0">
                <a:solidFill>
                  <a:srgbClr val="292929"/>
                </a:solidFill>
                <a:latin typeface="charter"/>
              </a:rPr>
              <a:t>2.</a:t>
            </a:r>
            <a:r>
              <a:rPr lang="zh-CN" altLang="en-US" b="0" i="0" dirty="0">
                <a:solidFill>
                  <a:srgbClr val="292929"/>
                </a:solidFill>
                <a:effectLst/>
                <a:latin typeface="charter"/>
              </a:rPr>
              <a:t>利用直譯語言的特性，可以很容易的逐行執行幷且做到資料視覺化，而且可輸出成 </a:t>
            </a:r>
            <a:r>
              <a:rPr lang="en-US" altLang="zh-CN" b="0" i="0" dirty="0">
                <a:solidFill>
                  <a:srgbClr val="292929"/>
                </a:solidFill>
                <a:effectLst/>
                <a:latin typeface="charter"/>
              </a:rPr>
              <a:t>Html5</a:t>
            </a:r>
            <a:r>
              <a:rPr lang="zh-CN" altLang="en-US" b="0" i="0" dirty="0">
                <a:solidFill>
                  <a:srgbClr val="292929"/>
                </a:solidFill>
                <a:effectLst/>
                <a:latin typeface="charter"/>
              </a:rPr>
              <a:t>嵌入到任何網頁或是</a:t>
            </a:r>
            <a:r>
              <a:rPr lang="en-US" altLang="zh-CN" b="0" i="0" dirty="0">
                <a:solidFill>
                  <a:srgbClr val="292929"/>
                </a:solidFill>
                <a:effectLst/>
                <a:latin typeface="charter"/>
              </a:rPr>
              <a:t>Blog</a:t>
            </a:r>
            <a:r>
              <a:rPr lang="zh-CN" altLang="en-US" b="0" i="0" dirty="0">
                <a:solidFill>
                  <a:srgbClr val="292929"/>
                </a:solidFill>
                <a:effectLst/>
                <a:latin typeface="charter"/>
              </a:rPr>
              <a:t>上，或是用</a:t>
            </a:r>
            <a:r>
              <a:rPr lang="en-US" altLang="zh-CN" b="0" i="0" dirty="0">
                <a:solidFill>
                  <a:srgbClr val="292929"/>
                </a:solidFill>
                <a:effectLst/>
                <a:latin typeface="charter"/>
              </a:rPr>
              <a:t>notebook</a:t>
            </a:r>
            <a:r>
              <a:rPr lang="zh-CN" altLang="en-US" b="0" i="0" dirty="0">
                <a:solidFill>
                  <a:srgbClr val="292929"/>
                </a:solidFill>
                <a:effectLst/>
                <a:latin typeface="charter"/>
              </a:rPr>
              <a:t>的形式分享。</a:t>
            </a:r>
            <a:endParaRPr lang="en-US" altLang="zh-CN" b="0" i="0" dirty="0">
              <a:solidFill>
                <a:srgbClr val="292929"/>
              </a:solidFill>
              <a:effectLst/>
              <a:latin typeface="charter"/>
            </a:endParaRPr>
          </a:p>
          <a:p>
            <a:endParaRPr lang="en-US" altLang="zh-CN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altLang="zh-CN" dirty="0">
                <a:solidFill>
                  <a:srgbClr val="292929"/>
                </a:solidFill>
                <a:latin typeface="charter"/>
              </a:rPr>
              <a:t>3.</a:t>
            </a:r>
            <a:r>
              <a:rPr lang="zh-CN" altLang="en-US" b="0" i="0" dirty="0">
                <a:solidFill>
                  <a:srgbClr val="292929"/>
                </a:solidFill>
                <a:effectLst/>
                <a:latin typeface="charter"/>
              </a:rPr>
              <a:t>由于容易分享，許多資料分析、機器學習的平臺</a:t>
            </a:r>
            <a:r>
              <a:rPr lang="en-US" altLang="zh-CN" b="0" i="0" dirty="0">
                <a:solidFill>
                  <a:srgbClr val="292929"/>
                </a:solidFill>
                <a:effectLst/>
                <a:latin typeface="charter"/>
              </a:rPr>
              <a:t>(ex: Kaggle)</a:t>
            </a:r>
            <a:r>
              <a:rPr lang="zh-CN" altLang="en-US" b="0" i="0" dirty="0">
                <a:solidFill>
                  <a:srgbClr val="292929"/>
                </a:solidFill>
                <a:effectLst/>
                <a:latin typeface="charter"/>
              </a:rPr>
              <a:t>上面的討論都是以</a:t>
            </a:r>
            <a:r>
              <a:rPr lang="en-US" altLang="zh-CN" b="0" i="0" dirty="0" err="1">
                <a:solidFill>
                  <a:srgbClr val="292929"/>
                </a:solidFill>
                <a:effectLst/>
                <a:latin typeface="charter"/>
              </a:rPr>
              <a:t>Jupyter</a:t>
            </a:r>
            <a:r>
              <a:rPr lang="en-US" altLang="zh-CN" b="0" i="0" dirty="0">
                <a:solidFill>
                  <a:srgbClr val="292929"/>
                </a:solidFill>
                <a:effectLst/>
                <a:latin typeface="charter"/>
              </a:rPr>
              <a:t> notebook</a:t>
            </a:r>
            <a:r>
              <a:rPr lang="zh-CN" altLang="en-US" b="0" i="0" dirty="0">
                <a:solidFill>
                  <a:srgbClr val="292929"/>
                </a:solidFill>
                <a:effectLst/>
                <a:latin typeface="charter"/>
              </a:rPr>
              <a:t>的形式出現，幷且支援多種主流的直譯語言像是</a:t>
            </a:r>
            <a:r>
              <a:rPr lang="en-US" altLang="zh-CN" b="0" i="0" dirty="0">
                <a:solidFill>
                  <a:srgbClr val="292929"/>
                </a:solidFill>
                <a:effectLst/>
                <a:latin typeface="charter"/>
              </a:rPr>
              <a:t>Python, R, Julia</a:t>
            </a:r>
            <a:r>
              <a:rPr lang="zh-CN" altLang="en-US" b="0" i="0" dirty="0">
                <a:solidFill>
                  <a:srgbClr val="292929"/>
                </a:solidFill>
                <a:effectLst/>
                <a:latin typeface="charter"/>
              </a:rPr>
              <a:t>。</a:t>
            </a:r>
            <a:endParaRPr lang="en-US" altLang="zh-CN" b="0" i="0" dirty="0">
              <a:solidFill>
                <a:srgbClr val="292929"/>
              </a:solidFill>
              <a:effectLst/>
              <a:latin typeface="charter"/>
            </a:endParaRPr>
          </a:p>
          <a:p>
            <a:endParaRPr lang="en-US" altLang="zh-CN" dirty="0">
              <a:solidFill>
                <a:srgbClr val="292929"/>
              </a:solidFill>
              <a:latin typeface="charter"/>
            </a:endParaRPr>
          </a:p>
          <a:p>
            <a:r>
              <a:rPr lang="en-US" altLang="zh-CN" dirty="0">
                <a:solidFill>
                  <a:srgbClr val="292929"/>
                </a:solidFill>
                <a:latin typeface="charter"/>
              </a:rPr>
              <a:t>4.</a:t>
            </a:r>
            <a:r>
              <a:rPr lang="zh-CN" altLang="en-US" dirty="0">
                <a:solidFill>
                  <a:srgbClr val="292929"/>
                </a:solidFill>
                <a:latin typeface="charter"/>
              </a:rPr>
              <a:t>優勢：可逐步執行程式幷顯示</a:t>
            </a:r>
            <a:r>
              <a:rPr lang="en-US" altLang="zh-CN" dirty="0">
                <a:solidFill>
                  <a:srgbClr val="292929"/>
                </a:solidFill>
                <a:latin typeface="charter"/>
              </a:rPr>
              <a:t>output</a:t>
            </a:r>
            <a:r>
              <a:rPr lang="zh-CN" altLang="en-US" dirty="0">
                <a:solidFill>
                  <a:srgbClr val="292929"/>
                </a:solidFill>
                <a:latin typeface="charter"/>
              </a:rPr>
              <a:t>（</a:t>
            </a:r>
            <a:r>
              <a:rPr lang="en-US" altLang="zh-CN" dirty="0">
                <a:solidFill>
                  <a:srgbClr val="292929"/>
                </a:solidFill>
                <a:latin typeface="charter"/>
              </a:rPr>
              <a:t>interpreter</a:t>
            </a:r>
            <a:r>
              <a:rPr lang="zh-CN" altLang="en-US" dirty="0">
                <a:solidFill>
                  <a:srgbClr val="292929"/>
                </a:solidFill>
                <a:latin typeface="charter"/>
              </a:rPr>
              <a:t>：直譯器）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68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E0FF3-49FB-4A73-AD8F-61CF3EC1E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49" y="272785"/>
            <a:ext cx="11029616" cy="1188720"/>
          </a:xfrm>
        </p:spPr>
        <p:txBody>
          <a:bodyPr/>
          <a:lstStyle/>
          <a:p>
            <a:r>
              <a:rPr lang="en-US" altLang="zh-CN" dirty="0" err="1"/>
              <a:t>Jupyter</a:t>
            </a:r>
            <a:r>
              <a:rPr lang="en-US" altLang="zh-CN" dirty="0"/>
              <a:t> </a:t>
            </a:r>
            <a:r>
              <a:rPr lang="zh-CN" altLang="en-US" dirty="0"/>
              <a:t>的介紹</a:t>
            </a:r>
            <a:r>
              <a:rPr lang="en-US" altLang="zh-CN" dirty="0"/>
              <a:t>2: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3AB7B-0A36-C559-78EA-7413681A9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2022/8/16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714C02-F0A7-1171-C959-DC51B79A82CF}"/>
              </a:ext>
            </a:extLst>
          </p:cNvPr>
          <p:cNvSpPr txBox="1"/>
          <p:nvPr/>
        </p:nvSpPr>
        <p:spPr>
          <a:xfrm>
            <a:off x="471115" y="1678495"/>
            <a:ext cx="107640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1.Jupyter Notebook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會透過瀏覽器來啟動，建議設定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chrome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為預設瀏覽器，往後使用上的問題會比較少。啟動之後到想要的目錄底下，點選右方的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New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新增一個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notebook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（選擇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Python3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）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376E2F-A4BE-CBAD-5A12-FF6E38824D90}"/>
              </a:ext>
            </a:extLst>
          </p:cNvPr>
          <p:cNvSpPr txBox="1"/>
          <p:nvPr/>
        </p:nvSpPr>
        <p:spPr>
          <a:xfrm>
            <a:off x="2672777" y="6054582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Georgia" panose="02040502050405020303" pitchFamily="18" charset="0"/>
              </a:rPr>
              <a:t>Jupyter</a:t>
            </a:r>
            <a:r>
              <a:rPr lang="en-US" altLang="zh-CN" b="1" dirty="0">
                <a:latin typeface="Georgia" panose="02040502050405020303" pitchFamily="18" charset="0"/>
              </a:rPr>
              <a:t> notebook </a:t>
            </a:r>
            <a:r>
              <a:rPr lang="zh-CN" altLang="en-US" b="1" dirty="0">
                <a:latin typeface="Georgia" panose="02040502050405020303" pitchFamily="18" charset="0"/>
              </a:rPr>
              <a:t>檔案類型： </a:t>
            </a:r>
            <a:r>
              <a:rPr lang="en-US" altLang="zh-CN" b="1" dirty="0" err="1">
                <a:latin typeface="Georgia" panose="02040502050405020303" pitchFamily="18" charset="0"/>
              </a:rPr>
              <a:t>my_jupyter.ipynb</a:t>
            </a:r>
            <a:endParaRPr lang="zh-CN" altLang="en-US" b="1" dirty="0">
              <a:latin typeface="Georgia" panose="02040502050405020303" pitchFamily="18" charset="0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1D54F632-D082-2184-2B67-5DF46C463C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78"/>
          <a:stretch/>
        </p:blipFill>
        <p:spPr bwMode="auto">
          <a:xfrm>
            <a:off x="338179" y="3198798"/>
            <a:ext cx="11029950" cy="266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20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3AB7B-0A36-C559-78EA-7413681A9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2022/8/16</a:t>
            </a:fld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0D17B9-110B-59F2-6000-3FFED809A20B}"/>
              </a:ext>
            </a:extLst>
          </p:cNvPr>
          <p:cNvSpPr txBox="1"/>
          <p:nvPr/>
        </p:nvSpPr>
        <p:spPr>
          <a:xfrm>
            <a:off x="581192" y="1245969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2.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接著你會看到有一個格子裏面可以輸入程式碼，在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charter"/>
              </a:rPr>
              <a:t>Jupyter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的世界它叫做一個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Cell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，每一個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Cell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都是可以執行的區塊</a:t>
            </a:r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4BDCDEF-DD93-2CB1-3D91-DBA7CD4E7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13" y="1956170"/>
            <a:ext cx="10450750" cy="206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FBFB801-195B-7D71-E11C-A307454AE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13" y="4043867"/>
            <a:ext cx="7975107" cy="281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0920D713-20C7-ADED-16FC-5332B4AE6CFB}"/>
              </a:ext>
            </a:extLst>
          </p:cNvPr>
          <p:cNvSpPr/>
          <p:nvPr/>
        </p:nvSpPr>
        <p:spPr>
          <a:xfrm>
            <a:off x="1606858" y="4607511"/>
            <a:ext cx="1438183" cy="2574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3708026-0AB4-E673-3334-6299E1B2FC1D}"/>
              </a:ext>
            </a:extLst>
          </p:cNvPr>
          <p:cNvCxnSpPr/>
          <p:nvPr/>
        </p:nvCxnSpPr>
        <p:spPr>
          <a:xfrm>
            <a:off x="3045041" y="4727478"/>
            <a:ext cx="5939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9A561CA-8DB8-79CA-8867-9B459A3C8D3B}"/>
              </a:ext>
            </a:extLst>
          </p:cNvPr>
          <p:cNvSpPr/>
          <p:nvPr/>
        </p:nvSpPr>
        <p:spPr>
          <a:xfrm>
            <a:off x="9028350" y="4413074"/>
            <a:ext cx="2974019" cy="8407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31D62A3-C980-C98F-2AD1-E77043F703D8}"/>
              </a:ext>
            </a:extLst>
          </p:cNvPr>
          <p:cNvSpPr txBox="1"/>
          <p:nvPr/>
        </p:nvSpPr>
        <p:spPr>
          <a:xfrm>
            <a:off x="9099612" y="4607511"/>
            <a:ext cx="277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Pandas</a:t>
            </a:r>
            <a:r>
              <a:rPr lang="zh-CN" altLang="en-US" dirty="0"/>
              <a:t>套件內的函式及用法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C6E478E-D3C8-AEDD-7900-CA39E0A81533}"/>
              </a:ext>
            </a:extLst>
          </p:cNvPr>
          <p:cNvSpPr txBox="1"/>
          <p:nvPr/>
        </p:nvSpPr>
        <p:spPr>
          <a:xfrm>
            <a:off x="9072123" y="5642363"/>
            <a:ext cx="30572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solidFill>
                  <a:srgbClr val="292929"/>
                </a:solidFill>
                <a:effectLst/>
                <a:latin typeface="charter"/>
              </a:rPr>
              <a:t>Shift + tab -&gt;</a:t>
            </a:r>
            <a:r>
              <a:rPr lang="zh-CN" altLang="en-US" sz="1400" b="0" i="0" dirty="0">
                <a:solidFill>
                  <a:srgbClr val="292929"/>
                </a:solidFill>
                <a:effectLst/>
                <a:latin typeface="charter"/>
              </a:rPr>
              <a:t>可以幫助你看到函式的說明，不需要再去</a:t>
            </a:r>
            <a:r>
              <a:rPr lang="en-US" altLang="zh-CN" sz="1400" b="0" i="0" dirty="0">
                <a:solidFill>
                  <a:srgbClr val="292929"/>
                </a:solidFill>
                <a:effectLst/>
                <a:latin typeface="charter"/>
              </a:rPr>
              <a:t>google </a:t>
            </a:r>
            <a:r>
              <a:rPr lang="zh-CN" altLang="en-US" sz="1400" b="0" i="0" dirty="0">
                <a:solidFill>
                  <a:srgbClr val="292929"/>
                </a:solidFill>
                <a:effectLst/>
                <a:latin typeface="charter"/>
              </a:rPr>
              <a:t>相關的文件</a:t>
            </a:r>
            <a:endParaRPr lang="zh-CN" altLang="en-US" sz="14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3E4B8D2-51C2-ACFD-914B-D95AC6409EEB}"/>
              </a:ext>
            </a:extLst>
          </p:cNvPr>
          <p:cNvSpPr/>
          <p:nvPr/>
        </p:nvSpPr>
        <p:spPr>
          <a:xfrm>
            <a:off x="9028350" y="5642363"/>
            <a:ext cx="3080792" cy="5276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98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E0FF3-49FB-4A73-AD8F-61CF3EC1E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292" y="328758"/>
            <a:ext cx="11029616" cy="1188720"/>
          </a:xfrm>
        </p:spPr>
        <p:txBody>
          <a:bodyPr/>
          <a:lstStyle/>
          <a:p>
            <a:r>
              <a:rPr lang="en-US" altLang="zh-CN" dirty="0" err="1"/>
              <a:t>Jupyter</a:t>
            </a:r>
            <a:r>
              <a:rPr lang="en-US" altLang="zh-CN" dirty="0"/>
              <a:t> on </a:t>
            </a:r>
            <a:r>
              <a:rPr lang="en-US" altLang="zh-CN" dirty="0" err="1"/>
              <a:t>VScode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10038A20-D0CF-533D-EF0B-29B814F0A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862" y="2006353"/>
            <a:ext cx="8268090" cy="4650801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3AB7B-0A36-C559-78EA-7413681A9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2022/8/16</a:t>
            </a:fld>
            <a:endParaRPr 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EBEFAED-A535-09AC-338A-BDA1220F3979}"/>
              </a:ext>
            </a:extLst>
          </p:cNvPr>
          <p:cNvSpPr/>
          <p:nvPr/>
        </p:nvSpPr>
        <p:spPr>
          <a:xfrm>
            <a:off x="7435263" y="2632483"/>
            <a:ext cx="1147689" cy="3018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8635417-6D55-30BB-2CD6-951D975C3792}"/>
              </a:ext>
            </a:extLst>
          </p:cNvPr>
          <p:cNvCxnSpPr>
            <a:cxnSpLocks/>
          </p:cNvCxnSpPr>
          <p:nvPr/>
        </p:nvCxnSpPr>
        <p:spPr>
          <a:xfrm flipV="1">
            <a:off x="8043464" y="1100831"/>
            <a:ext cx="337056" cy="161663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F828CED-6E3F-7460-CE1A-C27C3ADCD06C}"/>
              </a:ext>
            </a:extLst>
          </p:cNvPr>
          <p:cNvSpPr txBox="1"/>
          <p:nvPr/>
        </p:nvSpPr>
        <p:spPr>
          <a:xfrm>
            <a:off x="8380520" y="887583"/>
            <a:ext cx="4376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環境版本（</a:t>
            </a:r>
            <a:r>
              <a:rPr lang="en-US" altLang="zh-CN" dirty="0"/>
              <a:t>my virtual environment :</a:t>
            </a:r>
            <a:r>
              <a:rPr lang="en-US" altLang="zh-CN" dirty="0" err="1"/>
              <a:t>py</a:t>
            </a:r>
            <a:r>
              <a:rPr lang="en-US" altLang="zh-CN" dirty="0"/>
              <a:t> </a:t>
            </a:r>
            <a:r>
              <a:rPr lang="en-US" altLang="zh-CN" dirty="0" err="1"/>
              <a:t>version:python</a:t>
            </a:r>
            <a:r>
              <a:rPr lang="en-US" altLang="zh-CN" dirty="0"/>
              <a:t> 3.10.4</a:t>
            </a:r>
            <a:r>
              <a:rPr lang="zh-CN" altLang="en-US" dirty="0"/>
              <a:t>）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6FC88CA-4F62-4010-DB5D-E5DA2A0A964D}"/>
              </a:ext>
            </a:extLst>
          </p:cNvPr>
          <p:cNvSpPr/>
          <p:nvPr/>
        </p:nvSpPr>
        <p:spPr>
          <a:xfrm>
            <a:off x="2771972" y="2654584"/>
            <a:ext cx="770218" cy="2797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8774777-0A79-7D8A-216C-934E4AAC82F1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3157081" y="2930100"/>
            <a:ext cx="580419" cy="129567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5CBBF80F-1444-1A33-CB8B-33E202359EBE}"/>
              </a:ext>
            </a:extLst>
          </p:cNvPr>
          <p:cNvSpPr/>
          <p:nvPr/>
        </p:nvSpPr>
        <p:spPr>
          <a:xfrm>
            <a:off x="2148397" y="4225772"/>
            <a:ext cx="3178206" cy="1269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CED16D1-BAF8-E9BC-28C1-96093B0A44A5}"/>
              </a:ext>
            </a:extLst>
          </p:cNvPr>
          <p:cNvSpPr/>
          <p:nvPr/>
        </p:nvSpPr>
        <p:spPr>
          <a:xfrm>
            <a:off x="2237173" y="2717461"/>
            <a:ext cx="534799" cy="13227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AB7838F-DBE6-F490-CFA7-33CA4D9A072D}"/>
              </a:ext>
            </a:extLst>
          </p:cNvPr>
          <p:cNvSpPr/>
          <p:nvPr/>
        </p:nvSpPr>
        <p:spPr>
          <a:xfrm>
            <a:off x="2672179" y="3116136"/>
            <a:ext cx="3423821" cy="9777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0373979-FAFC-15B3-DC71-7FE97BDAD1BD}"/>
              </a:ext>
            </a:extLst>
          </p:cNvPr>
          <p:cNvCxnSpPr>
            <a:endCxn id="30" idx="1"/>
          </p:cNvCxnSpPr>
          <p:nvPr/>
        </p:nvCxnSpPr>
        <p:spPr>
          <a:xfrm>
            <a:off x="2556769" y="2849732"/>
            <a:ext cx="115410" cy="75528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0D4F815-8999-4FCB-C2F8-96B5AECC50BF}"/>
              </a:ext>
            </a:extLst>
          </p:cNvPr>
          <p:cNvSpPr/>
          <p:nvPr/>
        </p:nvSpPr>
        <p:spPr>
          <a:xfrm>
            <a:off x="8380520" y="883968"/>
            <a:ext cx="3838489" cy="6163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C34F924-2614-377A-FBFA-33560D871C81}"/>
              </a:ext>
            </a:extLst>
          </p:cNvPr>
          <p:cNvCxnSpPr>
            <a:stCxn id="30" idx="3"/>
          </p:cNvCxnSpPr>
          <p:nvPr/>
        </p:nvCxnSpPr>
        <p:spPr>
          <a:xfrm flipV="1">
            <a:off x="6096000" y="3605011"/>
            <a:ext cx="27461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F657089E-7DA6-D690-6F39-18199EBC0D75}"/>
              </a:ext>
            </a:extLst>
          </p:cNvPr>
          <p:cNvSpPr/>
          <p:nvPr/>
        </p:nvSpPr>
        <p:spPr>
          <a:xfrm>
            <a:off x="8842159" y="3227372"/>
            <a:ext cx="3231472" cy="7853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6FD6785-9140-F4C2-D24A-0218AB2BB974}"/>
              </a:ext>
            </a:extLst>
          </p:cNvPr>
          <p:cNvSpPr txBox="1"/>
          <p:nvPr/>
        </p:nvSpPr>
        <p:spPr>
          <a:xfrm>
            <a:off x="8968061" y="3429000"/>
            <a:ext cx="2449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導入相關套件</a:t>
            </a:r>
          </a:p>
        </p:txBody>
      </p:sp>
    </p:spTree>
    <p:extLst>
      <p:ext uri="{BB962C8B-B14F-4D97-AF65-F5344CB8AC3E}">
        <p14:creationId xmlns:p14="http://schemas.microsoft.com/office/powerpoint/2010/main" val="1518051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84D8D-8FDB-DF16-0284-AD1C1F5C4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</a:t>
            </a:r>
            <a:r>
              <a:rPr lang="en-US" altLang="zh-CN" dirty="0" err="1"/>
              <a:t>poweRful</a:t>
            </a:r>
            <a:r>
              <a:rPr lang="en-US" altLang="zh-CN" dirty="0"/>
              <a:t> IDE---PYCHARM,</a:t>
            </a:r>
            <a:br>
              <a:rPr lang="en-US" altLang="zh-CN" dirty="0"/>
            </a:br>
            <a:r>
              <a:rPr lang="en-US" altLang="zh-CN" dirty="0"/>
              <a:t>SPYDER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F2AECE-2FF4-B76C-36A6-C671C83F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2022/8/16</a:t>
            </a:fld>
            <a:endParaRPr lang="en-US" dirty="0"/>
          </a:p>
        </p:txBody>
      </p:sp>
      <p:pic>
        <p:nvPicPr>
          <p:cNvPr id="6146" name="Picture 2" descr="喏，你们要的 PyCharm 快速上手指南">
            <a:extLst>
              <a:ext uri="{FF2B5EF4-FFF2-40B4-BE49-F238E27FC236}">
                <a16:creationId xmlns:a16="http://schemas.microsoft.com/office/drawing/2014/main" id="{4ABE64E9-7E8A-0E68-E150-B31DC101D722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822" y="721557"/>
            <a:ext cx="4446587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1002DFD-EB4E-5BE8-AAA8-C99981BF32E2}"/>
              </a:ext>
            </a:extLst>
          </p:cNvPr>
          <p:cNvSpPr txBox="1"/>
          <p:nvPr/>
        </p:nvSpPr>
        <p:spPr>
          <a:xfrm>
            <a:off x="359250" y="1686757"/>
            <a:ext cx="6826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簡而言之，</a:t>
            </a:r>
            <a:r>
              <a:rPr lang="en-US" altLang="zh-CN" dirty="0" err="1"/>
              <a:t>pycharm</a:t>
            </a:r>
            <a:r>
              <a:rPr lang="zh-CN" altLang="en-US" dirty="0"/>
              <a:t>與</a:t>
            </a:r>
            <a:r>
              <a:rPr lang="en-US" altLang="zh-CN" dirty="0"/>
              <a:t>Spyder</a:t>
            </a:r>
            <a:r>
              <a:rPr lang="zh-CN" altLang="en-US" dirty="0"/>
              <a:t>是另外兩種十分熱門且功能强大的</a:t>
            </a:r>
            <a:r>
              <a:rPr lang="en-US" altLang="zh-CN" dirty="0"/>
              <a:t>python</a:t>
            </a:r>
            <a:r>
              <a:rPr lang="zh-CN" altLang="en-US" dirty="0"/>
              <a:t>編譯器，幷且對初學者包容度較高。（某種意義上與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r>
              <a:rPr lang="zh-CN" altLang="en-US" dirty="0"/>
              <a:t>是同一種東西，但</a:t>
            </a:r>
            <a:r>
              <a:rPr lang="en-US" altLang="zh-CN" dirty="0" err="1"/>
              <a:t>pycharm</a:t>
            </a:r>
            <a:r>
              <a:rPr lang="zh-CN" altLang="en-US" dirty="0"/>
              <a:t>與</a:t>
            </a:r>
            <a:r>
              <a:rPr lang="en-US" altLang="zh-CN" dirty="0"/>
              <a:t>Spyder</a:t>
            </a:r>
            <a:r>
              <a:rPr lang="zh-CN" altLang="en-US" dirty="0"/>
              <a:t>是執行的</a:t>
            </a:r>
            <a:r>
              <a:rPr lang="en-US" altLang="zh-CN" dirty="0"/>
              <a:t>python</a:t>
            </a:r>
            <a:r>
              <a:rPr lang="zh-CN" altLang="en-US" dirty="0"/>
              <a:t>檔案，在需逐步觀察結果時，</a:t>
            </a:r>
            <a:r>
              <a:rPr lang="en-US" altLang="zh-CN" dirty="0" err="1"/>
              <a:t>jupyter</a:t>
            </a:r>
            <a:r>
              <a:rPr lang="zh-CN" altLang="en-US" dirty="0"/>
              <a:t>顯然更便捷。）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B536718-ECF0-2BF4-DD2C-0E6D7D1DD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67951"/>
            <a:ext cx="55626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preview">
            <a:extLst>
              <a:ext uri="{FF2B5EF4-FFF2-40B4-BE49-F238E27FC236}">
                <a16:creationId xmlns:a16="http://schemas.microsoft.com/office/drawing/2014/main" id="{0171A9DC-B161-44F6-15BF-302C67F7E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761" y="3609056"/>
            <a:ext cx="5351273" cy="233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41646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3_TF33552983.potx" id="{E785B998-EA1E-435A-BC09-53167714146B}" vid="{39930FD0-D29E-42B6-87EA-7A1632EF1DF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{586EBBC3-0E1D-4E61-A684-A948EDCB7055}tf33552983_win32</Template>
  <TotalTime>275</TotalTime>
  <Words>1166</Words>
  <Application>Microsoft Office PowerPoint</Application>
  <PresentationFormat>宽屏</PresentationFormat>
  <Paragraphs>58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charter</vt:lpstr>
      <vt:lpstr>Microsoft YaHei UI</vt:lpstr>
      <vt:lpstr>Calibri</vt:lpstr>
      <vt:lpstr>Franklin Gothic Book</vt:lpstr>
      <vt:lpstr>Georgia</vt:lpstr>
      <vt:lpstr>Wingdings 2</vt:lpstr>
      <vt:lpstr>DividendVTI</vt:lpstr>
      <vt:lpstr>Data science work2_python</vt:lpstr>
      <vt:lpstr>Anaconda的介紹：</vt:lpstr>
      <vt:lpstr>Anaconda的介紹：</vt:lpstr>
      <vt:lpstr>PowerPoint 演示文稿</vt:lpstr>
      <vt:lpstr>Jupyter 的介紹1:</vt:lpstr>
      <vt:lpstr>Jupyter 的介紹2:</vt:lpstr>
      <vt:lpstr>PowerPoint 演示文稿</vt:lpstr>
      <vt:lpstr>Jupyter on VScode</vt:lpstr>
      <vt:lpstr>Other poweRful IDE---PYCHARM, SPYDER</vt:lpstr>
      <vt:lpstr>EDA（Exploratory Data Analysis）：</vt:lpstr>
      <vt:lpstr>Pandas的介紹: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work2_python</dc:title>
  <dc:creator>常博愛</dc:creator>
  <cp:lastModifiedBy>常博愛</cp:lastModifiedBy>
  <cp:revision>13</cp:revision>
  <dcterms:created xsi:type="dcterms:W3CDTF">2022-08-13T16:28:25Z</dcterms:created>
  <dcterms:modified xsi:type="dcterms:W3CDTF">2022-08-16T00:47:12Z</dcterms:modified>
</cp:coreProperties>
</file>