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7"/>
  </p:notesMasterIdLst>
  <p:sldIdLst>
    <p:sldId id="256" r:id="rId2"/>
    <p:sldId id="271" r:id="rId3"/>
    <p:sldId id="277" r:id="rId4"/>
    <p:sldId id="27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81" r:id="rId21"/>
    <p:sldId id="274" r:id="rId22"/>
    <p:sldId id="280" r:id="rId23"/>
    <p:sldId id="279" r:id="rId24"/>
    <p:sldId id="276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92AA2-3C2C-47CE-BB79-4453232104D4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C2753-7E4A-48A3-8F49-DFF8906FE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14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陳鈺婷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94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陳鈺婷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21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陳鈺婷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31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陳鈺婷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12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陳鈺婷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0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陳鈺婷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23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陳鈺婷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64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陳鈺婷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21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陳鈺婷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95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陳鈺婷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0DA6D-A31C-4971-BB34-C5D234CC6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35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陳鈺婷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7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陳鈺婷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E0DA6D-A31C-4971-BB34-C5D234CC69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runoob.com/python/python-tutorial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ishtung/python-jupyter-notebook-%E4%BD%BF%E7%94%A8%E6%95%99%E5%AD%B8-90b31fda3f5a" TargetMode="External"/><Relationship Id="rId2" Type="http://schemas.openxmlformats.org/officeDocument/2006/relationships/hyperlink" Target="https://www.learncodewithmike.com/2020/02/python-pip-and-pipenv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echbridge.cc/2020/08/24/numpy-zen-intro-tutorial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noob.com/python/python-dictionary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ytc1006@alum.ccu.edu.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techbridge.cc/2020/08/24/numpy-zen-intro-tuto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products/individual#windo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4D118-9F82-45DB-96A7-9A77C6AEE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6000" dirty="0">
                <a:latin typeface="Arial" panose="020B0604020202020204" pitchFamily="34" charset="0"/>
                <a:cs typeface="Arial" panose="020B0604020202020204" pitchFamily="34" charset="0"/>
              </a:rPr>
              <a:t>2021 Linear Algebra</a:t>
            </a:r>
            <a:br>
              <a:rPr lang="en-US" altLang="zh-TW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6000" dirty="0">
                <a:latin typeface="Arial" panose="020B0604020202020204" pitchFamily="34" charset="0"/>
                <a:cs typeface="Arial" panose="020B0604020202020204" pitchFamily="34" charset="0"/>
              </a:rPr>
              <a:t>Project01</a:t>
            </a:r>
            <a:r>
              <a:rPr lang="zh-TW" alt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說明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B5D6CE-8660-44C5-B2DA-BE650266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10/17/2021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987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29CFC-0CC2-45A2-8C2A-8F9FEEBA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Anaconda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6DBDFD-103D-42B8-8784-2D376222D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038" y="1845734"/>
            <a:ext cx="465164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b="1" dirty="0"/>
              <a:t>安裝完成</a:t>
            </a:r>
            <a:r>
              <a:rPr lang="en-US" altLang="zh-TW" b="1" dirty="0"/>
              <a:t>!</a:t>
            </a:r>
            <a:endParaRPr lang="zh-TW" altLang="en-US" b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AA9588-2CF3-43AB-86FA-35BF99E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FD378E-AB9B-4007-95E7-6F729F8B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image20.png">
            <a:extLst>
              <a:ext uri="{FF2B5EF4-FFF2-40B4-BE49-F238E27FC236}">
                <a16:creationId xmlns:a16="http://schemas.microsoft.com/office/drawing/2014/main" id="{C6137F87-95BA-48A4-9B09-FD64E48A1AD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1845734"/>
            <a:ext cx="5215030" cy="4087014"/>
          </a:xfrm>
          <a:prstGeom prst="rect">
            <a:avLst/>
          </a:prstGeom>
          <a:ln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C2C370B-CBEB-49B3-BEF6-5693F956627D}"/>
              </a:ext>
            </a:extLst>
          </p:cNvPr>
          <p:cNvSpPr/>
          <p:nvPr/>
        </p:nvSpPr>
        <p:spPr>
          <a:xfrm>
            <a:off x="4406244" y="5454517"/>
            <a:ext cx="837020" cy="34003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 </a:t>
            </a:r>
            <a:endParaRPr lang="zh-TW" sz="120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27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87E89-BE46-46D5-ABC3-6DDDCB98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4B7BA1-5B3C-4337-B75A-04A629CE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849" y="1845734"/>
            <a:ext cx="566883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點擊       的圖示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找到</a:t>
            </a:r>
            <a:r>
              <a:rPr lang="en-US" altLang="zh-TW" dirty="0"/>
              <a:t>Anaconda3</a:t>
            </a:r>
            <a:r>
              <a:rPr lang="zh-TW" altLang="en-US" dirty="0"/>
              <a:t>的資料夾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點擊資料夾中的</a:t>
            </a:r>
            <a:r>
              <a:rPr lang="en-US" altLang="zh-TW" dirty="0" err="1"/>
              <a:t>Jupyter</a:t>
            </a:r>
            <a:r>
              <a:rPr lang="en-US" altLang="zh-TW" dirty="0"/>
              <a:t> Notebook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786A9-21CB-428D-9E15-417EC8B0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CFB016-2EFB-4400-94DC-28B073EF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image4.png">
            <a:extLst>
              <a:ext uri="{FF2B5EF4-FFF2-40B4-BE49-F238E27FC236}">
                <a16:creationId xmlns:a16="http://schemas.microsoft.com/office/drawing/2014/main" id="{B686FA4F-271C-4DAF-811C-F85C1A86FF12}"/>
              </a:ext>
            </a:extLst>
          </p:cNvPr>
          <p:cNvPicPr/>
          <p:nvPr/>
        </p:nvPicPr>
        <p:blipFill rotWithShape="1">
          <a:blip r:embed="rId2"/>
          <a:srcRect r="50102" b="51224"/>
          <a:stretch/>
        </p:blipFill>
        <p:spPr>
          <a:xfrm>
            <a:off x="1447477" y="1746787"/>
            <a:ext cx="3864514" cy="3981932"/>
          </a:xfrm>
          <a:prstGeom prst="rect">
            <a:avLst/>
          </a:prstGeom>
          <a:ln/>
        </p:spPr>
      </p:pic>
      <p:pic>
        <p:nvPicPr>
          <p:cNvPr id="7" name="image4.png">
            <a:extLst>
              <a:ext uri="{FF2B5EF4-FFF2-40B4-BE49-F238E27FC236}">
                <a16:creationId xmlns:a16="http://schemas.microsoft.com/office/drawing/2014/main" id="{CE576C8F-623F-4D8B-8D00-82A0B91F9A67}"/>
              </a:ext>
            </a:extLst>
          </p:cNvPr>
          <p:cNvPicPr/>
          <p:nvPr/>
        </p:nvPicPr>
        <p:blipFill rotWithShape="1">
          <a:blip r:embed="rId2"/>
          <a:srcRect t="94239" r="50102" b="10"/>
          <a:stretch/>
        </p:blipFill>
        <p:spPr>
          <a:xfrm>
            <a:off x="1447477" y="5724136"/>
            <a:ext cx="3864514" cy="469487"/>
          </a:xfrm>
          <a:prstGeom prst="rect">
            <a:avLst/>
          </a:prstGeom>
          <a:ln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D99896F-2AE9-48C3-82AE-D46CA7426D29}"/>
              </a:ext>
            </a:extLst>
          </p:cNvPr>
          <p:cNvSpPr/>
          <p:nvPr/>
        </p:nvSpPr>
        <p:spPr>
          <a:xfrm>
            <a:off x="1781666" y="2686234"/>
            <a:ext cx="3412904" cy="50188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 2.</a:t>
            </a:r>
            <a:endParaRPr lang="zh-TW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2CCE83-0B0C-4656-9ECD-7A8EE93AA540}"/>
              </a:ext>
            </a:extLst>
          </p:cNvPr>
          <p:cNvSpPr/>
          <p:nvPr/>
        </p:nvSpPr>
        <p:spPr>
          <a:xfrm>
            <a:off x="1272619" y="5734718"/>
            <a:ext cx="702096" cy="45890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1. </a:t>
            </a:r>
            <a:endParaRPr lang="zh-TW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8B3AE7-96CB-4581-BB12-7A31979D0ACE}"/>
              </a:ext>
            </a:extLst>
          </p:cNvPr>
          <p:cNvSpPr/>
          <p:nvPr/>
        </p:nvSpPr>
        <p:spPr>
          <a:xfrm>
            <a:off x="1894788" y="4432985"/>
            <a:ext cx="3076046" cy="46002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 3.</a:t>
            </a:r>
            <a:endParaRPr lang="zh-TW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FC9E742-9209-45EF-A0F1-588347B32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364" y="1849847"/>
            <a:ext cx="3429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3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EE76C-650B-47A6-BF1D-8BEA3F30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2D0237-7465-4080-A26D-96C6C48D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6C79F4-E21E-4ED0-8B63-A0D73E67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44E1E1C-903B-4205-B11E-CD9A0310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66" y="2603125"/>
            <a:ext cx="7308982" cy="2417079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3C03164-7156-40D6-93F3-7850497C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dirty="0"/>
              <a:t>會出現此視窗</a:t>
            </a:r>
            <a:r>
              <a:rPr lang="en-US" altLang="zh-TW" dirty="0"/>
              <a:t>,</a:t>
            </a:r>
            <a:r>
              <a:rPr lang="zh-TW" altLang="en-US" dirty="0"/>
              <a:t> 並自動開啟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在使用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r>
              <a:rPr lang="zh-TW" altLang="en-US" dirty="0"/>
              <a:t> 時</a:t>
            </a:r>
            <a:r>
              <a:rPr lang="en-US" altLang="zh-TW" dirty="0"/>
              <a:t>,</a:t>
            </a:r>
            <a:r>
              <a:rPr lang="zh-TW" altLang="en-US" dirty="0"/>
              <a:t> 請勿將此視窗關閉</a:t>
            </a:r>
            <a:r>
              <a:rPr lang="en-US" altLang="zh-TW" dirty="0"/>
              <a:t>, </a:t>
            </a:r>
            <a:r>
              <a:rPr lang="zh-TW" altLang="en-US" dirty="0"/>
              <a:t>否則 </a:t>
            </a:r>
            <a:r>
              <a:rPr lang="en-US" altLang="zh-TW" dirty="0" err="1"/>
              <a:t>Jupyter</a:t>
            </a:r>
            <a:r>
              <a:rPr lang="zh-TW" altLang="en-US" dirty="0"/>
              <a:t> 將無法運作。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6FCC978-BFB5-440C-973C-64FBF3605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03"/>
          <a:stretch/>
        </p:blipFill>
        <p:spPr>
          <a:xfrm>
            <a:off x="403892" y="2592109"/>
            <a:ext cx="4120973" cy="246059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41882ED-0FA9-41CB-B568-C1D0D7164DF9}"/>
              </a:ext>
            </a:extLst>
          </p:cNvPr>
          <p:cNvSpPr/>
          <p:nvPr/>
        </p:nvSpPr>
        <p:spPr>
          <a:xfrm>
            <a:off x="488734" y="2821422"/>
            <a:ext cx="3944401" cy="170344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0957D2B-5EE5-433B-800E-ACAACAE6DAA7}"/>
              </a:ext>
            </a:extLst>
          </p:cNvPr>
          <p:cNvCxnSpPr>
            <a:cxnSpLocks/>
          </p:cNvCxnSpPr>
          <p:nvPr/>
        </p:nvCxnSpPr>
        <p:spPr>
          <a:xfrm>
            <a:off x="2620654" y="2177592"/>
            <a:ext cx="0" cy="37680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EEDEFB6-0116-4457-BC4D-62CCE0692B5B}"/>
              </a:ext>
            </a:extLst>
          </p:cNvPr>
          <p:cNvCxnSpPr>
            <a:cxnSpLocks/>
          </p:cNvCxnSpPr>
          <p:nvPr/>
        </p:nvCxnSpPr>
        <p:spPr>
          <a:xfrm>
            <a:off x="5780204" y="2188608"/>
            <a:ext cx="0" cy="37680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2D039E6-282A-4399-883D-CEF80700F060}"/>
              </a:ext>
            </a:extLst>
          </p:cNvPr>
          <p:cNvCxnSpPr>
            <a:cxnSpLocks/>
          </p:cNvCxnSpPr>
          <p:nvPr/>
        </p:nvCxnSpPr>
        <p:spPr>
          <a:xfrm flipH="1" flipV="1">
            <a:off x="3846136" y="5118755"/>
            <a:ext cx="2366128" cy="29223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33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6E417-B267-4E46-B049-27EA0740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r>
              <a:rPr lang="zh-TW" altLang="en-US" dirty="0"/>
              <a:t>使用方法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EF41A5-9D6A-41BF-9642-51D9814F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點擊右上的</a:t>
            </a:r>
            <a:r>
              <a:rPr lang="en-US" altLang="zh-TW" dirty="0"/>
              <a:t>New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選擇</a:t>
            </a:r>
            <a:r>
              <a:rPr lang="en-US" altLang="zh-TW" dirty="0"/>
              <a:t>Python 3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543BE9-DE4C-4B7A-BC9A-A524B380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E161BD-BB3F-4606-BF64-01AAAA88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413044E-8112-46F3-9736-C5A98039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45" y="2941923"/>
            <a:ext cx="8439150" cy="3105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DF7A98-04AF-4B01-9B11-11BF5161F28F}"/>
              </a:ext>
            </a:extLst>
          </p:cNvPr>
          <p:cNvSpPr/>
          <p:nvPr/>
        </p:nvSpPr>
        <p:spPr>
          <a:xfrm>
            <a:off x="8267307" y="4494499"/>
            <a:ext cx="1819374" cy="32259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2.</a:t>
            </a: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689BEB-EED8-402C-B524-3B673BB39FB9}"/>
              </a:ext>
            </a:extLst>
          </p:cNvPr>
          <p:cNvSpPr/>
          <p:nvPr/>
        </p:nvSpPr>
        <p:spPr>
          <a:xfrm>
            <a:off x="9492792" y="3610466"/>
            <a:ext cx="702096" cy="74977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1. </a:t>
            </a:r>
          </a:p>
          <a:p>
            <a:endParaRPr lang="zh-TW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239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7C9EF-0F35-44CB-B143-041F76DF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r>
              <a:rPr lang="zh-TW" altLang="en-US" dirty="0"/>
              <a:t>使用方法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78DC8-117C-4989-9A1E-17D4B02E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TW" altLang="en-US" dirty="0"/>
              <a:t>步驟</a:t>
            </a:r>
            <a:r>
              <a:rPr lang="en-US" altLang="zh-TW" dirty="0"/>
              <a:t>2</a:t>
            </a:r>
            <a:r>
              <a:rPr lang="zh-TW" altLang="en-US" dirty="0"/>
              <a:t>執行完後</a:t>
            </a:r>
            <a:r>
              <a:rPr lang="en-US" altLang="zh-TW" dirty="0"/>
              <a:t>, </a:t>
            </a:r>
            <a:r>
              <a:rPr lang="zh-TW" altLang="en-US" dirty="0"/>
              <a:t>會來到此畫面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44BEF-5381-4183-AEDD-46D7D4CB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B84F2A-18F7-478C-BF9E-F7B1A22A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A45F8F-21CF-4738-BB0A-0A8DB12B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2639138"/>
            <a:ext cx="12192000" cy="268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8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62E73-C1C7-493A-AC48-C53AD327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r>
              <a:rPr lang="zh-TW" altLang="en-US" dirty="0"/>
              <a:t>使用方法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5D4AA6-E7D5-4A16-B8B9-E83D907D2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3FC83D-4012-47CD-88D9-03C38DCA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A2D0A1-D5F7-4E02-A7F1-84AE42B1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999138-B137-4066-9154-5D8FEED58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368"/>
            <a:ext cx="12192000" cy="359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7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5BEEC4-DC9A-4343-A1C0-8F5F1C4B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r>
              <a:rPr lang="zh-TW" altLang="en-US" dirty="0"/>
              <a:t>使用方法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B6712-85B3-4610-9D37-F6FE430D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檔案</a:t>
            </a:r>
            <a:r>
              <a:rPr lang="zh-TW" altLang="en-US" b="1" u="sng" dirty="0">
                <a:solidFill>
                  <a:srgbClr val="FF0000"/>
                </a:solidFill>
              </a:rPr>
              <a:t>匯入 </a:t>
            </a:r>
            <a:r>
              <a:rPr lang="en-US" altLang="zh-TW" dirty="0"/>
              <a:t>: </a:t>
            </a:r>
            <a:r>
              <a:rPr lang="zh-TW" altLang="en-US" dirty="0"/>
              <a:t>直接將要上傳的檔案托放到頁面</a:t>
            </a:r>
            <a:r>
              <a:rPr lang="en-US" altLang="zh-TW" dirty="0"/>
              <a:t>,</a:t>
            </a:r>
            <a:r>
              <a:rPr lang="zh-TW" altLang="en-US" dirty="0"/>
              <a:t> 然後點擊</a:t>
            </a:r>
            <a:r>
              <a:rPr lang="en-US" altLang="zh-TW" dirty="0"/>
              <a:t>Upload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6C985D-C395-4823-A356-2438840C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77D503-F1C3-4600-AAA5-076B4372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11877CC-1C05-4E2A-B2B5-D4DA7B25B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91" r="50000" b="47234"/>
          <a:stretch/>
        </p:blipFill>
        <p:spPr>
          <a:xfrm>
            <a:off x="251770" y="2731491"/>
            <a:ext cx="5379419" cy="2394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D3C5383-AB49-4E0F-A6A3-2E23A80B4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8" r="50000" b="53901"/>
          <a:stretch/>
        </p:blipFill>
        <p:spPr>
          <a:xfrm>
            <a:off x="5694807" y="2742993"/>
            <a:ext cx="6367491" cy="237764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C52EB5B-9E0C-4571-92DF-D28662F25BB0}"/>
              </a:ext>
            </a:extLst>
          </p:cNvPr>
          <p:cNvSpPr/>
          <p:nvPr/>
        </p:nvSpPr>
        <p:spPr>
          <a:xfrm>
            <a:off x="9900458" y="4238432"/>
            <a:ext cx="761055" cy="35302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zh-TW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7845DCB-E1E2-469D-89C5-D76D1A3BAC0B}"/>
              </a:ext>
            </a:extLst>
          </p:cNvPr>
          <p:cNvCxnSpPr>
            <a:cxnSpLocks/>
          </p:cNvCxnSpPr>
          <p:nvPr/>
        </p:nvCxnSpPr>
        <p:spPr>
          <a:xfrm flipH="1">
            <a:off x="2997725" y="2215299"/>
            <a:ext cx="2460395" cy="202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43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EB05CF0-3D36-4DF2-8FEE-EEAB46729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96" r="50979" b="19175"/>
          <a:stretch/>
        </p:blipFill>
        <p:spPr>
          <a:xfrm>
            <a:off x="3326002" y="1874491"/>
            <a:ext cx="5976594" cy="46379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15BEEC4-DC9A-4343-A1C0-8F5F1C4B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r>
              <a:rPr lang="zh-TW" altLang="en-US" dirty="0"/>
              <a:t>使用方法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B6712-85B3-4610-9D37-F6FE430D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zh-TW" altLang="en-US" dirty="0"/>
              <a:t>檔案</a:t>
            </a:r>
            <a:r>
              <a:rPr lang="zh-TW" altLang="en-US" b="1" u="sng" dirty="0">
                <a:solidFill>
                  <a:srgbClr val="0070C0"/>
                </a:solidFill>
              </a:rPr>
              <a:t>匯出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6C985D-C395-4823-A356-2438840C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77D503-F1C3-4600-AAA5-076B4372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52EB5B-9E0C-4571-92DF-D28662F25BB0}"/>
              </a:ext>
            </a:extLst>
          </p:cNvPr>
          <p:cNvSpPr/>
          <p:nvPr/>
        </p:nvSpPr>
        <p:spPr>
          <a:xfrm>
            <a:off x="2953841" y="2151539"/>
            <a:ext cx="761055" cy="35302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1.</a:t>
            </a:r>
            <a:endParaRPr lang="zh-TW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7202AD-7A47-4B44-98F3-D59BED73DAC6}"/>
              </a:ext>
            </a:extLst>
          </p:cNvPr>
          <p:cNvSpPr/>
          <p:nvPr/>
        </p:nvSpPr>
        <p:spPr>
          <a:xfrm>
            <a:off x="2953841" y="4421172"/>
            <a:ext cx="1976378" cy="25452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2</a:t>
            </a:r>
            <a:r>
              <a:rPr lang="en-US" altLang="zh-TW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.</a:t>
            </a:r>
            <a:endParaRPr lang="zh-TW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01498DF-EEAA-4669-AEFF-130AE0366739}"/>
              </a:ext>
            </a:extLst>
          </p:cNvPr>
          <p:cNvSpPr/>
          <p:nvPr/>
        </p:nvSpPr>
        <p:spPr>
          <a:xfrm>
            <a:off x="4930219" y="5165558"/>
            <a:ext cx="1976378" cy="25452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3.</a:t>
            </a:r>
            <a:endParaRPr lang="zh-TW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519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D4932-5DAF-49B9-9984-0B1FE774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套件安裝方法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36A855-3E5C-4A49-9FC3-0F5BEA7F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4A3242-8647-4BE3-BABD-5A86BAEB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image4.png">
            <a:extLst>
              <a:ext uri="{FF2B5EF4-FFF2-40B4-BE49-F238E27FC236}">
                <a16:creationId xmlns:a16="http://schemas.microsoft.com/office/drawing/2014/main" id="{D75837D6-0327-4C2F-8448-FB3E0CB6B260}"/>
              </a:ext>
            </a:extLst>
          </p:cNvPr>
          <p:cNvPicPr/>
          <p:nvPr/>
        </p:nvPicPr>
        <p:blipFill rotWithShape="1">
          <a:blip r:embed="rId2"/>
          <a:srcRect r="50102" b="51224"/>
          <a:stretch/>
        </p:blipFill>
        <p:spPr>
          <a:xfrm>
            <a:off x="1097280" y="1737360"/>
            <a:ext cx="3864514" cy="3981932"/>
          </a:xfrm>
          <a:prstGeom prst="rect">
            <a:avLst/>
          </a:prstGeom>
          <a:ln/>
        </p:spPr>
      </p:pic>
      <p:pic>
        <p:nvPicPr>
          <p:cNvPr id="7" name="image4.png">
            <a:extLst>
              <a:ext uri="{FF2B5EF4-FFF2-40B4-BE49-F238E27FC236}">
                <a16:creationId xmlns:a16="http://schemas.microsoft.com/office/drawing/2014/main" id="{B9C9E445-4837-417F-8BF7-ACCFE7042EA5}"/>
              </a:ext>
            </a:extLst>
          </p:cNvPr>
          <p:cNvPicPr/>
          <p:nvPr/>
        </p:nvPicPr>
        <p:blipFill rotWithShape="1">
          <a:blip r:embed="rId2"/>
          <a:srcRect t="94239" r="50102" b="10"/>
          <a:stretch/>
        </p:blipFill>
        <p:spPr>
          <a:xfrm>
            <a:off x="1097280" y="5724136"/>
            <a:ext cx="3864514" cy="469487"/>
          </a:xfrm>
          <a:prstGeom prst="rect">
            <a:avLst/>
          </a:prstGeom>
          <a:ln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11B6FA8-6C0E-43A5-B237-23AEB0E9F7D6}"/>
              </a:ext>
            </a:extLst>
          </p:cNvPr>
          <p:cNvSpPr/>
          <p:nvPr/>
        </p:nvSpPr>
        <p:spPr>
          <a:xfrm>
            <a:off x="1431469" y="2686234"/>
            <a:ext cx="3412904" cy="50188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 2.</a:t>
            </a:r>
            <a:endParaRPr lang="zh-TW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0F10D1-3B1A-4B9F-B5D5-7B52067EFB47}"/>
              </a:ext>
            </a:extLst>
          </p:cNvPr>
          <p:cNvSpPr/>
          <p:nvPr/>
        </p:nvSpPr>
        <p:spPr>
          <a:xfrm>
            <a:off x="922422" y="5734718"/>
            <a:ext cx="702096" cy="45890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1. </a:t>
            </a:r>
            <a:endParaRPr lang="zh-TW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37091A-E99E-4454-A7C5-92C74B283133}"/>
              </a:ext>
            </a:extLst>
          </p:cNvPr>
          <p:cNvSpPr/>
          <p:nvPr/>
        </p:nvSpPr>
        <p:spPr>
          <a:xfrm>
            <a:off x="1525737" y="4028617"/>
            <a:ext cx="3076046" cy="46002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 3.</a:t>
            </a:r>
            <a:endParaRPr lang="zh-TW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A78FBD4-299F-4E4D-904E-E0AF04730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848" y="1845734"/>
            <a:ext cx="64946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開啟</a:t>
            </a:r>
            <a:r>
              <a:rPr lang="en-US" altLang="zh-TW" dirty="0"/>
              <a:t>Anaconda Prompt</a:t>
            </a:r>
          </a:p>
          <a:p>
            <a:pPr marL="749808" lvl="1" indent="-457200">
              <a:buFont typeface="+mj-lt"/>
              <a:buAutoNum type="arabicPeriod"/>
            </a:pPr>
            <a:r>
              <a:rPr lang="zh-TW" altLang="en-US" sz="2800" dirty="0"/>
              <a:t>點擊       的圖示</a:t>
            </a:r>
            <a:endParaRPr lang="en-US" altLang="zh-TW" sz="2800" dirty="0"/>
          </a:p>
          <a:p>
            <a:pPr marL="749808" lvl="1" indent="-457200">
              <a:buFont typeface="+mj-lt"/>
              <a:buAutoNum type="arabicPeriod"/>
            </a:pPr>
            <a:r>
              <a:rPr lang="zh-TW" altLang="en-US" sz="2800" dirty="0"/>
              <a:t>找到</a:t>
            </a:r>
            <a:r>
              <a:rPr lang="en-US" altLang="zh-TW" sz="2800" dirty="0"/>
              <a:t>Anaconda3</a:t>
            </a:r>
            <a:r>
              <a:rPr lang="zh-TW" altLang="en-US" sz="2800" dirty="0"/>
              <a:t>的資料夾</a:t>
            </a:r>
            <a:endParaRPr lang="en-US" altLang="zh-TW" sz="2800" dirty="0"/>
          </a:p>
          <a:p>
            <a:pPr marL="749808" lvl="1" indent="-457200">
              <a:buFont typeface="+mj-lt"/>
              <a:buAutoNum type="arabicPeriod"/>
            </a:pPr>
            <a:r>
              <a:rPr lang="zh-TW" altLang="en-US" sz="2800" dirty="0"/>
              <a:t>點擊資料夾中的</a:t>
            </a:r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Anaconda Prompt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3DD9B8B-0BD9-4398-85AA-C1DFD4C5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96" y="2239442"/>
            <a:ext cx="3429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2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D4932-5DAF-49B9-9984-0B1FE774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套件安裝方法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36A855-3E5C-4A49-9FC3-0F5BEA7F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4A3242-8647-4BE3-BABD-5A86BAEB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A78FBD4-299F-4E4D-904E-E0AF04730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884188" cy="13216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/>
              <a:t>輸入指令 </a:t>
            </a:r>
            <a:r>
              <a:rPr lang="en-US" altLang="zh-TW" sz="2800" b="1" dirty="0"/>
              <a:t>pip install package</a:t>
            </a:r>
          </a:p>
          <a:p>
            <a:pPr marL="0" indent="0">
              <a:buNone/>
            </a:pPr>
            <a:r>
              <a:rPr lang="zh-TW" altLang="en-US" sz="2800" b="1" dirty="0"/>
              <a:t>   </a:t>
            </a:r>
            <a:r>
              <a:rPr lang="en-US" altLang="zh-TW" sz="2800" b="1" dirty="0"/>
              <a:t>(</a:t>
            </a:r>
            <a:r>
              <a:rPr lang="en-US" altLang="zh-TW" dirty="0"/>
              <a:t>package </a:t>
            </a:r>
            <a:r>
              <a:rPr lang="zh-TW" altLang="en-US" dirty="0"/>
              <a:t>是要安裝的套件名稱</a:t>
            </a:r>
            <a:r>
              <a:rPr lang="en-US" altLang="zh-TW" dirty="0"/>
              <a:t>)</a:t>
            </a:r>
            <a:endParaRPr lang="en-US" altLang="zh-TW" sz="28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2C44A4D-A37F-4AB4-9DCF-90AA2AA95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03" y="3090946"/>
            <a:ext cx="5505964" cy="2886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104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9BEFE-43C4-4163-8EA9-27769297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55118B-5769-40F8-B4DE-C2B0FA4D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作業環境架設</a:t>
            </a:r>
            <a:endParaRPr lang="en-US" altLang="zh-TW" dirty="0"/>
          </a:p>
          <a:p>
            <a:pPr marL="749808" lvl="1" indent="-457200">
              <a:lnSpc>
                <a:spcPct val="100000"/>
              </a:lnSpc>
            </a:pPr>
            <a:r>
              <a:rPr lang="en-US" altLang="zh-TW" sz="2400" dirty="0"/>
              <a:t>Anaconda</a:t>
            </a:r>
            <a:r>
              <a:rPr lang="zh-TW" altLang="en-US" sz="2400" dirty="0"/>
              <a:t>安裝</a:t>
            </a:r>
            <a:endParaRPr lang="en-US" altLang="zh-TW" sz="2400" dirty="0"/>
          </a:p>
          <a:p>
            <a:pPr marL="749808" lvl="1" indent="-457200">
              <a:lnSpc>
                <a:spcPct val="100000"/>
              </a:lnSpc>
            </a:pPr>
            <a:r>
              <a:rPr lang="en-US" altLang="zh-TW" sz="2400" dirty="0" err="1"/>
              <a:t>Jupyter</a:t>
            </a:r>
            <a:r>
              <a:rPr lang="en-US" altLang="zh-TW" sz="2400" dirty="0"/>
              <a:t> Notebook</a:t>
            </a:r>
            <a:r>
              <a:rPr lang="zh-TW" altLang="en-US" sz="2400" dirty="0"/>
              <a:t>使用教學</a:t>
            </a:r>
            <a:endParaRPr lang="en-US" altLang="zh-TW" sz="2400" dirty="0"/>
          </a:p>
          <a:p>
            <a:pPr marL="749808" lvl="1" indent="-457200">
              <a:lnSpc>
                <a:spcPct val="100000"/>
              </a:lnSpc>
            </a:pPr>
            <a:r>
              <a:rPr lang="zh-TW" altLang="en-US" sz="2400" dirty="0"/>
              <a:t>套件安裝方法</a:t>
            </a:r>
            <a:endParaRPr lang="en-US" altLang="zh-TW" sz="2400" dirty="0"/>
          </a:p>
          <a:p>
            <a:pPr marL="749808" lvl="1" indent="-457200">
              <a:lnSpc>
                <a:spcPct val="100000"/>
              </a:lnSpc>
            </a:pPr>
            <a:r>
              <a:rPr lang="zh-TW" altLang="en-US" sz="2400" dirty="0"/>
              <a:t>參考資料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作業說明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助教聯絡資訊</a:t>
            </a:r>
            <a:endParaRPr lang="en-US" altLang="zh-TW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099207-EF98-43CC-AE53-BEEAB94C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8FC409-1A69-4A92-9752-392DEEAB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36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C57DD-AEAD-4C94-ADCF-41D9D4CC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C035B7-13DE-4CBD-AE08-B57B141A4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</a:t>
            </a:r>
            <a:r>
              <a:rPr lang="en-US" altLang="zh-TW" b="1" dirty="0"/>
              <a:t>Python </a:t>
            </a:r>
            <a:r>
              <a:rPr lang="zh-TW" altLang="en-US" b="1" dirty="0"/>
              <a:t>基础教程</a:t>
            </a:r>
            <a:r>
              <a:rPr lang="en-US" altLang="zh-TW" dirty="0">
                <a:hlinkClick r:id="rId2"/>
              </a:rPr>
              <a:t>https://www.runoob.com/python/python-tutorial.html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8DBF8B-8944-4968-A917-D440E2AB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6C2495-1C6C-42BE-B204-BB5DCE50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DB2E37-A1CD-436D-AC17-AA73C266F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16" y="2328051"/>
            <a:ext cx="5556199" cy="3696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5FC9AB-AE0D-42F9-9F85-59D5C133FB0C}"/>
              </a:ext>
            </a:extLst>
          </p:cNvPr>
          <p:cNvSpPr/>
          <p:nvPr/>
        </p:nvSpPr>
        <p:spPr>
          <a:xfrm>
            <a:off x="1442301" y="2743200"/>
            <a:ext cx="1225485" cy="33276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D187A0-B735-437F-94E5-79D251D7E08C}"/>
              </a:ext>
            </a:extLst>
          </p:cNvPr>
          <p:cNvSpPr txBox="1"/>
          <p:nvPr/>
        </p:nvSpPr>
        <p:spPr>
          <a:xfrm>
            <a:off x="7286027" y="3257249"/>
            <a:ext cx="4704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該網站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左側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有很清楚的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基礎教程內容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對於第一次寫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的同學會很有幫助的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78110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7D838-F55E-481E-B8FB-20345AAD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36D4AF-5D3A-497B-B821-6339FA4B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有效管理</a:t>
            </a:r>
            <a:r>
              <a:rPr lang="en-US" altLang="zh-TW" dirty="0"/>
              <a:t>Python</a:t>
            </a:r>
            <a:r>
              <a:rPr lang="zh-TW" altLang="en-US" dirty="0"/>
              <a:t>套件</a:t>
            </a:r>
            <a:r>
              <a:rPr lang="en-US" altLang="zh-TW" dirty="0"/>
              <a:t>(Package)</a:t>
            </a:r>
            <a:r>
              <a:rPr lang="zh-TW" altLang="en-US" dirty="0"/>
              <a:t>的工具及概念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https://www.learncodewithmike.com/2020/02/python-pip-and-pipenv.html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此網站是關於如何安裝套件</a:t>
            </a:r>
            <a:r>
              <a:rPr lang="en-US" altLang="zh-TW" dirty="0"/>
              <a:t>, </a:t>
            </a:r>
            <a:r>
              <a:rPr lang="zh-TW" altLang="en-US" dirty="0"/>
              <a:t>及</a:t>
            </a:r>
            <a:r>
              <a:rPr lang="en-US" altLang="zh-TW" dirty="0"/>
              <a:t>Anaconda Prompt</a:t>
            </a:r>
            <a:r>
              <a:rPr lang="zh-TW" altLang="en-US" dirty="0"/>
              <a:t>的相關操作指令</a:t>
            </a:r>
            <a:r>
              <a:rPr lang="en-US" altLang="zh-TW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Python </a:t>
            </a:r>
            <a:r>
              <a:rPr lang="en-US" altLang="zh-TW" b="1" dirty="0" err="1">
                <a:solidFill>
                  <a:srgbClr val="FF0000"/>
                </a:solidFill>
              </a:rPr>
              <a:t>Jupyter</a:t>
            </a:r>
            <a:r>
              <a:rPr lang="en-US" altLang="zh-TW" b="1" dirty="0">
                <a:solidFill>
                  <a:srgbClr val="FF0000"/>
                </a:solidFill>
              </a:rPr>
              <a:t> Notebook </a:t>
            </a:r>
            <a:r>
              <a:rPr lang="zh-TW" altLang="en-US" b="1" dirty="0">
                <a:solidFill>
                  <a:srgbClr val="FF0000"/>
                </a:solidFill>
              </a:rPr>
              <a:t>使用教學 </a:t>
            </a:r>
            <a:r>
              <a:rPr lang="en-US" altLang="zh-TW" b="1" dirty="0">
                <a:solidFill>
                  <a:srgbClr val="FF0000"/>
                </a:solidFill>
              </a:rPr>
              <a:t>– Medium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https://medium.com/fishtung/python-jupyter-notebook-%E4%BD%BF%E7%94%A8%E6%95%99%E5%AD%B8-90b31fda3f5a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這篇教學講得很清楚</a:t>
            </a:r>
            <a:r>
              <a:rPr lang="en-US" altLang="zh-TW" dirty="0"/>
              <a:t>,</a:t>
            </a:r>
            <a:r>
              <a:rPr lang="zh-TW" altLang="en-US" dirty="0"/>
              <a:t> 建議第一次使用</a:t>
            </a:r>
            <a:r>
              <a:rPr lang="en-US" altLang="zh-TW" dirty="0" err="1"/>
              <a:t>Jupyter</a:t>
            </a:r>
            <a:r>
              <a:rPr lang="zh-TW" altLang="en-US" dirty="0"/>
              <a:t>的同學可以點進去看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6636BD-1360-4E29-9B92-CCE0EFB0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DC34A4-197F-4B6C-B0F4-279F393A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8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FCFCC-07CD-4CD2-A56E-BEC4B163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367E16-28FD-4EDB-863A-A9AB3168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u="sng" dirty="0">
                <a:highlight>
                  <a:srgbClr val="FFFF00"/>
                </a:highlight>
              </a:rPr>
              <a:t>前置作業</a:t>
            </a:r>
            <a:endParaRPr lang="en-US" altLang="zh-TW" b="1" u="sng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安裝套件 </a:t>
            </a:r>
            <a:r>
              <a:rPr lang="en-US" altLang="zh-TW" dirty="0" err="1">
                <a:solidFill>
                  <a:srgbClr val="FF0000"/>
                </a:solidFill>
              </a:rPr>
              <a:t>Numpy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lnSpc>
                <a:spcPct val="160000"/>
              </a:lnSpc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080C00-6525-479C-9213-972F1731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7D38DC-8054-4717-986E-78B255F6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B8BC4B5-95B6-4BC3-9C5A-35DBE00F5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514"/>
          <a:stretch/>
        </p:blipFill>
        <p:spPr>
          <a:xfrm>
            <a:off x="1381462" y="2799304"/>
            <a:ext cx="6591300" cy="1433330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3DDBA41-416A-4283-BE97-604E9E1201B9}"/>
              </a:ext>
            </a:extLst>
          </p:cNvPr>
          <p:cNvCxnSpPr/>
          <p:nvPr/>
        </p:nvCxnSpPr>
        <p:spPr>
          <a:xfrm>
            <a:off x="3462830" y="3566830"/>
            <a:ext cx="17108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B2F9E51F-FB3B-4285-85CC-A5B5F35A0DE6}"/>
              </a:ext>
            </a:extLst>
          </p:cNvPr>
          <p:cNvSpPr txBox="1"/>
          <p:nvPr/>
        </p:nvSpPr>
        <p:spPr>
          <a:xfrm>
            <a:off x="1381462" y="4423000"/>
            <a:ext cx="6340325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solidFill>
                  <a:srgbClr val="FF0000"/>
                </a:solidFill>
              </a:rPr>
              <a:t>簡明 </a:t>
            </a:r>
            <a:r>
              <a:rPr lang="en-US" altLang="zh-TW" b="1" dirty="0">
                <a:solidFill>
                  <a:srgbClr val="FF0000"/>
                </a:solidFill>
              </a:rPr>
              <a:t>Python </a:t>
            </a:r>
            <a:r>
              <a:rPr lang="en-US" altLang="zh-TW" b="1" dirty="0" err="1">
                <a:solidFill>
                  <a:srgbClr val="FF0000"/>
                </a:solidFill>
              </a:rPr>
              <a:t>Numpy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入門教學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dirty="0">
                <a:hlinkClick r:id="rId3"/>
              </a:rPr>
              <a:t>https://blog.techbridge.cc/2020/08/24/numpy-zen-intro-tutorial/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19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FCFCC-07CD-4CD2-A56E-BEC4B163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367E16-28FD-4EDB-863A-A9AB3168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u="sng" dirty="0">
                <a:highlight>
                  <a:srgbClr val="FFFF00"/>
                </a:highlight>
              </a:rPr>
              <a:t>前置作業</a:t>
            </a:r>
            <a:endParaRPr lang="en-US" altLang="zh-TW" b="1" u="sng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安裝套件 </a:t>
            </a:r>
            <a:r>
              <a:rPr lang="en-US" altLang="zh-TW" dirty="0">
                <a:solidFill>
                  <a:srgbClr val="0070C0"/>
                </a:solidFill>
              </a:rPr>
              <a:t>mat4py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080C00-6525-479C-9213-972F1731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7D38DC-8054-4717-986E-78B255F6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B8ED136-2F1C-40F1-9345-89860305E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63" b="22230"/>
          <a:stretch/>
        </p:blipFill>
        <p:spPr>
          <a:xfrm>
            <a:off x="1307721" y="2802796"/>
            <a:ext cx="6591300" cy="1508602"/>
          </a:xfrm>
          <a:prstGeom prst="rect">
            <a:avLst/>
          </a:prstGeom>
        </p:spPr>
      </p:pic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D6CF1A2-237C-45A9-8ADD-BF892A628C38}"/>
              </a:ext>
            </a:extLst>
          </p:cNvPr>
          <p:cNvCxnSpPr/>
          <p:nvPr/>
        </p:nvCxnSpPr>
        <p:spPr>
          <a:xfrm>
            <a:off x="3387417" y="3146115"/>
            <a:ext cx="17108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4C8528C-63E6-4069-8A20-3E9F8B08616D}"/>
              </a:ext>
            </a:extLst>
          </p:cNvPr>
          <p:cNvSpPr txBox="1"/>
          <p:nvPr/>
        </p:nvSpPr>
        <p:spPr>
          <a:xfrm>
            <a:off x="7934649" y="1885014"/>
            <a:ext cx="404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mat4py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套件可以讀取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.mat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檔的資料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作業會用到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1D13EF6-7286-40C4-81D9-3D555B261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49"/>
          <a:stretch/>
        </p:blipFill>
        <p:spPr>
          <a:xfrm>
            <a:off x="8012909" y="3263257"/>
            <a:ext cx="3724275" cy="1151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57CF7E01-932A-4823-B7BB-C7A889365004}"/>
              </a:ext>
            </a:extLst>
          </p:cNvPr>
          <p:cNvSpPr txBox="1"/>
          <p:nvPr/>
        </p:nvSpPr>
        <p:spPr>
          <a:xfrm>
            <a:off x="7956347" y="2826543"/>
            <a:ext cx="404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429D50-E09B-4D25-B99D-1800F8F80E08}"/>
              </a:ext>
            </a:extLst>
          </p:cNvPr>
          <p:cNvSpPr txBox="1"/>
          <p:nvPr/>
        </p:nvSpPr>
        <p:spPr>
          <a:xfrm>
            <a:off x="1097280" y="4748112"/>
            <a:ext cx="8420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mat4py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會將作業的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.mat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檔讀取到的資料儲存成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字典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所以要知道如何從字典中取值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請參考下列網站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https://www.runoob.com/python/python-dictionary.html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421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3AED9-17BE-4148-A127-78E7FAE3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07406-A755-4A85-8074-871460F7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截止日期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10/30(</a:t>
            </a:r>
            <a:r>
              <a:rPr lang="zh-TW" altLang="en-US" dirty="0"/>
              <a:t>日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23:59</a:t>
            </a:r>
            <a:r>
              <a:rPr lang="zh-TW" altLang="en-US" dirty="0"/>
              <a:t>分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程式語言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</a:t>
            </a:r>
            <a:r>
              <a:rPr lang="zh-TW" altLang="en-US" dirty="0"/>
              <a:t>矩陣請使用</a:t>
            </a:r>
            <a:r>
              <a:rPr lang="en-US" altLang="zh-TW" b="1" dirty="0" err="1"/>
              <a:t>Numpy</a:t>
            </a:r>
            <a:r>
              <a:rPr lang="zh-TW" altLang="en-US" b="1" dirty="0"/>
              <a:t>套件的</a:t>
            </a:r>
            <a:r>
              <a:rPr lang="en-US" altLang="zh-TW" b="1" dirty="0"/>
              <a:t>array </a:t>
            </a:r>
            <a:r>
              <a:rPr lang="en-US" altLang="zh-TW" dirty="0"/>
              <a:t>(</a:t>
            </a:r>
            <a:r>
              <a:rPr lang="zh-TW" altLang="en-US" dirty="0"/>
              <a:t>請勿使用</a:t>
            </a:r>
            <a:r>
              <a:rPr lang="en-US" altLang="zh-TW" dirty="0"/>
              <a:t>list</a:t>
            </a:r>
            <a:r>
              <a:rPr lang="zh-TW" altLang="en-US" dirty="0"/>
              <a:t>代替</a:t>
            </a:r>
            <a:r>
              <a:rPr lang="en-US" altLang="zh-TW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程式檔案匯出格式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Project01_</a:t>
            </a:r>
            <a:r>
              <a:rPr lang="zh-TW" altLang="en-US" b="1" dirty="0">
                <a:solidFill>
                  <a:srgbClr val="FF0000"/>
                </a:solidFill>
              </a:rPr>
              <a:t>學號姓名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ipynb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D31809-AEBC-4E33-A209-435AE62F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2DC323-16E4-4C98-A14D-0A83F0D7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1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E9602-DFD2-4305-90E2-1D203DE3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助教聯絡資訊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C4F53F-FC00-4ACC-B202-CD66DBC8C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0750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同學若有任何問題</a:t>
            </a:r>
            <a:r>
              <a:rPr lang="en-US" altLang="zh-TW" dirty="0"/>
              <a:t>,</a:t>
            </a:r>
            <a:r>
              <a:rPr lang="zh-TW" altLang="en-US" dirty="0"/>
              <a:t> 請郵件到  </a:t>
            </a:r>
            <a:r>
              <a:rPr lang="en-US" altLang="zh-TW" b="1" dirty="0">
                <a:hlinkClick r:id="rId2"/>
              </a:rPr>
              <a:t>ytc1006@alum.ccu.edu.tw</a:t>
            </a:r>
            <a:endParaRPr lang="en-US" altLang="zh-TW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    </a:t>
            </a:r>
            <a:r>
              <a:rPr lang="en-US" altLang="zh-TW" b="1" dirty="0"/>
              <a:t>mail</a:t>
            </a:r>
            <a:r>
              <a:rPr lang="zh-TW" altLang="en-US" b="1" dirty="0"/>
              <a:t>標題</a:t>
            </a:r>
            <a:r>
              <a:rPr lang="zh-TW" altLang="en-US" dirty="0"/>
              <a:t>請打</a:t>
            </a:r>
            <a:r>
              <a:rPr lang="en-US" altLang="zh-TW" dirty="0"/>
              <a:t>“</a:t>
            </a:r>
            <a:r>
              <a:rPr lang="en-US" altLang="zh-TW" b="1" dirty="0"/>
              <a:t>LA_Project01</a:t>
            </a:r>
            <a:r>
              <a:rPr lang="zh-TW" altLang="en-US" b="1" dirty="0"/>
              <a:t>問題</a:t>
            </a:r>
            <a:r>
              <a:rPr lang="en-US" altLang="zh-TW" b="1" dirty="0"/>
              <a:t>_</a:t>
            </a:r>
            <a:r>
              <a:rPr lang="zh-TW" altLang="en-US" b="1" dirty="0"/>
              <a:t>學號姓名</a:t>
            </a:r>
            <a:r>
              <a:rPr lang="en-US" altLang="zh-TW" dirty="0"/>
              <a:t>”</a:t>
            </a:r>
          </a:p>
          <a:p>
            <a:pPr marL="0" indent="0" algn="r">
              <a:lnSpc>
                <a:spcPct val="150000"/>
              </a:lnSpc>
              <a:buNone/>
            </a:pPr>
            <a:endParaRPr lang="en-US" altLang="zh-TW" dirty="0"/>
          </a:p>
          <a:p>
            <a:pPr marL="0" indent="0" algn="r">
              <a:lnSpc>
                <a:spcPct val="150000"/>
              </a:lnSpc>
              <a:buNone/>
            </a:pPr>
            <a:endParaRPr lang="en-US" altLang="zh-TW" dirty="0"/>
          </a:p>
          <a:p>
            <a:pPr marL="0" indent="0" algn="r">
              <a:lnSpc>
                <a:spcPct val="150000"/>
              </a:lnSpc>
              <a:buNone/>
            </a:pPr>
            <a:r>
              <a:rPr lang="zh-TW" altLang="en-US" dirty="0"/>
              <a:t>助教 陳鈺婷。</a:t>
            </a:r>
            <a:endParaRPr lang="en-US" altLang="zh-TW" dirty="0"/>
          </a:p>
          <a:p>
            <a:pPr marL="0" indent="0" algn="r">
              <a:lnSpc>
                <a:spcPct val="150000"/>
              </a:lnSpc>
              <a:buNone/>
            </a:pP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7E0BF7-9ECB-450F-989A-4CE8B6E4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788697-A1AD-4892-8542-2F8F934F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75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98C54-1520-41A8-993D-F91AE6CD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60000"/>
              </a:lnSpc>
              <a:buNone/>
            </a:pPr>
            <a:r>
              <a:rPr lang="zh-TW" altLang="en-US" sz="4800" dirty="0"/>
              <a:t>作業環境</a:t>
            </a:r>
            <a:endParaRPr lang="en-US" altLang="zh-TW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732BB6-C07A-4BAC-A307-408C1B78A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3337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TW" b="1" i="1" u="sng" dirty="0"/>
              <a:t>Anaconda</a:t>
            </a:r>
            <a:r>
              <a:rPr lang="zh-TW" altLang="en-US" dirty="0"/>
              <a:t>：是</a:t>
            </a:r>
            <a:r>
              <a:rPr lang="en-US" altLang="zh-TW" dirty="0"/>
              <a:t>Python</a:t>
            </a:r>
            <a:r>
              <a:rPr lang="zh-TW" altLang="en-US" dirty="0"/>
              <a:t>及</a:t>
            </a:r>
            <a:r>
              <a:rPr lang="en-US" altLang="zh-TW" dirty="0"/>
              <a:t>R</a:t>
            </a:r>
            <a:r>
              <a:rPr lang="zh-TW" altLang="en-US" dirty="0"/>
              <a:t>語言的一個免費開源發行版本，主要用於數據科學（</a:t>
            </a:r>
            <a:r>
              <a:rPr lang="en-US" altLang="zh-TW" dirty="0"/>
              <a:t>Data Science</a:t>
            </a:r>
            <a:r>
              <a:rPr lang="zh-TW" altLang="en-US" dirty="0"/>
              <a:t>），機器學習（</a:t>
            </a:r>
            <a:r>
              <a:rPr lang="en-US" altLang="zh-TW" dirty="0"/>
              <a:t>Machine Learning</a:t>
            </a:r>
            <a:r>
              <a:rPr lang="zh-TW" altLang="en-US" dirty="0"/>
              <a:t>），巨量數據處理（</a:t>
            </a:r>
            <a:r>
              <a:rPr lang="en-US" altLang="zh-TW" dirty="0"/>
              <a:t>Large-Scale Data Processing</a:t>
            </a:r>
            <a:r>
              <a:rPr lang="zh-TW" altLang="en-US" dirty="0"/>
              <a:t>）以及預測分析（</a:t>
            </a:r>
            <a:r>
              <a:rPr lang="en-US" altLang="zh-TW" dirty="0"/>
              <a:t>Predictive Analytics</a:t>
            </a:r>
            <a:r>
              <a:rPr lang="zh-TW" altLang="en-US" dirty="0"/>
              <a:t>），可</a:t>
            </a:r>
            <a:r>
              <a:rPr lang="en-US" altLang="zh-TW" dirty="0"/>
              <a:t>Python</a:t>
            </a:r>
            <a:r>
              <a:rPr lang="zh-TW" altLang="en-US" dirty="0"/>
              <a:t>資料科學（</a:t>
            </a:r>
            <a:r>
              <a:rPr lang="en-US" altLang="zh-TW" dirty="0"/>
              <a:t>Data Science</a:t>
            </a:r>
            <a:r>
              <a:rPr lang="zh-TW" altLang="en-US" dirty="0"/>
              <a:t>）平台​</a:t>
            </a:r>
            <a:r>
              <a:rPr lang="zh-TW" altLang="en-US" b="1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b="1" i="1" u="sng" dirty="0" err="1"/>
              <a:t>Jupyter</a:t>
            </a:r>
            <a:r>
              <a:rPr lang="en-US" altLang="zh-TW" b="1" i="1" u="sng" dirty="0"/>
              <a:t> Notebook</a:t>
            </a:r>
            <a:r>
              <a:rPr lang="en-US" altLang="zh-TW" b="1" u="sng" dirty="0"/>
              <a:t> </a:t>
            </a:r>
            <a:r>
              <a:rPr lang="en-US" altLang="zh-TW" dirty="0"/>
              <a:t> : </a:t>
            </a:r>
            <a:r>
              <a:rPr lang="zh-TW" altLang="en-US" dirty="0"/>
              <a:t>是</a:t>
            </a:r>
            <a:r>
              <a:rPr lang="en-US" altLang="zh-TW" dirty="0" err="1"/>
              <a:t>IPython</a:t>
            </a:r>
            <a:r>
              <a:rPr lang="en-US" altLang="zh-TW" dirty="0"/>
              <a:t> + Notebook</a:t>
            </a:r>
            <a:r>
              <a:rPr lang="zh-TW" altLang="en-US" dirty="0"/>
              <a:t>集成架構，介於編輯器和</a:t>
            </a:r>
            <a:r>
              <a:rPr lang="en-US" altLang="zh-TW" dirty="0"/>
              <a:t>IDE</a:t>
            </a:r>
            <a:r>
              <a:rPr lang="zh-TW" altLang="en-US" dirty="0"/>
              <a:t>之間的應用環境，除了</a:t>
            </a:r>
            <a:r>
              <a:rPr lang="en-US" altLang="zh-TW" dirty="0"/>
              <a:t>Julia</a:t>
            </a:r>
            <a:r>
              <a:rPr lang="zh-TW" altLang="en-US" dirty="0"/>
              <a:t>、的</a:t>
            </a:r>
            <a:r>
              <a:rPr lang="en-US" altLang="zh-TW" dirty="0"/>
              <a:t>Python</a:t>
            </a:r>
            <a:r>
              <a:rPr lang="zh-TW" altLang="en-US" dirty="0"/>
              <a:t>及</a:t>
            </a:r>
            <a:r>
              <a:rPr lang="en-US" altLang="zh-TW" dirty="0"/>
              <a:t>R</a:t>
            </a:r>
            <a:r>
              <a:rPr lang="zh-TW" altLang="en-US" dirty="0"/>
              <a:t>之外，也提供許多的</a:t>
            </a:r>
            <a:r>
              <a:rPr lang="en-US" altLang="zh-TW" dirty="0"/>
              <a:t>kernels(</a:t>
            </a:r>
            <a:r>
              <a:rPr lang="zh-TW" altLang="en-US" dirty="0"/>
              <a:t>例如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C#</a:t>
            </a:r>
            <a:r>
              <a:rPr lang="zh-TW" altLang="en-US" dirty="0"/>
              <a:t>、</a:t>
            </a:r>
            <a:r>
              <a:rPr lang="en-US" altLang="zh-TW" dirty="0"/>
              <a:t>Go</a:t>
            </a:r>
            <a:r>
              <a:rPr lang="zh-TW" altLang="en-US" dirty="0"/>
              <a:t>、</a:t>
            </a:r>
            <a:r>
              <a:rPr lang="en-US" altLang="zh-TW" dirty="0"/>
              <a:t>Ruby</a:t>
            </a:r>
            <a:r>
              <a:rPr lang="zh-TW" altLang="en-US" dirty="0"/>
              <a:t>、</a:t>
            </a:r>
            <a:r>
              <a:rPr lang="en-US" altLang="zh-TW" dirty="0"/>
              <a:t>JavaScript</a:t>
            </a:r>
            <a:r>
              <a:rPr lang="zh-TW" altLang="en-US" dirty="0"/>
              <a:t>等超過</a:t>
            </a:r>
            <a:r>
              <a:rPr lang="en-US" altLang="zh-TW" dirty="0"/>
              <a:t>50</a:t>
            </a:r>
            <a:r>
              <a:rPr lang="zh-TW" altLang="en-US" dirty="0"/>
              <a:t>多種</a:t>
            </a:r>
            <a:r>
              <a:rPr lang="en-US" altLang="zh-TW" dirty="0" err="1"/>
              <a:t>Jupyter</a:t>
            </a:r>
            <a:r>
              <a:rPr lang="en-US" altLang="zh-TW" dirty="0"/>
              <a:t> kernels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1E847C-39B4-4EC8-A090-16882153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ADCFF4-F3DD-4C9B-A30E-BB0FE0DC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9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98C54-1520-41A8-993D-F91AE6CD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60000"/>
              </a:lnSpc>
              <a:buNone/>
            </a:pPr>
            <a:r>
              <a:rPr lang="zh-TW" altLang="en-US" sz="4800" dirty="0"/>
              <a:t>作業環境</a:t>
            </a:r>
            <a:endParaRPr lang="en-US" altLang="zh-TW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732BB6-C07A-4BAC-A307-408C1B78A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3337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TW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zh-TW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套件</a:t>
            </a:r>
            <a:r>
              <a:rPr lang="zh-TW" altLang="en-US" dirty="0"/>
              <a:t>：讓使用者可以很容易建立向量（</a:t>
            </a:r>
            <a:r>
              <a:rPr lang="en-US" altLang="zh-TW" dirty="0"/>
              <a:t>Vector</a:t>
            </a:r>
            <a:r>
              <a:rPr lang="zh-TW" altLang="en-US" dirty="0"/>
              <a:t>）、矩陣（</a:t>
            </a:r>
            <a:r>
              <a:rPr lang="en-US" altLang="zh-TW" dirty="0"/>
              <a:t>Matrix</a:t>
            </a:r>
            <a:r>
              <a:rPr lang="zh-TW" altLang="en-US" dirty="0"/>
              <a:t>）等進行高效率的大量資料運算</a:t>
            </a:r>
            <a:r>
              <a:rPr lang="zh-CN" altLang="en-US" dirty="0"/>
              <a:t>，</a:t>
            </a:r>
            <a:r>
              <a:rPr lang="en-US" altLang="zh-TW" dirty="0"/>
              <a:t> </a:t>
            </a:r>
            <a:r>
              <a:rPr lang="en-US" altLang="zh-TW" dirty="0" err="1"/>
              <a:t>Numpy</a:t>
            </a:r>
            <a:r>
              <a:rPr lang="en-US" altLang="zh-TW" dirty="0"/>
              <a:t> </a:t>
            </a:r>
            <a:r>
              <a:rPr lang="zh-TW" altLang="en-US" dirty="0"/>
              <a:t>是許多 </a:t>
            </a:r>
            <a:r>
              <a:rPr lang="en-US" altLang="zh-TW" dirty="0"/>
              <a:t>Python </a:t>
            </a:r>
            <a:r>
              <a:rPr lang="zh-TW" altLang="en-US" dirty="0"/>
              <a:t>資料科學套件的基礎</a:t>
            </a:r>
            <a:endParaRPr lang="en-US" altLang="zh-TW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solidFill>
                  <a:srgbClr val="FF0000"/>
                </a:solidFill>
              </a:rPr>
              <a:t>簡明 </a:t>
            </a:r>
            <a:r>
              <a:rPr lang="en-US" altLang="zh-TW" b="1" dirty="0">
                <a:solidFill>
                  <a:srgbClr val="FF0000"/>
                </a:solidFill>
              </a:rPr>
              <a:t>Python </a:t>
            </a:r>
            <a:r>
              <a:rPr lang="en-US" altLang="zh-TW" b="1" dirty="0" err="1">
                <a:solidFill>
                  <a:srgbClr val="FF0000"/>
                </a:solidFill>
              </a:rPr>
              <a:t>Numpy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入門教學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dirty="0">
                <a:hlinkClick r:id="rId2"/>
              </a:rPr>
              <a:t>https://blog.techbridge.cc/2020/08/24/numpy-zen-intro-tutorial/</a:t>
            </a:r>
            <a:endParaRPr lang="en-US" altLang="zh-TW" dirty="0"/>
          </a:p>
          <a:p>
            <a:pPr marL="0" indent="0">
              <a:lnSpc>
                <a:spcPct val="160000"/>
              </a:lnSpc>
              <a:buNone/>
            </a:pPr>
            <a:endParaRPr lang="en-US" altLang="zh-TW" dirty="0"/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1E847C-39B4-4EC8-A090-16882153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ADCFF4-F3DD-4C9B-A30E-BB0FE0DC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1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10D74-76C7-4FC9-80E9-1798B0B1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Anaconda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AB361-C640-4BFE-BEC3-C2B4BD0A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進入</a:t>
            </a:r>
            <a:r>
              <a:rPr lang="en-US" altLang="zh-TW" dirty="0"/>
              <a:t>:</a:t>
            </a:r>
            <a:r>
              <a:rPr lang="zh-TW" altLang="zh-TW" sz="180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微軟正黑體" panose="020B0604030504040204" pitchFamily="34" charset="-120"/>
              </a:rPr>
              <a:t> </a:t>
            </a:r>
            <a:r>
              <a:rPr lang="en-US" altLang="zh-TW" sz="1800" u="sng" dirty="0"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微軟正黑體" panose="020B0604030504040204" pitchFamily="34" charset="-120"/>
                <a:hlinkClick r:id="rId2"/>
              </a:rPr>
              <a:t>https://www.anaconda.com/products/individual#windows</a:t>
            </a:r>
            <a:endParaRPr lang="en-US" altLang="zh-TW" sz="1800" u="sng" dirty="0">
              <a:solidFill>
                <a:srgbClr val="000080"/>
              </a:solidFill>
              <a:effectLst/>
              <a:latin typeface="微軟正黑體" panose="020B0604030504040204" pitchFamily="34" charset="-120"/>
              <a:ea typeface="新細明體" panose="02020500000000000000" pitchFamily="18" charset="-120"/>
              <a:cs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網頁下半部</a:t>
            </a:r>
            <a:r>
              <a:rPr lang="en-US" altLang="zh-TW" dirty="0"/>
              <a:t>,</a:t>
            </a:r>
            <a:r>
              <a:rPr lang="zh-TW" altLang="en-US" dirty="0"/>
              <a:t> 選擇與你電腦相同的作業環境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B44B17-67CB-4872-A48E-B6E87C4B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07AA53-53A9-47E8-9440-A0A9504D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2D9EC4-362C-4200-9945-5B2084336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7" y="2758642"/>
            <a:ext cx="7916617" cy="34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0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A4B9B-F6A7-4F5C-A338-2974E3A3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Anaconda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4B4C81-B6FD-47A6-9D1D-3B0DEEFC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10CFF-38AA-41CF-B421-988A573E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4D85BC-F3A1-43C1-97EA-AD83EC90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image11.png">
            <a:extLst>
              <a:ext uri="{FF2B5EF4-FFF2-40B4-BE49-F238E27FC236}">
                <a16:creationId xmlns:a16="http://schemas.microsoft.com/office/drawing/2014/main" id="{8AA17C62-20BF-4081-9F5C-BF8B5B43258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36320" y="1845734"/>
            <a:ext cx="5028826" cy="3959029"/>
          </a:xfrm>
          <a:prstGeom prst="rect">
            <a:avLst/>
          </a:prstGeom>
          <a:ln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A82659-B13B-4902-A1B0-E373DEA1D934}"/>
              </a:ext>
            </a:extLst>
          </p:cNvPr>
          <p:cNvSpPr/>
          <p:nvPr/>
        </p:nvSpPr>
        <p:spPr>
          <a:xfrm>
            <a:off x="4205994" y="5277422"/>
            <a:ext cx="880825" cy="40605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 </a:t>
            </a:r>
            <a:endParaRPr lang="zh-TW" sz="120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9" name="image23.png">
            <a:extLst>
              <a:ext uri="{FF2B5EF4-FFF2-40B4-BE49-F238E27FC236}">
                <a16:creationId xmlns:a16="http://schemas.microsoft.com/office/drawing/2014/main" id="{DFEC96B4-2966-4057-9380-0222A990A4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23151" y="1909307"/>
            <a:ext cx="4989332" cy="3895456"/>
          </a:xfrm>
          <a:prstGeom prst="rect">
            <a:avLst/>
          </a:prstGeom>
          <a:ln/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E3A3098-1914-48FF-9D0D-496016C26812}"/>
              </a:ext>
            </a:extLst>
          </p:cNvPr>
          <p:cNvSpPr/>
          <p:nvPr/>
        </p:nvSpPr>
        <p:spPr>
          <a:xfrm>
            <a:off x="9381341" y="5344092"/>
            <a:ext cx="856214" cy="37144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 </a:t>
            </a:r>
            <a:endParaRPr lang="zh-TW" sz="120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431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A4B9B-F6A7-4F5C-A338-2974E3A3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Anaconda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4B4C81-B6FD-47A6-9D1D-3B0DEEFC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10CFF-38AA-41CF-B421-988A573E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4D85BC-F3A1-43C1-97EA-AD83EC90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1" name="image2.png">
            <a:extLst>
              <a:ext uri="{FF2B5EF4-FFF2-40B4-BE49-F238E27FC236}">
                <a16:creationId xmlns:a16="http://schemas.microsoft.com/office/drawing/2014/main" id="{623853C8-F1AD-4BB9-9429-98308DAE5FA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1845734"/>
            <a:ext cx="5140678" cy="4059694"/>
          </a:xfrm>
          <a:prstGeom prst="rect">
            <a:avLst/>
          </a:prstGeom>
          <a:ln/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019408-A832-430A-8CDE-716FA52FCE4B}"/>
              </a:ext>
            </a:extLst>
          </p:cNvPr>
          <p:cNvSpPr/>
          <p:nvPr/>
        </p:nvSpPr>
        <p:spPr>
          <a:xfrm>
            <a:off x="4371628" y="5324334"/>
            <a:ext cx="887939" cy="44068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 </a:t>
            </a:r>
            <a:endParaRPr lang="zh-TW" sz="120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889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8C935-728C-4829-AB93-00ABFFBC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Anaconda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833248-CC83-49DA-8B48-A5147C62A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664" y="1845734"/>
            <a:ext cx="411401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b="1" u="sng" dirty="0">
                <a:solidFill>
                  <a:srgbClr val="FF0000"/>
                </a:solidFill>
              </a:rPr>
              <a:t>注意</a:t>
            </a:r>
            <a:endParaRPr lang="en-US" altLang="zh-TW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安裝的路徑目錄</a:t>
            </a:r>
            <a:r>
              <a:rPr lang="zh-TW" altLang="en-US" b="1" i="1" u="sng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不可有空格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zh-TW" altLang="en-US" dirty="0"/>
              <a:t>否則安裝</a:t>
            </a:r>
            <a:r>
              <a:rPr lang="en-US" altLang="zh-TW" dirty="0"/>
              <a:t>Anaconda</a:t>
            </a:r>
            <a:r>
              <a:rPr lang="zh-TW" altLang="en-US" dirty="0"/>
              <a:t>時會報錯。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8A890C-C738-4E3B-8255-4AFF38CF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36D42F-DBFB-41A7-B22E-ED43AE9D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image17.png">
            <a:extLst>
              <a:ext uri="{FF2B5EF4-FFF2-40B4-BE49-F238E27FC236}">
                <a16:creationId xmlns:a16="http://schemas.microsoft.com/office/drawing/2014/main" id="{3112FA11-A37E-45B1-BF7E-F88A79ED107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87777" y="1767985"/>
            <a:ext cx="5604213" cy="4378291"/>
          </a:xfrm>
          <a:prstGeom prst="rect">
            <a:avLst/>
          </a:prstGeom>
          <a:ln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57A02B6-371C-492B-9193-3A734286AE31}"/>
              </a:ext>
            </a:extLst>
          </p:cNvPr>
          <p:cNvSpPr/>
          <p:nvPr/>
        </p:nvSpPr>
        <p:spPr>
          <a:xfrm>
            <a:off x="1478672" y="4104786"/>
            <a:ext cx="5181600" cy="70288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 </a:t>
            </a:r>
            <a:endParaRPr lang="zh-TW" sz="120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69147E-A49D-4968-8B45-E420DD3CA224}"/>
              </a:ext>
            </a:extLst>
          </p:cNvPr>
          <p:cNvSpPr/>
          <p:nvPr/>
        </p:nvSpPr>
        <p:spPr>
          <a:xfrm>
            <a:off x="4700283" y="5674784"/>
            <a:ext cx="1036320" cy="38862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 </a:t>
            </a:r>
            <a:endParaRPr lang="zh-TW" sz="120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036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FFDE2-A314-466A-8F57-88BD1785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Anaconda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85F31C-8A3F-4267-A378-5A10C144B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B930AC-0A49-4419-9914-57B02BEA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10/17/2021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1A5065-D2C9-4A44-8E9F-19F4600C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DA6D-A31C-4971-BB34-C5D234CC6929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image15.png">
            <a:extLst>
              <a:ext uri="{FF2B5EF4-FFF2-40B4-BE49-F238E27FC236}">
                <a16:creationId xmlns:a16="http://schemas.microsoft.com/office/drawing/2014/main" id="{2D10F650-E108-4ED9-979F-7A52F61EAEB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1845734"/>
            <a:ext cx="5170785" cy="4077906"/>
          </a:xfrm>
          <a:prstGeom prst="rect">
            <a:avLst/>
          </a:prstGeom>
          <a:ln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F55AC38-0939-4D76-AE7F-B6CDCC34CCA6}"/>
              </a:ext>
            </a:extLst>
          </p:cNvPr>
          <p:cNvSpPr/>
          <p:nvPr/>
        </p:nvSpPr>
        <p:spPr>
          <a:xfrm>
            <a:off x="4405835" y="5438391"/>
            <a:ext cx="906926" cy="43062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 </a:t>
            </a:r>
            <a:endParaRPr lang="zh-TW" sz="120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8" name="image14.png">
            <a:extLst>
              <a:ext uri="{FF2B5EF4-FFF2-40B4-BE49-F238E27FC236}">
                <a16:creationId xmlns:a16="http://schemas.microsoft.com/office/drawing/2014/main" id="{81291DFE-1459-43AF-8318-14B510FC151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73965" y="1808613"/>
            <a:ext cx="5229778" cy="4084992"/>
          </a:xfrm>
          <a:prstGeom prst="rect">
            <a:avLst/>
          </a:prstGeom>
          <a:ln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FCBD847-74CB-47FA-A7F7-C6372E5A183A}"/>
              </a:ext>
            </a:extLst>
          </p:cNvPr>
          <p:cNvSpPr/>
          <p:nvPr/>
        </p:nvSpPr>
        <p:spPr>
          <a:xfrm>
            <a:off x="9576620" y="5438391"/>
            <a:ext cx="882885" cy="37555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 </a:t>
            </a:r>
            <a:endParaRPr lang="zh-TW" sz="120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407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回顧">
  <a:themeElements>
    <a:clrScheme name="橙紅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798</Words>
  <Application>Microsoft Office PowerPoint</Application>
  <PresentationFormat>宽屏</PresentationFormat>
  <Paragraphs>169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微軟正黑體</vt:lpstr>
      <vt:lpstr>Arial</vt:lpstr>
      <vt:lpstr>Calibri</vt:lpstr>
      <vt:lpstr>Calibri Light</vt:lpstr>
      <vt:lpstr>Wingdings</vt:lpstr>
      <vt:lpstr>回顧</vt:lpstr>
      <vt:lpstr>2021 Linear Algebra Project01 說明</vt:lpstr>
      <vt:lpstr>Outline</vt:lpstr>
      <vt:lpstr>作業環境</vt:lpstr>
      <vt:lpstr>作業環境</vt:lpstr>
      <vt:lpstr>下載Anaconda</vt:lpstr>
      <vt:lpstr>安裝Anaconda流程</vt:lpstr>
      <vt:lpstr>安裝Anaconda流程</vt:lpstr>
      <vt:lpstr>安裝Anaconda流程</vt:lpstr>
      <vt:lpstr>安裝Anaconda流程</vt:lpstr>
      <vt:lpstr>安裝Anaconda流程</vt:lpstr>
      <vt:lpstr>開啟 Jupyter Notebook</vt:lpstr>
      <vt:lpstr>開啟 Jupyter Notebook</vt:lpstr>
      <vt:lpstr>Jupyter Notebook使用方法</vt:lpstr>
      <vt:lpstr>Jupyter Notebook使用方法</vt:lpstr>
      <vt:lpstr>Jupyter Notebook使用方法</vt:lpstr>
      <vt:lpstr>Jupyter Notebook使用方法</vt:lpstr>
      <vt:lpstr>Jupyter Notebook使用方法</vt:lpstr>
      <vt:lpstr>套件安裝方法</vt:lpstr>
      <vt:lpstr>套件安裝方法</vt:lpstr>
      <vt:lpstr>參考資料</vt:lpstr>
      <vt:lpstr>參考資料</vt:lpstr>
      <vt:lpstr>作業說明</vt:lpstr>
      <vt:lpstr>作業說明</vt:lpstr>
      <vt:lpstr>作業說明</vt:lpstr>
      <vt:lpstr>助教聯絡資訊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</dc:title>
  <dc:creator>鈺婷 陳</dc:creator>
  <cp:lastModifiedBy>常博愛</cp:lastModifiedBy>
  <cp:revision>45</cp:revision>
  <dcterms:created xsi:type="dcterms:W3CDTF">2021-09-14T02:01:06Z</dcterms:created>
  <dcterms:modified xsi:type="dcterms:W3CDTF">2022-09-15T05:25:49Z</dcterms:modified>
</cp:coreProperties>
</file>