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63" r:id="rId10"/>
    <p:sldId id="287" r:id="rId11"/>
    <p:sldId id="264" r:id="rId12"/>
    <p:sldId id="262" r:id="rId13"/>
    <p:sldId id="265" r:id="rId14"/>
    <p:sldId id="266" r:id="rId15"/>
    <p:sldId id="267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81" r:id="rId32"/>
    <p:sldId id="282" r:id="rId33"/>
    <p:sldId id="283" r:id="rId34"/>
    <p:sldId id="291" r:id="rId35"/>
    <p:sldId id="284" r:id="rId36"/>
    <p:sldId id="292" r:id="rId37"/>
    <p:sldId id="293" r:id="rId38"/>
    <p:sldId id="296" r:id="rId39"/>
    <p:sldId id="294" r:id="rId40"/>
    <p:sldId id="295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2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4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42C842-53CE-4241-89EA-755BF9C3E53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2B7117-4801-4C08-83EE-14300F72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#window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798625"/>
            <a:ext cx="8689976" cy="250921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2022 Linear Algebra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Project01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4577080"/>
            <a:ext cx="8689976" cy="13715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2022/09/19</a:t>
            </a:r>
          </a:p>
        </p:txBody>
      </p:sp>
    </p:spTree>
    <p:extLst>
      <p:ext uri="{BB962C8B-B14F-4D97-AF65-F5344CB8AC3E}">
        <p14:creationId xmlns:p14="http://schemas.microsoft.com/office/powerpoint/2010/main" val="261244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下載成功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87" y="1599337"/>
            <a:ext cx="9425624" cy="49335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83187" y="2795404"/>
            <a:ext cx="762026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29309" y="2300438"/>
            <a:ext cx="360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0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90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4" y="5294469"/>
            <a:ext cx="1524000" cy="59055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4" y="1927064"/>
            <a:ext cx="6419850" cy="34385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32320" y="2692218"/>
            <a:ext cx="5059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      的圖示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Anaconda3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點擊資料夾中的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</a:t>
            </a:r>
          </a:p>
          <a:p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C9E742-9209-45EF-A0F1-588347B3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44" y="2699295"/>
            <a:ext cx="342900" cy="361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9964" y="2001334"/>
            <a:ext cx="2251796" cy="42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42204" y="3897909"/>
            <a:ext cx="3227156" cy="42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59324" y="5389728"/>
            <a:ext cx="504276" cy="42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651760" y="2001334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769360" y="3908029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-16596" y="5389728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1259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6871"/>
            <a:ext cx="6563120" cy="3424237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04" y="4169062"/>
            <a:ext cx="7865176" cy="15520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0" y="2470650"/>
            <a:ext cx="442976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出現此視窗後，將會自動開啓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50760" y="2984885"/>
            <a:ext cx="559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時請勿關閉該視窗，否則無法運作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10800000">
            <a:off x="6929120" y="2477665"/>
            <a:ext cx="579120" cy="38608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1628"/>
            <a:ext cx="12192000" cy="24624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79200" y="4124960"/>
            <a:ext cx="619760" cy="34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149840" y="4638040"/>
            <a:ext cx="1838960" cy="32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8844" y="2553725"/>
            <a:ext cx="538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點選右上角的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</a:t>
            </a:r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527876" y="3724850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794240" y="4600545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780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2417893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會來到此畫面</a:t>
            </a:r>
          </a:p>
          <a:p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A45F8F-21CF-4738-BB0A-0A8DB12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6111"/>
            <a:ext cx="12192000" cy="26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999138-B137-4066-9154-5D8FEED5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368"/>
            <a:ext cx="12192000" cy="35934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57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3774" y="4153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56588"/>
            <a:ext cx="10363200" cy="2044985"/>
          </a:xfrm>
        </p:spPr>
      </p:pic>
      <p:sp>
        <p:nvSpPr>
          <p:cNvPr id="9" name="矩形 8"/>
          <p:cNvSpPr/>
          <p:nvPr/>
        </p:nvSpPr>
        <p:spPr>
          <a:xfrm>
            <a:off x="913774" y="2333986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20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96699" y="3901440"/>
            <a:ext cx="530661" cy="309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1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2417893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9" y="1844509"/>
            <a:ext cx="8751177" cy="4570873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13775" y="364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1499" y="4277360"/>
            <a:ext cx="1790501" cy="248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18859" y="5024119"/>
            <a:ext cx="1140261" cy="253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40859" y="2133600"/>
            <a:ext cx="479861" cy="28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48926" y="4950899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03437" y="4201765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03437" y="2075692"/>
            <a:ext cx="46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13309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83173" y="2540000"/>
            <a:ext cx="4095053" cy="3251200"/>
          </a:xfrm>
        </p:spPr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      的圖示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Anaconda3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點擊資料夾中的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421044" y="2186622"/>
            <a:ext cx="6783210" cy="3957955"/>
            <a:chOff x="36604" y="1927064"/>
            <a:chExt cx="6783210" cy="39579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64" y="1927064"/>
              <a:ext cx="6419850" cy="3438525"/>
            </a:xfrm>
            <a:prstGeom prst="rect">
              <a:avLst/>
            </a:prstGeom>
          </p:spPr>
        </p:pic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64" y="5294469"/>
              <a:ext cx="1524000" cy="5905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59324" y="5389728"/>
              <a:ext cx="504276" cy="420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9964" y="2001334"/>
              <a:ext cx="2251796" cy="420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0837" y="3430750"/>
              <a:ext cx="3227156" cy="420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651760" y="2001334"/>
              <a:ext cx="460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2.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604" y="5409969"/>
              <a:ext cx="460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1.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841092" y="3440870"/>
              <a:ext cx="460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3.</a:t>
              </a: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EFC9E742-9209-45EF-A0F1-588347B3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798" y="2570480"/>
            <a:ext cx="342900" cy="361950"/>
          </a:xfrm>
          <a:prstGeom prst="rect">
            <a:avLst/>
          </a:prstGeom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913775" y="364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35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1" b="81595"/>
          <a:stretch/>
        </p:blipFill>
        <p:spPr>
          <a:xfrm>
            <a:off x="833120" y="3627120"/>
            <a:ext cx="10532568" cy="1333635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13775" y="364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安裝教學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5663" y="2310088"/>
            <a:ext cx="7703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輸入指令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package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(package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是要安裝的套件名稱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確認出現成功安裝的訊息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3042" y="4521201"/>
            <a:ext cx="10524558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outline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2214694"/>
            <a:ext cx="10364452" cy="3617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一、作業環境介紹與安裝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安裝及使用教學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91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outline</a:t>
            </a:r>
            <a:endParaRPr 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2306133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一、作業環境介紹與安裝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安裝及使用教學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89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... as ...</a:t>
            </a: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import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代表的是引入一個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代表的是取一個簡易的名稱避免原名稱過于冗長。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：以引入作業要用的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為例子：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38" y="4192556"/>
            <a:ext cx="3535363" cy="6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2462237"/>
            <a:ext cx="10364452" cy="3424107"/>
          </a:xfrm>
        </p:spPr>
        <p:txBody>
          <a:bodyPr>
            <a:normAutofit/>
          </a:bodyPr>
          <a:lstStyle/>
          <a:p>
            <a:r>
              <a:rPr lang="zh-TW" altLang="en-US" b="1" dirty="0"/>
              <a:t>    </a:t>
            </a:r>
            <a:r>
              <a:rPr lang="zh-TW" altLang="en-US" b="1" dirty="0">
                <a:solidFill>
                  <a:srgbClr val="FF0000"/>
                </a:solidFill>
              </a:rPr>
              <a:t>型態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    </a:t>
            </a:r>
            <a:r>
              <a:rPr lang="en-US" altLang="zh-TW" b="1" dirty="0">
                <a:solidFill>
                  <a:srgbClr val="0070C0"/>
                </a:solidFill>
              </a:rPr>
              <a:t>string(</a:t>
            </a:r>
            <a:r>
              <a:rPr lang="zh-TW" altLang="en-US" b="1" dirty="0">
                <a:solidFill>
                  <a:srgbClr val="0070C0"/>
                </a:solidFill>
              </a:rPr>
              <a:t>字串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b="1" dirty="0"/>
              <a:t>：把字元串起來，</a:t>
            </a:r>
            <a:r>
              <a:rPr lang="en-US" altLang="zh-TW" b="1" dirty="0"/>
              <a:t>(</a:t>
            </a:r>
            <a:r>
              <a:rPr lang="zh-TW" altLang="en-US" b="1" dirty="0"/>
              <a:t>字母、數字、符號、空格或是換行都是字元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r>
              <a:rPr lang="en-US" altLang="zh-TW" b="1" dirty="0"/>
              <a:t>    </a:t>
            </a:r>
            <a:r>
              <a:rPr lang="en-US" altLang="zh-TW" b="1" dirty="0" err="1">
                <a:solidFill>
                  <a:srgbClr val="0070C0"/>
                </a:solidFill>
              </a:rPr>
              <a:t>int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整數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b="1" dirty="0"/>
              <a:t>，用來表示整數值。</a:t>
            </a:r>
            <a:endParaRPr lang="en-US" altLang="zh-TW" b="1" dirty="0"/>
          </a:p>
          <a:p>
            <a:r>
              <a:rPr lang="en-US" altLang="zh-TW" b="1" dirty="0"/>
              <a:t>    </a:t>
            </a:r>
            <a:r>
              <a:rPr lang="en-US" altLang="zh-TW" b="1" dirty="0">
                <a:solidFill>
                  <a:srgbClr val="0070C0"/>
                </a:solidFill>
              </a:rPr>
              <a:t>float(</a:t>
            </a:r>
            <a:r>
              <a:rPr lang="zh-TW" altLang="en-US" b="1" dirty="0">
                <a:solidFill>
                  <a:srgbClr val="0070C0"/>
                </a:solidFill>
              </a:rPr>
              <a:t>浮點數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b="1" dirty="0"/>
              <a:t>，用來表示小數值。</a:t>
            </a:r>
            <a:endParaRPr lang="en-US" altLang="zh-TW" b="1" dirty="0"/>
          </a:p>
          <a:p>
            <a:r>
              <a:rPr lang="en-US" altLang="zh-TW" b="1" dirty="0"/>
              <a:t>   </a:t>
            </a:r>
            <a:r>
              <a:rPr lang="en-US" altLang="zh-TW" b="1" dirty="0">
                <a:solidFill>
                  <a:srgbClr val="0070C0"/>
                </a:solidFill>
              </a:rPr>
              <a:t> bool(</a:t>
            </a:r>
            <a:r>
              <a:rPr lang="zh-TW" altLang="en-US" b="1" dirty="0">
                <a:solidFill>
                  <a:srgbClr val="0070C0"/>
                </a:solidFill>
              </a:rPr>
              <a:t>布林值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zh-TW" altLang="en-US" b="1" dirty="0"/>
              <a:t>，代表的是</a:t>
            </a:r>
            <a:r>
              <a:rPr lang="en-US" altLang="zh-TW" b="1" dirty="0"/>
              <a:t>1(true)</a:t>
            </a:r>
            <a:r>
              <a:rPr lang="zh-TW" altLang="en-US" b="1" dirty="0"/>
              <a:t>與</a:t>
            </a:r>
            <a:r>
              <a:rPr lang="en-US" altLang="zh-TW" b="1" dirty="0"/>
              <a:t>0(false)</a:t>
            </a:r>
            <a:r>
              <a:rPr lang="zh-TW" altLang="en-US" b="1" dirty="0"/>
              <a:t>，用來判斷語句的運算值為真或假。</a:t>
            </a:r>
            <a:endParaRPr lang="en-US" altLang="zh-TW" b="1" dirty="0"/>
          </a:p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marL="0" indent="0"/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91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2214694"/>
            <a:ext cx="10364452" cy="4226561"/>
          </a:xfrm>
        </p:spPr>
        <p:txBody>
          <a:bodyPr>
            <a:no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基礎語法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python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在輸入時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皆默認為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split()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用來把字串透過指定的分隔符號對字串進行分割，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不給入參數的話，預設會以    空白作為分隔符號做切割。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，代表的是强制轉換型態。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type()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為用來查看資料型態的方法，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可視作一個類別的意思。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為輸入，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爲輸出。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marL="0" indent="0"/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2448372"/>
            <a:ext cx="10364452" cy="342410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'/'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爲一般的除法概念，而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'//'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為整數除法也就是忽略小數點。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'%'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為求餘數。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 ** '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為次方意義，即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次方。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88" y="1988423"/>
            <a:ext cx="3286584" cy="4344006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66175" y="62222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428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175" y="2041620"/>
            <a:ext cx="10364452" cy="4175947"/>
          </a:xfrm>
        </p:spPr>
        <p:txBody>
          <a:bodyPr>
            <a:normAutofit lnSpcReduction="10000"/>
          </a:bodyPr>
          <a:lstStyle/>
          <a:p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</a:t>
            </a:r>
            <a:r>
              <a:rPr lang="en-US" altLang="zh-TW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基礎語法</a:t>
            </a:r>
            <a:endParaRPr 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sz="2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if … Else</a:t>
            </a:r>
          </a:p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‘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</a:p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sz="2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‘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endParaRPr 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else‘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執行句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endParaRPr 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76" y="2208237"/>
            <a:ext cx="3107371" cy="3426507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66175" y="61206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6400" y="6092130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自動偵測型態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，所以這裡的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便會被判斷為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的型態。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69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7454" y="1879601"/>
            <a:ext cx="10364452" cy="424688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建成一個矩陣，有矩陣加減乘除的應用。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後項的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是將每一個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强制轉換的意思。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返回陣列中元素的資料型態。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Np.astype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：轉換陣列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矩陣的型態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int-float)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float64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bytes，8*8=64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bits。</a:t>
            </a: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基礎語法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可直接寫成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print(A)。</a:t>
            </a:r>
          </a:p>
          <a:p>
            <a:pPr marL="0" indent="0">
              <a:buNone/>
            </a:pP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30" y="4374102"/>
            <a:ext cx="5090156" cy="168125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66175" y="61206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47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174" y="2235200"/>
            <a:ext cx="10364452" cy="4622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np.zeros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m,n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建成一個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row、n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column，element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的矩陣。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shape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查看矩陣的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 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基礎語法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map(function,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...)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function。</a:t>
            </a:r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接著用這個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來對一個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的物件內每一個元素做處理。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66175" y="639023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58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4015" y="2367093"/>
            <a:ext cx="10364452" cy="342410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在這邊，使用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函式第一個參數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將第二個參數轉型成整數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41" y="3190486"/>
            <a:ext cx="4386918" cy="260071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66175" y="639023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27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175" y="1919866"/>
            <a:ext cx="10364452" cy="342410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開始到</a:t>
            </a:r>
            <a:r>
              <a:rPr 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num-1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而不是到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num。</a:t>
            </a: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+= ex: (num+=1) == (num=num+1) 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81" y="3305392"/>
            <a:ext cx="2476652" cy="344288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03113" y="5969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83" y="3388320"/>
            <a:ext cx="2953722" cy="3030111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6248400" y="1919865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返回的值爲長度或項的個數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作業環境介紹與安裝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1574614"/>
            <a:ext cx="10364452" cy="42673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Integrated Development Environment）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整合開發環境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：一種輔助程式開發人員開發軟體的應用軟體，在開發工具內部就可以輔助編寫原始碼文字、幷編譯打包成爲可用的程式，有些甚至可以設計圖形介面。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 (VS Code)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PyCharm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8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矩陣乘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 * 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，表示矩陣內的每個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相乘。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‘ / ’</a:t>
            </a:r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用法相同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3" y="3705546"/>
            <a:ext cx="5130176" cy="157072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03113" y="5969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27" y="3901128"/>
            <a:ext cx="5452439" cy="11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A.dot(B)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代表矩陣的內積，亦可寫成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np.dot(A,B)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5" y="3762314"/>
            <a:ext cx="6548932" cy="1256725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03113" y="5969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6648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np.diag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1*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矩陣，形成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3*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以一維矩陣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的元素作為對角線上的矩陣。</a:t>
            </a:r>
          </a:p>
          <a:p>
            <a:endParaRPr 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03113" y="5969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18" y="3563856"/>
            <a:ext cx="3194360" cy="20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40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3112" y="2193159"/>
            <a:ext cx="10364452" cy="342410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  </a:t>
            </a:r>
            <a:r>
              <a:rPr lang="en-US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reshape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對有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的矩陣，重塑陣列形狀，需化為擁有相同數量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  </a:t>
            </a:r>
          </a:p>
          <a:p>
            <a:pPr marL="0" indent="0">
              <a:buNone/>
            </a:pP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*column=n)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的矩陣。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    </a:t>
            </a:r>
            <a:r>
              <a:rPr lang="en-US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np.diag</a:t>
            </a:r>
            <a:r>
              <a:rPr 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若對一個不為一維矩陣的使用</a:t>
            </a:r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np.diag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會變成提取對角線上的元素。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03113" y="59698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29" y="4373059"/>
            <a:ext cx="6330127" cy="20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8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outline</a:t>
            </a:r>
            <a:endParaRPr 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2306133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一、作業環境介紹與安裝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安裝及使用教學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lnSpc>
                <a:spcPct val="100000"/>
              </a:lnSpc>
            </a:pP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基本語法說明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CN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310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0610" y="119849"/>
            <a:ext cx="10364451" cy="1596177"/>
          </a:xfrm>
        </p:spPr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219797"/>
            <a:ext cx="10364452" cy="50212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本次</a:t>
            </a:r>
            <a:r>
              <a:rPr lang="en-US" altLang="zh-CN" dirty="0"/>
              <a:t>project</a:t>
            </a:r>
            <a:r>
              <a:rPr lang="zh-CN" altLang="en-US" dirty="0"/>
              <a:t>提供給同學的檔案（共三份）：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zh-CN" altLang="en-US" dirty="0"/>
              <a:t>教學</a:t>
            </a:r>
            <a:r>
              <a:rPr lang="en-US" altLang="zh-CN" dirty="0"/>
              <a:t>PPT(</a:t>
            </a:r>
            <a:r>
              <a:rPr lang="zh-CN" altLang="en-US" dirty="0"/>
              <a:t>即本檔案）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zh-CN" altLang="en-US" dirty="0"/>
              <a:t>與教學</a:t>
            </a:r>
            <a:r>
              <a:rPr lang="en-US" altLang="zh-CN" dirty="0"/>
              <a:t>PPT</a:t>
            </a:r>
            <a:r>
              <a:rPr lang="zh-CN" altLang="en-US" dirty="0"/>
              <a:t>上相同的範例</a:t>
            </a:r>
            <a:r>
              <a:rPr lang="en-US" altLang="zh-CN" dirty="0"/>
              <a:t>code  [LA_exp_proj01.ipynb]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zh-CN" altLang="en-US" dirty="0"/>
              <a:t>需要學生實作的作業檔案 </a:t>
            </a:r>
            <a:r>
              <a:rPr lang="en-US" altLang="zh-CN" dirty="0"/>
              <a:t>[LA_project01_</a:t>
            </a:r>
            <a:r>
              <a:rPr lang="zh-CN" altLang="en-US" dirty="0"/>
              <a:t>學生</a:t>
            </a:r>
            <a:r>
              <a:rPr lang="en-US" altLang="zh-CN" dirty="0"/>
              <a:t>_v1.</a:t>
            </a:r>
            <a:r>
              <a:rPr lang="en-US" altLang="zh-CN" dirty="0">
                <a:latin typeface="Georgia" panose="02040502050405020303" pitchFamily="18" charset="0"/>
              </a:rPr>
              <a:t>ipynb]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跟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請學生自主學習參考，也是本次作業的考察範圍！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！！！！！！！！！！本次</a:t>
            </a:r>
            <a:r>
              <a:rPr lang="en-US" altLang="zh-CN" b="1" dirty="0"/>
              <a:t>project</a:t>
            </a:r>
            <a:r>
              <a:rPr lang="zh-CN" altLang="en-US" b="1" dirty="0"/>
              <a:t>需要學生提交的檔案（共兩份）：！！！！！！！！！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程式作業：實作</a:t>
            </a:r>
            <a:r>
              <a:rPr lang="en-US" altLang="zh-CN" b="1" dirty="0"/>
              <a:t>[LA_project01_</a:t>
            </a:r>
            <a:r>
              <a:rPr lang="zh-CN" altLang="en-US" b="1" dirty="0"/>
              <a:t>學生</a:t>
            </a:r>
            <a:r>
              <a:rPr lang="en-US" altLang="zh-CN" b="1" dirty="0"/>
              <a:t>_v1.</a:t>
            </a:r>
            <a:r>
              <a:rPr lang="en-US" altLang="zh-CN" b="1" dirty="0">
                <a:latin typeface="Georgia" panose="02040502050405020303" pitchFamily="18" charset="0"/>
              </a:rPr>
              <a:t>ipynb],</a:t>
            </a:r>
            <a:r>
              <a:rPr lang="zh-CN" altLang="en-US" b="1" dirty="0">
                <a:latin typeface="Georgia" panose="02040502050405020303" pitchFamily="18" charset="0"/>
              </a:rPr>
              <a:t>幷將檔案名稱改爲</a:t>
            </a:r>
            <a:r>
              <a:rPr lang="en-US" altLang="zh-CN" b="1" dirty="0">
                <a:latin typeface="Georgia" panose="02040502050405020303" pitchFamily="18" charset="0"/>
              </a:rPr>
              <a:t>[</a:t>
            </a:r>
            <a:r>
              <a:rPr lang="en-US" altLang="zh-CN" b="1" dirty="0">
                <a:latin typeface="+mj-ea"/>
                <a:ea typeface="+mj-ea"/>
              </a:rPr>
              <a:t>LA_proj01_</a:t>
            </a:r>
            <a:r>
              <a:rPr lang="zh-CN" altLang="en-US" b="1" dirty="0">
                <a:latin typeface="+mj-ea"/>
                <a:ea typeface="+mj-ea"/>
              </a:rPr>
              <a:t>學號</a:t>
            </a:r>
            <a:r>
              <a:rPr lang="en-US" altLang="zh-CN" b="1" dirty="0">
                <a:latin typeface="+mj-ea"/>
                <a:ea typeface="+mj-ea"/>
              </a:rPr>
              <a:t>_</a:t>
            </a:r>
            <a:r>
              <a:rPr lang="en-US" altLang="zh-CN" b="1" dirty="0" err="1">
                <a:latin typeface="+mj-ea"/>
                <a:ea typeface="+mj-ea"/>
              </a:rPr>
              <a:t>version.ipynb</a:t>
            </a:r>
            <a:r>
              <a:rPr lang="en-US" altLang="zh-CN" b="1" dirty="0">
                <a:latin typeface="+mj-ea"/>
                <a:ea typeface="+mj-ea"/>
              </a:rPr>
              <a:t>] .(version </a:t>
            </a:r>
            <a:r>
              <a:rPr lang="zh-CN" altLang="en-US" b="1" dirty="0">
                <a:latin typeface="+mj-ea"/>
                <a:ea typeface="+mj-ea"/>
              </a:rPr>
              <a:t>如果是第一次繳交就是</a:t>
            </a:r>
            <a:r>
              <a:rPr lang="en-US" altLang="zh-CN" b="1" dirty="0">
                <a:latin typeface="+mj-ea"/>
                <a:ea typeface="+mj-ea"/>
              </a:rPr>
              <a:t>v1,</a:t>
            </a:r>
            <a:r>
              <a:rPr lang="zh-CN" altLang="en-US" b="1" dirty="0">
                <a:latin typeface="+mj-ea"/>
                <a:ea typeface="+mj-ea"/>
              </a:rPr>
              <a:t>第二次就是</a:t>
            </a:r>
            <a:r>
              <a:rPr lang="en-US" altLang="zh-CN" b="1" dirty="0">
                <a:latin typeface="+mj-ea"/>
                <a:ea typeface="+mj-ea"/>
              </a:rPr>
              <a:t>v2,</a:t>
            </a:r>
            <a:r>
              <a:rPr lang="zh-CN" altLang="en-US" b="1" dirty="0">
                <a:latin typeface="+mj-ea"/>
                <a:ea typeface="+mj-ea"/>
              </a:rPr>
              <a:t>以此類推！</a:t>
            </a:r>
            <a:r>
              <a:rPr lang="en-US" altLang="zh-CN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2.Report </a:t>
            </a: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檔案格式：</a:t>
            </a:r>
            <a:r>
              <a:rPr lang="en-US" altLang="zh-CN" b="1" dirty="0">
                <a:latin typeface="+mj-ea"/>
                <a:ea typeface="+mj-ea"/>
              </a:rPr>
              <a:t>PDF</a:t>
            </a: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檔案名稱：</a:t>
            </a:r>
            <a:r>
              <a:rPr lang="en-US" altLang="zh-CN" b="1" dirty="0">
                <a:latin typeface="Georgia" panose="02040502050405020303" pitchFamily="18" charset="0"/>
              </a:rPr>
              <a:t> [</a:t>
            </a:r>
            <a:r>
              <a:rPr lang="en-US" altLang="zh-CN" b="1" dirty="0">
                <a:latin typeface="+mj-ea"/>
                <a:ea typeface="+mj-ea"/>
              </a:rPr>
              <a:t>LA_Report01_</a:t>
            </a:r>
            <a:r>
              <a:rPr lang="zh-CN" altLang="en-US" b="1" dirty="0">
                <a:latin typeface="+mj-ea"/>
                <a:ea typeface="+mj-ea"/>
              </a:rPr>
              <a:t>學號</a:t>
            </a:r>
            <a:r>
              <a:rPr lang="en-US" altLang="zh-CN" b="1" dirty="0">
                <a:latin typeface="+mj-ea"/>
                <a:ea typeface="+mj-ea"/>
              </a:rPr>
              <a:t>_version]</a:t>
            </a: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將兩份檔案一同壓縮後命名</a:t>
            </a:r>
            <a:r>
              <a:rPr lang="en-US" altLang="zh-CN" b="1" dirty="0">
                <a:latin typeface="+mj-ea"/>
                <a:ea typeface="+mj-ea"/>
              </a:rPr>
              <a:t>[LA_proj01_</a:t>
            </a:r>
            <a:r>
              <a:rPr lang="zh-CN" altLang="en-US" b="1" dirty="0">
                <a:latin typeface="+mj-ea"/>
                <a:ea typeface="+mj-ea"/>
              </a:rPr>
              <a:t>學號</a:t>
            </a:r>
            <a:r>
              <a:rPr lang="en-US" altLang="zh-CN" b="1" dirty="0">
                <a:latin typeface="+mj-ea"/>
                <a:ea typeface="+mj-ea"/>
              </a:rPr>
              <a:t>_version]</a:t>
            </a:r>
            <a:r>
              <a:rPr lang="zh-CN" altLang="en-US" b="1" dirty="0">
                <a:latin typeface="+mj-ea"/>
                <a:ea typeface="+mj-ea"/>
              </a:rPr>
              <a:t>于作業區繳交</a:t>
            </a:r>
            <a:r>
              <a:rPr lang="en-US" altLang="zh-CN" b="1" dirty="0">
                <a:latin typeface="+mj-ea"/>
                <a:ea typeface="+mj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檔案名稱不對本次作業成績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-10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！</a:t>
            </a:r>
            <a:r>
              <a:rPr lang="zh-CN" altLang="en-US" b="1" dirty="0">
                <a:latin typeface="+mj-ea"/>
                <a:ea typeface="+mj-ea"/>
              </a:rPr>
              <a:t>）</a:t>
            </a:r>
            <a:endParaRPr lang="en-US" altLang="zh-CN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繳交期限：</a:t>
            </a:r>
            <a:r>
              <a:rPr lang="en-US" altLang="zh-CN" b="1" dirty="0">
                <a:latin typeface="+mj-ea"/>
                <a:ea typeface="+mj-ea"/>
              </a:rPr>
              <a:t>2022/10/3 0:00.</a:t>
            </a:r>
            <a:r>
              <a:rPr lang="zh-CN" altLang="en-US" b="1" dirty="0">
                <a:latin typeface="+mj-ea"/>
                <a:ea typeface="+mj-ea"/>
              </a:rPr>
              <a:t>（</a:t>
            </a:r>
            <a:r>
              <a:rPr lang="en-US" altLang="zh-CN" b="1" dirty="0">
                <a:latin typeface="+mj-ea"/>
                <a:ea typeface="+mj-ea"/>
              </a:rPr>
              <a:t>14</a:t>
            </a:r>
            <a:r>
              <a:rPr lang="zh-CN" altLang="en-US" b="1" dirty="0">
                <a:latin typeface="+mj-ea"/>
                <a:ea typeface="+mj-ea"/>
              </a:rPr>
              <a:t>天）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(0-1)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題目</a:t>
            </a:r>
            <a:r>
              <a:rPr lang="en-US" altLang="zh-CN" dirty="0"/>
              <a:t>0</a:t>
            </a:r>
            <a:r>
              <a:rPr lang="zh-CN" altLang="en-US" dirty="0"/>
              <a:t>：請同學按照作業環境安裝的步驟分別下載安裝</a:t>
            </a:r>
            <a:r>
              <a:rPr lang="en-US" altLang="zh-CN" dirty="0"/>
              <a:t>anaconda</a:t>
            </a:r>
            <a:r>
              <a:rPr lang="zh-CN" altLang="en-US" dirty="0"/>
              <a:t>與</a:t>
            </a:r>
            <a:r>
              <a:rPr lang="en-US" altLang="zh-CN" dirty="0" err="1"/>
              <a:t>numpy</a:t>
            </a:r>
            <a:r>
              <a:rPr lang="zh-CN" altLang="en-US" dirty="0"/>
              <a:t>套件，幷截圖證明已經下載成功的畫面（</a:t>
            </a:r>
            <a:r>
              <a:rPr lang="en-US" altLang="zh-CN" dirty="0"/>
              <a:t>anaconda</a:t>
            </a:r>
            <a:r>
              <a:rPr lang="zh-CN" altLang="en-US" dirty="0"/>
              <a:t>一張，</a:t>
            </a:r>
            <a:r>
              <a:rPr lang="en-US" altLang="zh-CN" dirty="0" err="1"/>
              <a:t>numpy</a:t>
            </a:r>
            <a:r>
              <a:rPr lang="zh-CN" altLang="en-US" dirty="0"/>
              <a:t>一張，如何證明前面</a:t>
            </a:r>
            <a:r>
              <a:rPr lang="en-US" altLang="zh-CN" dirty="0"/>
              <a:t>PPT</a:t>
            </a:r>
            <a:r>
              <a:rPr lang="zh-CN" altLang="en-US" dirty="0"/>
              <a:t>有寫）幷將圖片插入到</a:t>
            </a:r>
            <a:r>
              <a:rPr lang="en-US" altLang="zh-CN" dirty="0"/>
              <a:t>report</a:t>
            </a:r>
            <a:r>
              <a:rPr lang="zh-CN" altLang="en-US" dirty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(1-1)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3DC1D-DE02-3EB1-6E92-E851697C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93" y="1866764"/>
            <a:ext cx="8847587" cy="31244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5EF39D-0FB9-F38E-7F57-4F139F5FADAB}"/>
              </a:ext>
            </a:extLst>
          </p:cNvPr>
          <p:cNvSpPr txBox="1"/>
          <p:nvPr/>
        </p:nvSpPr>
        <p:spPr>
          <a:xfrm>
            <a:off x="1926454" y="5211192"/>
            <a:ext cx="8398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考察內容：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矩陣的建立</a:t>
            </a:r>
            <a:r>
              <a:rPr lang="en-US" altLang="zh-CN" dirty="0"/>
              <a:t>2.</a:t>
            </a:r>
            <a:r>
              <a:rPr lang="zh-CN" altLang="en-US" dirty="0"/>
              <a:t>檢查變數型態等基本資訊</a:t>
            </a:r>
            <a:r>
              <a:rPr lang="en-US" altLang="zh-CN" dirty="0"/>
              <a:t>3.</a:t>
            </a:r>
            <a:r>
              <a:rPr lang="zh-CN" altLang="en-US" dirty="0"/>
              <a:t>型態的轉換</a:t>
            </a:r>
            <a:endParaRPr lang="en-US" altLang="zh-CN" dirty="0"/>
          </a:p>
          <a:p>
            <a:r>
              <a:rPr lang="en-US" altLang="zh-CN" dirty="0"/>
              <a:t>Function : </a:t>
            </a:r>
            <a:r>
              <a:rPr lang="en-US" altLang="zh-CN" dirty="0" err="1"/>
              <a:t>Np.zeros</a:t>
            </a:r>
            <a:r>
              <a:rPr lang="en-US" altLang="zh-CN" dirty="0"/>
              <a:t>() 	Type()	</a:t>
            </a:r>
            <a:r>
              <a:rPr lang="en-US" altLang="zh-CN" dirty="0" err="1"/>
              <a:t>Np.dtype</a:t>
            </a:r>
            <a:r>
              <a:rPr lang="en-US" altLang="zh-CN" dirty="0"/>
              <a:t>()	 </a:t>
            </a:r>
            <a:r>
              <a:rPr lang="en-US" altLang="zh-CN" dirty="0" err="1"/>
              <a:t>np.astype</a:t>
            </a:r>
            <a:r>
              <a:rPr lang="en-US" altLang="zh-CN" dirty="0"/>
              <a:t>()	print()	</a:t>
            </a:r>
          </a:p>
          <a:p>
            <a:r>
              <a:rPr lang="zh-CN" altLang="en-US" b="1" dirty="0"/>
              <a:t>評分規則：</a:t>
            </a:r>
            <a:endParaRPr lang="en-US" altLang="zh-CN" b="1" dirty="0"/>
          </a:p>
          <a:p>
            <a:r>
              <a:rPr lang="zh-CN" altLang="en-US" dirty="0"/>
              <a:t>一共</a:t>
            </a:r>
            <a:r>
              <a:rPr lang="en-US" altLang="zh-CN" dirty="0"/>
              <a:t>4</a:t>
            </a:r>
            <a:r>
              <a:rPr lang="zh-CN" altLang="en-US" dirty="0"/>
              <a:t>個</a:t>
            </a:r>
            <a:r>
              <a:rPr lang="en-US" altLang="zh-CN" dirty="0"/>
              <a:t>output</a:t>
            </a:r>
            <a:r>
              <a:rPr lang="zh-CN" altLang="en-US" dirty="0"/>
              <a:t>，每個</a:t>
            </a:r>
            <a:r>
              <a:rPr lang="en-US" altLang="zh-CN" dirty="0"/>
              <a:t>5 point</a:t>
            </a:r>
            <a:r>
              <a:rPr lang="zh-CN" altLang="en-US" dirty="0"/>
              <a:t>，成功輸出即得分。</a:t>
            </a:r>
          </a:p>
        </p:txBody>
      </p:sp>
    </p:spTree>
    <p:extLst>
      <p:ext uri="{BB962C8B-B14F-4D97-AF65-F5344CB8AC3E}">
        <p14:creationId xmlns:p14="http://schemas.microsoft.com/office/powerpoint/2010/main" val="175906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(2-1)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EF39D-0FB9-F38E-7F57-4F139F5FADAB}"/>
              </a:ext>
            </a:extLst>
          </p:cNvPr>
          <p:cNvSpPr txBox="1"/>
          <p:nvPr/>
        </p:nvSpPr>
        <p:spPr>
          <a:xfrm>
            <a:off x="1926453" y="5211192"/>
            <a:ext cx="881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考察內容：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構建矩陣的多種方法 </a:t>
            </a:r>
            <a:r>
              <a:rPr lang="en-US" altLang="zh-CN" dirty="0"/>
              <a:t>2.for</a:t>
            </a:r>
            <a:r>
              <a:rPr lang="zh-CN" altLang="en-US" dirty="0"/>
              <a:t> 回圈 </a:t>
            </a:r>
            <a:r>
              <a:rPr lang="en-US" altLang="zh-CN" dirty="0"/>
              <a:t>3.</a:t>
            </a:r>
            <a:r>
              <a:rPr lang="zh-CN" altLang="en-US" dirty="0"/>
              <a:t>檢查矩陣大小</a:t>
            </a:r>
            <a:r>
              <a:rPr lang="en-US" altLang="zh-CN" dirty="0"/>
              <a:t>4.</a:t>
            </a:r>
            <a:r>
              <a:rPr lang="zh-CN" altLang="en-US" dirty="0"/>
              <a:t>矩陣元素的表示方法</a:t>
            </a:r>
            <a:endParaRPr lang="en-US" altLang="zh-CN" dirty="0"/>
          </a:p>
          <a:p>
            <a:r>
              <a:rPr lang="en-US" altLang="zh-CN" dirty="0"/>
              <a:t>Function : </a:t>
            </a:r>
            <a:r>
              <a:rPr lang="en-US" altLang="zh-CN" dirty="0" err="1"/>
              <a:t>Np.array</a:t>
            </a:r>
            <a:r>
              <a:rPr lang="en-US" altLang="zh-CN" dirty="0"/>
              <a:t>() 		</a:t>
            </a:r>
            <a:r>
              <a:rPr lang="en-US" altLang="zh-CN" dirty="0" err="1"/>
              <a:t>Np.shape</a:t>
            </a:r>
            <a:r>
              <a:rPr lang="en-US" altLang="zh-CN" dirty="0"/>
              <a:t>()	</a:t>
            </a:r>
            <a:r>
              <a:rPr lang="en-US" altLang="zh-CN" dirty="0" err="1"/>
              <a:t>A_ij</a:t>
            </a:r>
            <a:r>
              <a:rPr lang="en-US" altLang="zh-CN" dirty="0"/>
              <a:t> in python :A[</a:t>
            </a:r>
            <a:r>
              <a:rPr lang="en-US" altLang="zh-CN" dirty="0" err="1"/>
              <a:t>i,j</a:t>
            </a:r>
            <a:r>
              <a:rPr lang="en-US" altLang="zh-CN" dirty="0"/>
              <a:t>]		</a:t>
            </a:r>
            <a:r>
              <a:rPr lang="en-US" altLang="zh-CN" dirty="0" err="1"/>
              <a:t>np.reshape</a:t>
            </a:r>
            <a:r>
              <a:rPr lang="en-US" altLang="zh-CN" dirty="0"/>
              <a:t>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9129F6-8B14-667A-DC1E-807A7DDA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08" y="1743735"/>
            <a:ext cx="649280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(2-2)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EF39D-0FB9-F38E-7F57-4F139F5FADAB}"/>
              </a:ext>
            </a:extLst>
          </p:cNvPr>
          <p:cNvSpPr txBox="1"/>
          <p:nvPr/>
        </p:nvSpPr>
        <p:spPr>
          <a:xfrm>
            <a:off x="1811045" y="4776186"/>
            <a:ext cx="7945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提示：</a:t>
            </a:r>
            <a:endParaRPr lang="en-US" altLang="zh-CN" b="1" dirty="0"/>
          </a:p>
          <a:p>
            <a:r>
              <a:rPr lang="zh-CN" altLang="en-US" b="1" dirty="0"/>
              <a:t>方法一需要寫巢狀</a:t>
            </a:r>
            <a:r>
              <a:rPr lang="en-US" altLang="zh-CN" b="1" dirty="0"/>
              <a:t>for</a:t>
            </a:r>
            <a:r>
              <a:rPr lang="zh-CN" altLang="en-US" b="1" dirty="0"/>
              <a:t>回圈，即兩個</a:t>
            </a:r>
            <a:r>
              <a:rPr lang="en-US" altLang="zh-CN" b="1" dirty="0"/>
              <a:t>for</a:t>
            </a:r>
            <a:r>
              <a:rPr lang="zh-CN" altLang="en-US" b="1" dirty="0"/>
              <a:t>回圈，實作時請注意縮排！</a:t>
            </a:r>
            <a:endParaRPr lang="en-US" altLang="zh-CN" dirty="0"/>
          </a:p>
          <a:p>
            <a:r>
              <a:rPr lang="zh-CN" altLang="en-US" b="1" dirty="0"/>
              <a:t>評分規則：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需要與範例完全相同，包括型態！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方法一</a:t>
            </a:r>
            <a:r>
              <a:rPr lang="en-US" altLang="zh-CN" dirty="0"/>
              <a:t>15 point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個</a:t>
            </a:r>
            <a:r>
              <a:rPr lang="en-US" altLang="zh-CN" dirty="0"/>
              <a:t>output</a:t>
            </a:r>
            <a:r>
              <a:rPr lang="zh-CN" altLang="en-US" dirty="0"/>
              <a:t>，每個</a:t>
            </a:r>
            <a:r>
              <a:rPr lang="en-US" altLang="zh-CN" dirty="0"/>
              <a:t>output 5 point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方法二</a:t>
            </a:r>
            <a:r>
              <a:rPr lang="en-US" altLang="zh-CN" dirty="0"/>
              <a:t>15 point    1</a:t>
            </a:r>
            <a:r>
              <a:rPr lang="zh-CN" altLang="en-US" dirty="0"/>
              <a:t>個</a:t>
            </a:r>
            <a:r>
              <a:rPr lang="en-US" altLang="zh-CN" dirty="0"/>
              <a:t>output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程式符合題目要求幷成功輸出即得分。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EA43DC-CACE-EA8E-1BC8-27BBF7B7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87"/>
            <a:ext cx="6964785" cy="2175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C8DC84-B242-69DA-FD9C-77218636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60" y="1851087"/>
            <a:ext cx="5768840" cy="21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4574" y="497841"/>
            <a:ext cx="10364452" cy="61163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</a:rPr>
              <a:t>及</a:t>
            </a:r>
            <a:r>
              <a:rPr lang="en-US" altLang="zh-TW" dirty="0">
                <a:latin typeface="+mn-ea"/>
              </a:rPr>
              <a:t>R</a:t>
            </a:r>
            <a:r>
              <a:rPr lang="zh-TW" altLang="en-US" dirty="0">
                <a:latin typeface="+mn-ea"/>
              </a:rPr>
              <a:t>語言的一個免費開源發行版本，主要用於數據科學（</a:t>
            </a:r>
            <a:r>
              <a:rPr lang="en-US" altLang="zh-TW" dirty="0">
                <a:latin typeface="+mn-ea"/>
              </a:rPr>
              <a:t>Data Science</a:t>
            </a:r>
            <a:r>
              <a:rPr lang="zh-TW" altLang="en-US" dirty="0">
                <a:latin typeface="+mn-ea"/>
              </a:rPr>
              <a:t>），機器學習（</a:t>
            </a:r>
            <a:r>
              <a:rPr lang="en-US" altLang="zh-TW" dirty="0">
                <a:latin typeface="+mn-ea"/>
              </a:rPr>
              <a:t>Machine Learning</a:t>
            </a:r>
            <a:r>
              <a:rPr lang="zh-TW" altLang="en-US" dirty="0">
                <a:latin typeface="+mn-ea"/>
              </a:rPr>
              <a:t>），巨量數據處理（</a:t>
            </a:r>
            <a:r>
              <a:rPr lang="en-US" altLang="zh-TW" dirty="0">
                <a:latin typeface="+mn-ea"/>
              </a:rPr>
              <a:t>Large-Scale Data Processing</a:t>
            </a:r>
            <a:r>
              <a:rPr lang="zh-TW" altLang="en-US" dirty="0">
                <a:latin typeface="+mn-ea"/>
              </a:rPr>
              <a:t>）以及預測分析（</a:t>
            </a:r>
            <a:r>
              <a:rPr lang="en-US" altLang="zh-TW" dirty="0">
                <a:latin typeface="+mn-ea"/>
              </a:rPr>
              <a:t>Predictive Analytics</a:t>
            </a:r>
            <a:r>
              <a:rPr lang="zh-TW" altLang="en-US" dirty="0">
                <a:latin typeface="+mn-ea"/>
              </a:rPr>
              <a:t>），可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</a:rPr>
              <a:t>資料科學（</a:t>
            </a:r>
            <a:r>
              <a:rPr lang="en-US" altLang="zh-TW" dirty="0">
                <a:latin typeface="+mn-ea"/>
              </a:rPr>
              <a:t>Data Science</a:t>
            </a:r>
            <a:r>
              <a:rPr lang="zh-TW" altLang="en-US" dirty="0">
                <a:latin typeface="+mn-ea"/>
              </a:rPr>
              <a:t>）平臺​</a:t>
            </a:r>
            <a:r>
              <a:rPr lang="zh-TW" altLang="en-US" b="1" dirty="0">
                <a:latin typeface="+mn-ea"/>
              </a:rPr>
              <a:t>。</a:t>
            </a:r>
            <a:endParaRPr lang="en-US" altLang="zh-TW" b="1" dirty="0">
              <a:latin typeface="+mn-ea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IPython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Notebook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集成架構，介於編輯器和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之間的應用環境，除了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Julia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之外，也提供許多的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kernels(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Ruby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多種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kernels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：使用者可以很容易地用此套件建立向量（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）、矩陣（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）等進行高效率的大量資料運算，是許多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資料科學套件的基礎。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555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程式作業（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EF39D-0FB9-F38E-7F57-4F139F5FADAB}"/>
              </a:ext>
            </a:extLst>
          </p:cNvPr>
          <p:cNvSpPr txBox="1"/>
          <p:nvPr/>
        </p:nvSpPr>
        <p:spPr>
          <a:xfrm>
            <a:off x="1926453" y="5211192"/>
            <a:ext cx="870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考察內容：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矩陣運算 </a:t>
            </a:r>
            <a:r>
              <a:rPr lang="en-US" altLang="zh-CN" dirty="0"/>
              <a:t>Ax=b 2.for</a:t>
            </a:r>
            <a:r>
              <a:rPr lang="zh-CN" altLang="en-US" dirty="0"/>
              <a:t>回圈 </a:t>
            </a:r>
            <a:r>
              <a:rPr lang="en-US" altLang="zh-CN" dirty="0"/>
              <a:t>3.</a:t>
            </a:r>
            <a:r>
              <a:rPr lang="zh-CN" altLang="en-US" dirty="0"/>
              <a:t>矩陣運算符號的應用‘</a:t>
            </a:r>
            <a:r>
              <a:rPr lang="en-US" altLang="zh-CN" dirty="0"/>
              <a:t>/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en-US" altLang="zh-CN" dirty="0"/>
              <a:t>Function : </a:t>
            </a:r>
            <a:r>
              <a:rPr lang="en-US" altLang="zh-CN" dirty="0" err="1"/>
              <a:t>Np.zeros</a:t>
            </a:r>
            <a:r>
              <a:rPr lang="en-US" altLang="zh-CN" dirty="0"/>
              <a:t>() 	</a:t>
            </a:r>
            <a:r>
              <a:rPr lang="en-US" altLang="zh-CN" dirty="0" err="1"/>
              <a:t>np.array</a:t>
            </a:r>
            <a:r>
              <a:rPr lang="en-US" altLang="zh-CN" dirty="0"/>
              <a:t>()		</a:t>
            </a:r>
            <a:r>
              <a:rPr lang="en-US" altLang="zh-CN" dirty="0" err="1"/>
              <a:t>Np.diag</a:t>
            </a:r>
            <a:r>
              <a:rPr lang="en-US" altLang="zh-CN" dirty="0"/>
              <a:t>()	 	</a:t>
            </a:r>
            <a:r>
              <a:rPr lang="en-US" altLang="zh-CN" dirty="0" err="1"/>
              <a:t>np.astype</a:t>
            </a:r>
            <a:r>
              <a:rPr lang="en-US" altLang="zh-CN" dirty="0"/>
              <a:t>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47E88-7795-EDD5-274C-C89740A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02" y="1726285"/>
            <a:ext cx="6320996" cy="34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97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程式作業（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D4883-A366-36DF-3740-24F3DE16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0" y="1846236"/>
            <a:ext cx="3953551" cy="1577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C5962B-90FC-F416-AE0A-3138BFA0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91" y="1846237"/>
            <a:ext cx="7094835" cy="15774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137797-894F-346A-9BB5-15865097085D}"/>
              </a:ext>
            </a:extLst>
          </p:cNvPr>
          <p:cNvSpPr txBox="1"/>
          <p:nvPr/>
        </p:nvSpPr>
        <p:spPr>
          <a:xfrm>
            <a:off x="2671515" y="4780598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評分規則：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需要與範例完全相同，包括型態！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方法一</a:t>
            </a:r>
            <a:r>
              <a:rPr lang="en-US" altLang="zh-CN" dirty="0"/>
              <a:t>20 point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en-US" altLang="zh-CN" dirty="0"/>
              <a:t>output</a:t>
            </a:r>
          </a:p>
          <a:p>
            <a:r>
              <a:rPr lang="zh-CN" altLang="en-US" dirty="0"/>
              <a:t>方法二</a:t>
            </a:r>
            <a:r>
              <a:rPr lang="en-US" altLang="zh-CN" dirty="0"/>
              <a:t>20 point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en-US" altLang="zh-CN" dirty="0"/>
              <a:t>output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程式符合題目要求幷成功輸出</a:t>
            </a:r>
            <a:r>
              <a:rPr lang="en-US" altLang="zh-CN" dirty="0"/>
              <a:t>output</a:t>
            </a:r>
            <a:r>
              <a:rPr lang="zh-CN" altLang="en-US" dirty="0"/>
              <a:t>即得分。</a:t>
            </a:r>
          </a:p>
        </p:txBody>
      </p:sp>
    </p:spTree>
    <p:extLst>
      <p:ext uri="{BB962C8B-B14F-4D97-AF65-F5344CB8AC3E}">
        <p14:creationId xmlns:p14="http://schemas.microsoft.com/office/powerpoint/2010/main" val="2144580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72B8C6-190D-D024-AF33-44AD94D3AB20}"/>
              </a:ext>
            </a:extLst>
          </p:cNvPr>
          <p:cNvSpPr txBox="1"/>
          <p:nvPr/>
        </p:nvSpPr>
        <p:spPr>
          <a:xfrm>
            <a:off x="1455938" y="2095130"/>
            <a:ext cx="10022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Report </a:t>
            </a:r>
            <a:r>
              <a:rPr lang="zh-CN" altLang="en-US" dirty="0"/>
              <a:t>需包括：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姓名 ，系級，學號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題目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心得（本次學習的收穫或建議）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分數：心得與題目</a:t>
            </a:r>
            <a:r>
              <a:rPr lang="en-US" altLang="zh-CN" dirty="0"/>
              <a:t>0</a:t>
            </a:r>
            <a:r>
              <a:rPr lang="zh-CN" altLang="en-US" dirty="0"/>
              <a:t>共同占本次</a:t>
            </a:r>
            <a:r>
              <a:rPr lang="en-US" altLang="zh-CN" dirty="0"/>
              <a:t>project 10</a:t>
            </a:r>
            <a:r>
              <a:rPr lang="zh-CN" altLang="en-US" dirty="0"/>
              <a:t>分，缺任一樣</a:t>
            </a:r>
            <a:r>
              <a:rPr lang="en-US" altLang="zh-CN" dirty="0"/>
              <a:t>10</a:t>
            </a:r>
            <a:r>
              <a:rPr lang="zh-CN" altLang="en-US" dirty="0"/>
              <a:t>分都拿不到！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5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466117"/>
            <a:ext cx="10364451" cy="159617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53" y="2908782"/>
            <a:ext cx="7271694" cy="3424237"/>
          </a:xfrm>
        </p:spPr>
      </p:pic>
      <p:sp>
        <p:nvSpPr>
          <p:cNvPr id="5" name="文字方塊 4"/>
          <p:cNvSpPr txBox="1"/>
          <p:nvPr/>
        </p:nvSpPr>
        <p:spPr>
          <a:xfrm>
            <a:off x="2169160" y="1923897"/>
            <a:ext cx="7853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hlinkClick r:id="rId3"/>
              </a:rPr>
              <a:t>https://www.anaconda.com/products/distribution#windows</a:t>
            </a:r>
            <a:endParaRPr lang="en-US" altLang="zh-TW" sz="2000" u="sng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51884" y="4805680"/>
            <a:ext cx="430784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選擇下載與你電腦相同的作業環境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096000" y="4805680"/>
            <a:ext cx="599440" cy="37592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2" y="1930399"/>
            <a:ext cx="5236980" cy="4073207"/>
          </a:xfrm>
          <a:prstGeom prst="rect">
            <a:avLst/>
          </a:prstGeom>
        </p:spPr>
      </p:pic>
      <p:pic>
        <p:nvPicPr>
          <p:cNvPr id="5" name="image23.png">
            <a:extLst>
              <a:ext uri="{FF2B5EF4-FFF2-40B4-BE49-F238E27FC236}">
                <a16:creationId xmlns:a16="http://schemas.microsoft.com/office/drawing/2014/main" id="{DFEC96B4-2966-4057-9380-0222A990A4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39839" y="1930399"/>
            <a:ext cx="5090161" cy="4073207"/>
          </a:xfrm>
          <a:prstGeom prst="rect">
            <a:avLst/>
          </a:prstGeom>
          <a:ln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913774" y="415317"/>
            <a:ext cx="10364451" cy="159617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1724" y="5628640"/>
            <a:ext cx="930356" cy="30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615724" y="5577840"/>
            <a:ext cx="788116" cy="298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14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05" y="2049753"/>
            <a:ext cx="5401987" cy="418610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3774" y="415317"/>
            <a:ext cx="10364451" cy="159617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13" y="2019519"/>
            <a:ext cx="5504388" cy="425459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0560" y="3810000"/>
            <a:ext cx="1920240" cy="298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68720" y="4602480"/>
            <a:ext cx="3759200" cy="30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75600" y="503863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注意檔案路徑不可有空格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1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053" y="1788161"/>
            <a:ext cx="5975891" cy="465328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3774" y="415317"/>
            <a:ext cx="10364451" cy="159617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49504" y="312855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勾選下載環境變數的選項</a:t>
            </a:r>
            <a:endParaRPr 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7250064" y="3121964"/>
            <a:ext cx="599440" cy="37592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08" y="2011494"/>
            <a:ext cx="5225382" cy="4064186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3774" y="415317"/>
            <a:ext cx="10364451" cy="1596177"/>
          </a:xfrm>
        </p:spPr>
        <p:txBody>
          <a:bodyPr/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11564" y="5689600"/>
            <a:ext cx="930356" cy="30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54084" y="5029200"/>
            <a:ext cx="124531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安裝完成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56573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369</TotalTime>
  <Words>2112</Words>
  <Application>Microsoft Office PowerPoint</Application>
  <PresentationFormat>宽屏</PresentationFormat>
  <Paragraphs>213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微軟正黑體</vt:lpstr>
      <vt:lpstr>新細明體</vt:lpstr>
      <vt:lpstr>黑体</vt:lpstr>
      <vt:lpstr>Arial</vt:lpstr>
      <vt:lpstr>Calibri</vt:lpstr>
      <vt:lpstr>Cambria</vt:lpstr>
      <vt:lpstr>Georgia</vt:lpstr>
      <vt:lpstr>Wingdings</vt:lpstr>
      <vt:lpstr>小水滴</vt:lpstr>
      <vt:lpstr>2022 Linear Algebra  Project01 </vt:lpstr>
      <vt:lpstr>outline</vt:lpstr>
      <vt:lpstr>作業環境介紹與安裝</vt:lpstr>
      <vt:lpstr>PowerPoint 演示文稿</vt:lpstr>
      <vt:lpstr>anaconda下載方法</vt:lpstr>
      <vt:lpstr>anaconda下載方法</vt:lpstr>
      <vt:lpstr>anaconda下載方法</vt:lpstr>
      <vt:lpstr>anaconda下載方法</vt:lpstr>
      <vt:lpstr>anaconda下載方法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Python基本語法說明</vt:lpstr>
      <vt:lpstr>Python基本語法說明</vt:lpstr>
      <vt:lpstr>Python基本語法說明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作業說明</vt:lpstr>
      <vt:lpstr>作業說明-程式作業(0-1)</vt:lpstr>
      <vt:lpstr>作業說明-程式作業(1-1)</vt:lpstr>
      <vt:lpstr>作業說明-程式作業(2-1)</vt:lpstr>
      <vt:lpstr>作業說明-程式作業(2-2)</vt:lpstr>
      <vt:lpstr>作業說明-程式作業（3-1）</vt:lpstr>
      <vt:lpstr>作業說明-程式作業（3-2）</vt:lpstr>
      <vt:lpstr>作業說明-Report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哲群 周</dc:creator>
  <cp:lastModifiedBy>常博愛</cp:lastModifiedBy>
  <cp:revision>35</cp:revision>
  <cp:lastPrinted>2022-09-17T10:42:02Z</cp:lastPrinted>
  <dcterms:created xsi:type="dcterms:W3CDTF">2022-09-16T06:19:34Z</dcterms:created>
  <dcterms:modified xsi:type="dcterms:W3CDTF">2022-09-17T10:59:10Z</dcterms:modified>
</cp:coreProperties>
</file>