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aven Pro" panose="020B0604020202020204" charset="0"/>
      <p:regular r:id="rId16"/>
      <p:bold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3f2a555cd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a3f2a555cd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a3f2a555cd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a3f2a555c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a3f2a555c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a3f2a555c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a3f2a555cd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a3f2a555c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a3f2a555cd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a3f2a555cd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a3f2a555cd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a3f2a555c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a3f2a555cd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a3f2a555c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a3f2a555cd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a3f2a555cd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Assigning scores to movie reviews by sentiment analysis - </a:t>
            </a:r>
            <a:endParaRPr/>
          </a:p>
          <a:p>
            <a:pPr marL="0" lvl="0" indent="0" algn="l" rtl="0">
              <a:spcBef>
                <a:spcPts val="0"/>
              </a:spcBef>
              <a:spcAft>
                <a:spcPts val="0"/>
              </a:spcAft>
              <a:buNone/>
            </a:pPr>
            <a:r>
              <a:rPr lang="en"/>
              <a:t>Final Presentation</a:t>
            </a:r>
            <a:endParaRPr/>
          </a:p>
          <a:p>
            <a:pPr marL="0" lvl="0" indent="0" algn="l" rtl="0">
              <a:spcBef>
                <a:spcPts val="0"/>
              </a:spcBef>
              <a:spcAft>
                <a:spcPts val="0"/>
              </a:spcAft>
              <a:buNone/>
            </a:pP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Clr>
                <a:schemeClr val="dk1"/>
              </a:buClr>
              <a:buSzPct val="26408"/>
              <a:buFont typeface="Arial"/>
              <a:buNone/>
            </a:pPr>
            <a:r>
              <a:rPr lang="en" sz="4165"/>
              <a:t>Troy Carloni</a:t>
            </a:r>
            <a:endParaRPr sz="4165"/>
          </a:p>
          <a:p>
            <a:pPr marL="0" lvl="0" indent="0" algn="l" rtl="0">
              <a:spcBef>
                <a:spcPts val="0"/>
              </a:spcBef>
              <a:spcAft>
                <a:spcPts val="0"/>
              </a:spcAft>
              <a:buClr>
                <a:schemeClr val="dk1"/>
              </a:buClr>
              <a:buSzPct val="26408"/>
              <a:buFont typeface="Arial"/>
              <a:buNone/>
            </a:pPr>
            <a:r>
              <a:rPr lang="en" sz="4165"/>
              <a:t>Brandon Butler</a:t>
            </a:r>
            <a:endParaRPr sz="4165"/>
          </a:p>
          <a:p>
            <a:pPr marL="0" lvl="0" indent="0" algn="l" rtl="0">
              <a:spcBef>
                <a:spcPts val="0"/>
              </a:spcBef>
              <a:spcAft>
                <a:spcPts val="0"/>
              </a:spcAft>
              <a:buClr>
                <a:schemeClr val="dk1"/>
              </a:buClr>
              <a:buSzPct val="68750"/>
              <a:buFont typeface="Arial"/>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solidFill>
                  <a:srgbClr val="595959"/>
                </a:solidFill>
                <a:latin typeface="Lato"/>
                <a:ea typeface="Lato"/>
                <a:cs typeface="Lato"/>
                <a:sym typeface="Lato"/>
              </a:rPr>
              <a:t>We were tasked with analysing IMDB movie reviews and trying to determine the sentiment of the review.</a:t>
            </a:r>
            <a:endParaRPr>
              <a:solidFill>
                <a:srgbClr val="595959"/>
              </a:solidFill>
              <a:latin typeface="Lato"/>
              <a:ea typeface="Lato"/>
              <a:cs typeface="Lato"/>
              <a:sym typeface="Lato"/>
            </a:endParaRPr>
          </a:p>
          <a:p>
            <a:pPr marL="457200" lvl="0" indent="0" algn="l" rtl="0">
              <a:spcBef>
                <a:spcPts val="1200"/>
              </a:spcBef>
              <a:spcAft>
                <a:spcPts val="0"/>
              </a:spcAft>
              <a:buNone/>
            </a:pPr>
            <a:endParaRPr>
              <a:solidFill>
                <a:srgbClr val="595959"/>
              </a:solidFill>
              <a:latin typeface="Lato"/>
              <a:ea typeface="Lato"/>
              <a:cs typeface="Lato"/>
              <a:sym typeface="Lato"/>
            </a:endParaRPr>
          </a:p>
          <a:p>
            <a:pPr marL="457200" lvl="0" indent="-304958" algn="l" rtl="0">
              <a:spcBef>
                <a:spcPts val="1200"/>
              </a:spcBef>
              <a:spcAft>
                <a:spcPts val="0"/>
              </a:spcAft>
              <a:buClr>
                <a:srgbClr val="595959"/>
              </a:buClr>
              <a:buSzPct val="100000"/>
              <a:buFont typeface="Lato"/>
              <a:buChar char="-"/>
            </a:pPr>
            <a:r>
              <a:rPr lang="en">
                <a:solidFill>
                  <a:srgbClr val="595959"/>
                </a:solidFill>
                <a:latin typeface="Lato"/>
                <a:ea typeface="Lato"/>
                <a:cs typeface="Lato"/>
                <a:sym typeface="Lato"/>
              </a:rPr>
              <a:t>This can be accomplished by  comparing words within the document under review to a large collection of predetermined positive/negative reviews. We look at the occurrences in the predetermined data pool and use this data to assign scores to words within the document being reviewed.</a:t>
            </a:r>
            <a:endParaRPr>
              <a:solidFill>
                <a:srgbClr val="595959"/>
              </a:solidFill>
              <a:latin typeface="Lato"/>
              <a:ea typeface="Lato"/>
              <a:cs typeface="Lato"/>
              <a:sym typeface="Lato"/>
            </a:endParaRPr>
          </a:p>
          <a:p>
            <a:pPr marL="457200" lvl="0" indent="0" algn="l" rtl="0">
              <a:spcBef>
                <a:spcPts val="1200"/>
              </a:spcBef>
              <a:spcAft>
                <a:spcPts val="0"/>
              </a:spcAft>
              <a:buNone/>
            </a:pPr>
            <a:endParaRPr>
              <a:solidFill>
                <a:srgbClr val="595959"/>
              </a:solidFill>
              <a:latin typeface="Lato"/>
              <a:ea typeface="Lato"/>
              <a:cs typeface="Lato"/>
              <a:sym typeface="Lato"/>
            </a:endParaRPr>
          </a:p>
          <a:p>
            <a:pPr marL="457200" lvl="0" indent="-304958" algn="l" rtl="0">
              <a:spcBef>
                <a:spcPts val="1200"/>
              </a:spcBef>
              <a:spcAft>
                <a:spcPts val="0"/>
              </a:spcAft>
              <a:buClr>
                <a:srgbClr val="595959"/>
              </a:buClr>
              <a:buSzPct val="100000"/>
              <a:buFont typeface="Lato"/>
              <a:buChar char="-"/>
            </a:pPr>
            <a:r>
              <a:rPr lang="en">
                <a:solidFill>
                  <a:srgbClr val="595959"/>
                </a:solidFill>
                <a:latin typeface="Lato"/>
                <a:ea typeface="Lato"/>
                <a:cs typeface="Lato"/>
                <a:sym typeface="Lato"/>
              </a:rPr>
              <a:t>Based on the amount of positive or negative words found in the document we can roughly determine whether it is positive or negative.</a:t>
            </a:r>
            <a:endParaRPr>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Progress Made</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normalized the sentiment score of the reviews on a scale from 1 - 10</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Using rake-nltk we are now able to look at 2 word phrases to grade the reviews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We created an independent test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25299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Experiments</a:t>
            </a:r>
            <a:endParaRPr/>
          </a:p>
        </p:txBody>
      </p:sp>
      <p:sp>
        <p:nvSpPr>
          <p:cNvPr id="296" name="Google Shape;296;p16"/>
          <p:cNvSpPr txBox="1">
            <a:spLocks noGrp="1"/>
          </p:cNvSpPr>
          <p:nvPr>
            <p:ph type="body" idx="1"/>
          </p:nvPr>
        </p:nvSpPr>
        <p:spPr>
          <a:xfrm>
            <a:off x="491675" y="1554200"/>
            <a:ext cx="4242600" cy="297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In order to test our program we need example of positive and negative reviews.</a:t>
            </a:r>
            <a:endParaRPr dirty="0"/>
          </a:p>
          <a:p>
            <a:pPr marL="914400" lvl="1" indent="-298450" algn="l" rtl="0">
              <a:spcBef>
                <a:spcPts val="0"/>
              </a:spcBef>
              <a:spcAft>
                <a:spcPts val="0"/>
              </a:spcAft>
              <a:buSzPts val="1100"/>
              <a:buChar char="-"/>
            </a:pPr>
            <a:r>
              <a:rPr lang="en" dirty="0"/>
              <a:t>We grabbed some defined positive and negative reviews</a:t>
            </a:r>
            <a:endParaRPr dirty="0"/>
          </a:p>
          <a:p>
            <a:pPr marL="457200" lvl="0" indent="-311150" algn="l" rtl="0">
              <a:spcBef>
                <a:spcPts val="0"/>
              </a:spcBef>
              <a:spcAft>
                <a:spcPts val="0"/>
              </a:spcAft>
              <a:buSzPts val="1300"/>
              <a:buChar char="-"/>
            </a:pPr>
            <a:r>
              <a:rPr lang="en" dirty="0"/>
              <a:t>With this test set we looked through the entire review for words and phrases that are then graded on how positive are negative they are.</a:t>
            </a:r>
            <a:endParaRPr dirty="0"/>
          </a:p>
          <a:p>
            <a:pPr marL="457200" lvl="0" indent="-311150" algn="l" rtl="0">
              <a:spcBef>
                <a:spcPts val="0"/>
              </a:spcBef>
              <a:spcAft>
                <a:spcPts val="0"/>
              </a:spcAft>
              <a:buSzPts val="1300"/>
              <a:buChar char="-"/>
            </a:pPr>
            <a:r>
              <a:rPr lang="en" dirty="0"/>
              <a:t>We then compare those words and phrases with the review in question.</a:t>
            </a:r>
            <a:endParaRPr dirty="0"/>
          </a:p>
          <a:p>
            <a:pPr marL="457200" lvl="0" indent="-311150" algn="l" rtl="0">
              <a:spcBef>
                <a:spcPts val="0"/>
              </a:spcBef>
              <a:spcAft>
                <a:spcPts val="0"/>
              </a:spcAft>
              <a:buSzPts val="1300"/>
              <a:buChar char="-"/>
            </a:pPr>
            <a:r>
              <a:rPr lang="en-US" dirty="0"/>
              <a:t>Based on how many words are used, shared, and left out of the review compared</a:t>
            </a:r>
            <a:r>
              <a:rPr lang="en-US" b="0" i="0" dirty="0">
                <a:solidFill>
                  <a:srgbClr val="DCDDDE"/>
                </a:solidFill>
                <a:effectLst/>
                <a:latin typeface="gg sans"/>
              </a:rPr>
              <a:t>, </a:t>
            </a:r>
            <a:r>
              <a:rPr lang="en-US" b="0" i="0" dirty="0">
                <a:solidFill>
                  <a:schemeClr val="bg2"/>
                </a:solidFill>
                <a:effectLst/>
                <a:latin typeface="gg sans"/>
              </a:rPr>
              <a:t>we can determine over all what the overall sentiment is</a:t>
            </a:r>
            <a:endParaRPr lang="en-US" dirty="0">
              <a:solidFill>
                <a:schemeClr val="bg2"/>
              </a:solidFill>
            </a:endParaRPr>
          </a:p>
        </p:txBody>
      </p:sp>
      <p:sp>
        <p:nvSpPr>
          <p:cNvPr id="297" name="Google Shape;297;p16"/>
          <p:cNvSpPr txBox="1"/>
          <p:nvPr/>
        </p:nvSpPr>
        <p:spPr>
          <a:xfrm>
            <a:off x="6179400" y="778050"/>
            <a:ext cx="1469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Review to be Graded</a:t>
            </a:r>
            <a:endParaRPr>
              <a:latin typeface="Nunito"/>
              <a:ea typeface="Nunito"/>
              <a:cs typeface="Nunito"/>
              <a:sym typeface="Nunito"/>
            </a:endParaRPr>
          </a:p>
        </p:txBody>
      </p:sp>
      <p:sp>
        <p:nvSpPr>
          <p:cNvPr id="298" name="Google Shape;298;p16"/>
          <p:cNvSpPr txBox="1"/>
          <p:nvPr/>
        </p:nvSpPr>
        <p:spPr>
          <a:xfrm>
            <a:off x="5052850" y="1757750"/>
            <a:ext cx="881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Positive test set</a:t>
            </a:r>
            <a:endParaRPr>
              <a:latin typeface="Nunito"/>
              <a:ea typeface="Nunito"/>
              <a:cs typeface="Nunito"/>
              <a:sym typeface="Nunito"/>
            </a:endParaRPr>
          </a:p>
        </p:txBody>
      </p:sp>
      <p:sp>
        <p:nvSpPr>
          <p:cNvPr id="299" name="Google Shape;299;p16"/>
          <p:cNvSpPr txBox="1"/>
          <p:nvPr/>
        </p:nvSpPr>
        <p:spPr>
          <a:xfrm>
            <a:off x="7763350" y="1757750"/>
            <a:ext cx="107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Negative test set</a:t>
            </a:r>
            <a:endParaRPr>
              <a:latin typeface="Nunito"/>
              <a:ea typeface="Nunito"/>
              <a:cs typeface="Nunito"/>
              <a:sym typeface="Nunito"/>
            </a:endParaRPr>
          </a:p>
        </p:txBody>
      </p:sp>
      <p:sp>
        <p:nvSpPr>
          <p:cNvPr id="300" name="Google Shape;300;p16"/>
          <p:cNvSpPr txBox="1"/>
          <p:nvPr/>
        </p:nvSpPr>
        <p:spPr>
          <a:xfrm>
            <a:off x="6429750" y="1757750"/>
            <a:ext cx="969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Grading Process</a:t>
            </a:r>
            <a:endParaRPr>
              <a:latin typeface="Nunito"/>
              <a:ea typeface="Nunito"/>
              <a:cs typeface="Nunito"/>
              <a:sym typeface="Nunito"/>
            </a:endParaRPr>
          </a:p>
        </p:txBody>
      </p:sp>
      <p:sp>
        <p:nvSpPr>
          <p:cNvPr id="301" name="Google Shape;301;p16"/>
          <p:cNvSpPr txBox="1"/>
          <p:nvPr/>
        </p:nvSpPr>
        <p:spPr>
          <a:xfrm>
            <a:off x="6429750" y="2879000"/>
            <a:ext cx="969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Grading Result</a:t>
            </a:r>
            <a:endParaRPr>
              <a:latin typeface="Nunito"/>
              <a:ea typeface="Nunito"/>
              <a:cs typeface="Nunito"/>
              <a:sym typeface="Nunito"/>
            </a:endParaRPr>
          </a:p>
        </p:txBody>
      </p:sp>
      <p:sp>
        <p:nvSpPr>
          <p:cNvPr id="302" name="Google Shape;302;p16"/>
          <p:cNvSpPr txBox="1"/>
          <p:nvPr/>
        </p:nvSpPr>
        <p:spPr>
          <a:xfrm>
            <a:off x="5352150" y="3749850"/>
            <a:ext cx="107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Positive Review</a:t>
            </a:r>
            <a:endParaRPr>
              <a:latin typeface="Nunito"/>
              <a:ea typeface="Nunito"/>
              <a:cs typeface="Nunito"/>
              <a:sym typeface="Nunito"/>
            </a:endParaRPr>
          </a:p>
        </p:txBody>
      </p:sp>
      <p:sp>
        <p:nvSpPr>
          <p:cNvPr id="303" name="Google Shape;303;p16"/>
          <p:cNvSpPr txBox="1"/>
          <p:nvPr/>
        </p:nvSpPr>
        <p:spPr>
          <a:xfrm>
            <a:off x="7649100" y="3749850"/>
            <a:ext cx="969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Negative Review</a:t>
            </a:r>
            <a:endParaRPr>
              <a:latin typeface="Nunito"/>
              <a:ea typeface="Nunito"/>
              <a:cs typeface="Nunito"/>
              <a:sym typeface="Nunito"/>
            </a:endParaRPr>
          </a:p>
        </p:txBody>
      </p:sp>
      <p:cxnSp>
        <p:nvCxnSpPr>
          <p:cNvPr id="304" name="Google Shape;304;p16"/>
          <p:cNvCxnSpPr>
            <a:stCxn id="297" idx="2"/>
            <a:endCxn id="300" idx="0"/>
          </p:cNvCxnSpPr>
          <p:nvPr/>
        </p:nvCxnSpPr>
        <p:spPr>
          <a:xfrm>
            <a:off x="6914250" y="1393650"/>
            <a:ext cx="0" cy="364200"/>
          </a:xfrm>
          <a:prstGeom prst="straightConnector1">
            <a:avLst/>
          </a:prstGeom>
          <a:noFill/>
          <a:ln w="9525" cap="flat" cmpd="sng">
            <a:solidFill>
              <a:schemeClr val="dk2"/>
            </a:solidFill>
            <a:prstDash val="solid"/>
            <a:round/>
            <a:headEnd type="none" w="med" len="med"/>
            <a:tailEnd type="triangle" w="med" len="med"/>
          </a:ln>
        </p:spPr>
      </p:cxnSp>
      <p:cxnSp>
        <p:nvCxnSpPr>
          <p:cNvPr id="305" name="Google Shape;305;p16"/>
          <p:cNvCxnSpPr>
            <a:stCxn id="298" idx="3"/>
            <a:endCxn id="300" idx="1"/>
          </p:cNvCxnSpPr>
          <p:nvPr/>
        </p:nvCxnSpPr>
        <p:spPr>
          <a:xfrm>
            <a:off x="5934550" y="2065550"/>
            <a:ext cx="495300" cy="0"/>
          </a:xfrm>
          <a:prstGeom prst="straightConnector1">
            <a:avLst/>
          </a:prstGeom>
          <a:noFill/>
          <a:ln w="9525" cap="flat" cmpd="sng">
            <a:solidFill>
              <a:schemeClr val="dk2"/>
            </a:solidFill>
            <a:prstDash val="solid"/>
            <a:round/>
            <a:headEnd type="none" w="med" len="med"/>
            <a:tailEnd type="triangle" w="med" len="med"/>
          </a:ln>
        </p:spPr>
      </p:cxnSp>
      <p:cxnSp>
        <p:nvCxnSpPr>
          <p:cNvPr id="306" name="Google Shape;306;p16"/>
          <p:cNvCxnSpPr>
            <a:stCxn id="299" idx="1"/>
            <a:endCxn id="300" idx="3"/>
          </p:cNvCxnSpPr>
          <p:nvPr/>
        </p:nvCxnSpPr>
        <p:spPr>
          <a:xfrm rot="10800000">
            <a:off x="7398850" y="2065550"/>
            <a:ext cx="364500" cy="0"/>
          </a:xfrm>
          <a:prstGeom prst="straightConnector1">
            <a:avLst/>
          </a:prstGeom>
          <a:noFill/>
          <a:ln w="9525" cap="flat" cmpd="sng">
            <a:solidFill>
              <a:schemeClr val="dk2"/>
            </a:solidFill>
            <a:prstDash val="solid"/>
            <a:round/>
            <a:headEnd type="none" w="med" len="med"/>
            <a:tailEnd type="triangle" w="med" len="med"/>
          </a:ln>
        </p:spPr>
      </p:cxnSp>
      <p:cxnSp>
        <p:nvCxnSpPr>
          <p:cNvPr id="307" name="Google Shape;307;p16"/>
          <p:cNvCxnSpPr>
            <a:stCxn id="300" idx="2"/>
            <a:endCxn id="301" idx="0"/>
          </p:cNvCxnSpPr>
          <p:nvPr/>
        </p:nvCxnSpPr>
        <p:spPr>
          <a:xfrm>
            <a:off x="6914250" y="2373350"/>
            <a:ext cx="0" cy="505800"/>
          </a:xfrm>
          <a:prstGeom prst="straightConnector1">
            <a:avLst/>
          </a:prstGeom>
          <a:noFill/>
          <a:ln w="9525" cap="flat" cmpd="sng">
            <a:solidFill>
              <a:schemeClr val="dk2"/>
            </a:solidFill>
            <a:prstDash val="solid"/>
            <a:round/>
            <a:headEnd type="none" w="med" len="med"/>
            <a:tailEnd type="triangle" w="med" len="med"/>
          </a:ln>
        </p:spPr>
      </p:cxnSp>
      <p:cxnSp>
        <p:nvCxnSpPr>
          <p:cNvPr id="308" name="Google Shape;308;p16"/>
          <p:cNvCxnSpPr>
            <a:stCxn id="301" idx="1"/>
            <a:endCxn id="302" idx="0"/>
          </p:cNvCxnSpPr>
          <p:nvPr/>
        </p:nvCxnSpPr>
        <p:spPr>
          <a:xfrm flipH="1">
            <a:off x="5890950" y="3186800"/>
            <a:ext cx="538800" cy="5631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16"/>
          <p:cNvCxnSpPr>
            <a:stCxn id="301" idx="3"/>
            <a:endCxn id="303" idx="0"/>
          </p:cNvCxnSpPr>
          <p:nvPr/>
        </p:nvCxnSpPr>
        <p:spPr>
          <a:xfrm>
            <a:off x="7398750" y="3186800"/>
            <a:ext cx="735000" cy="56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p:nvPr>
        </p:nvSpPr>
        <p:spPr>
          <a:xfrm>
            <a:off x="589650" y="333775"/>
            <a:ext cx="33903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Determining a words score</a:t>
            </a:r>
            <a:endParaRPr/>
          </a:p>
        </p:txBody>
      </p:sp>
      <p:pic>
        <p:nvPicPr>
          <p:cNvPr id="320" name="Google Shape;320;p18"/>
          <p:cNvPicPr preferRelativeResize="0"/>
          <p:nvPr/>
        </p:nvPicPr>
        <p:blipFill>
          <a:blip r:embed="rId3">
            <a:alphaModFix/>
          </a:blip>
          <a:stretch>
            <a:fillRect/>
          </a:stretch>
        </p:blipFill>
        <p:spPr>
          <a:xfrm>
            <a:off x="589650" y="1629975"/>
            <a:ext cx="3248025" cy="2828925"/>
          </a:xfrm>
          <a:prstGeom prst="rect">
            <a:avLst/>
          </a:prstGeom>
          <a:noFill/>
          <a:ln>
            <a:noFill/>
          </a:ln>
        </p:spPr>
      </p:pic>
      <p:pic>
        <p:nvPicPr>
          <p:cNvPr id="321" name="Google Shape;321;p18"/>
          <p:cNvPicPr preferRelativeResize="0"/>
          <p:nvPr/>
        </p:nvPicPr>
        <p:blipFill>
          <a:blip r:embed="rId4">
            <a:alphaModFix/>
          </a:blip>
          <a:stretch>
            <a:fillRect/>
          </a:stretch>
        </p:blipFill>
        <p:spPr>
          <a:xfrm>
            <a:off x="4906825" y="197654"/>
            <a:ext cx="2732300" cy="4814050"/>
          </a:xfrm>
          <a:prstGeom prst="rect">
            <a:avLst/>
          </a:prstGeom>
          <a:noFill/>
          <a:ln>
            <a:noFill/>
          </a:ln>
        </p:spPr>
      </p:pic>
      <p:sp>
        <p:nvSpPr>
          <p:cNvPr id="322" name="Google Shape;322;p18"/>
          <p:cNvSpPr txBox="1"/>
          <p:nvPr/>
        </p:nvSpPr>
        <p:spPr>
          <a:xfrm>
            <a:off x="601925" y="4550225"/>
            <a:ext cx="46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Negative score = positive, Positive score = negative</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Determining a 2 word phrase score</a:t>
            </a:r>
            <a:endParaRPr/>
          </a:p>
        </p:txBody>
      </p:sp>
      <p:sp>
        <p:nvSpPr>
          <p:cNvPr id="328" name="Google Shape;328;p19"/>
          <p:cNvSpPr txBox="1"/>
          <p:nvPr/>
        </p:nvSpPr>
        <p:spPr>
          <a:xfrm>
            <a:off x="393300" y="1597875"/>
            <a:ext cx="46218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Phrases are extracted using Rake - nltk. Rake determines word importance by taking the sum of the number of co-occurrences (times a word appears within a phrase), then dividing them by their occurrence frequency. Occurrence frequency means how many times the word occurs in the primary corpus. Through this we can target and extract key phrases. For our testing we kept phrases to a min length of two words. We then compute scores for phrases the same way we do single words. The single word scores and phrase scores are combined to determine the final scoring.</a:t>
            </a:r>
            <a:endParaRPr dirty="0">
              <a:latin typeface="Nunito"/>
              <a:ea typeface="Nunito"/>
              <a:cs typeface="Nunito"/>
              <a:sym typeface="Nunito"/>
            </a:endParaRPr>
          </a:p>
        </p:txBody>
      </p:sp>
      <p:pic>
        <p:nvPicPr>
          <p:cNvPr id="329" name="Google Shape;329;p19"/>
          <p:cNvPicPr preferRelativeResize="0"/>
          <p:nvPr/>
        </p:nvPicPr>
        <p:blipFill>
          <a:blip r:embed="rId3">
            <a:alphaModFix/>
          </a:blip>
          <a:stretch>
            <a:fillRect/>
          </a:stretch>
        </p:blipFill>
        <p:spPr>
          <a:xfrm>
            <a:off x="5560725" y="1825838"/>
            <a:ext cx="3067050"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0"/>
          <p:cNvSpPr txBox="1">
            <a:spLocks noGrp="1"/>
          </p:cNvSpPr>
          <p:nvPr>
            <p:ph type="title"/>
          </p:nvPr>
        </p:nvSpPr>
        <p:spPr>
          <a:xfrm>
            <a:off x="1279725" y="6306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335" name="Google Shape;335;p20"/>
          <p:cNvSpPr txBox="1">
            <a:spLocks noGrp="1"/>
          </p:cNvSpPr>
          <p:nvPr>
            <p:ph type="body" idx="1"/>
          </p:nvPr>
        </p:nvSpPr>
        <p:spPr>
          <a:xfrm>
            <a:off x="583425" y="1862025"/>
            <a:ext cx="3596700" cy="2541600"/>
          </a:xfrm>
          <a:prstGeom prst="rect">
            <a:avLst/>
          </a:prstGeom>
        </p:spPr>
        <p:txBody>
          <a:bodyPr spcFirstLastPara="1" wrap="square" lIns="91425" tIns="91425" rIns="91425" bIns="91425" anchor="t" anchorCtr="0">
            <a:normAutofit fontScale="70000" lnSpcReduction="20000"/>
          </a:bodyPr>
          <a:lstStyle/>
          <a:p>
            <a:pPr marL="457200" lvl="0" indent="-286385" algn="l" rtl="0">
              <a:spcBef>
                <a:spcPts val="0"/>
              </a:spcBef>
              <a:spcAft>
                <a:spcPts val="0"/>
              </a:spcAft>
              <a:buSzPct val="123809"/>
              <a:buChar char="-"/>
            </a:pPr>
            <a:r>
              <a:rPr lang="en"/>
              <a:t>To calculate the final score we use the following:</a:t>
            </a:r>
            <a:endParaRPr sz="1050">
              <a:solidFill>
                <a:srgbClr val="D4D4D4"/>
              </a:solidFill>
              <a:highlight>
                <a:srgbClr val="1E1E1E"/>
              </a:highlight>
              <a:latin typeface="Courier New"/>
              <a:ea typeface="Courier New"/>
              <a:cs typeface="Courier New"/>
              <a:sym typeface="Courier New"/>
            </a:endParaRPr>
          </a:p>
          <a:p>
            <a:pPr marL="457200" lvl="0" indent="-281940" algn="l" rtl="0">
              <a:spcBef>
                <a:spcPts val="0"/>
              </a:spcBef>
              <a:spcAft>
                <a:spcPts val="0"/>
              </a:spcAft>
              <a:buSzPct val="100000"/>
              <a:buChar char="-"/>
            </a:pPr>
            <a:r>
              <a:rPr lang="en" sz="1200"/>
              <a:t>((totalWordSum*-1)/(lengthOfDocument/100))+5</a:t>
            </a:r>
            <a:endParaRPr sz="1200"/>
          </a:p>
          <a:p>
            <a:pPr marL="914400" lvl="1" indent="-281940" algn="l" rtl="0">
              <a:spcBef>
                <a:spcPts val="0"/>
              </a:spcBef>
              <a:spcAft>
                <a:spcPts val="0"/>
              </a:spcAft>
              <a:buSzPct val="100000"/>
              <a:buChar char="-"/>
            </a:pPr>
            <a:r>
              <a:rPr lang="en" sz="1200"/>
              <a:t>totalwordSum = score based off individual word/ phrase sentiment value, we times it by -1 in order to make positive scoring a positive value and vice versa</a:t>
            </a:r>
            <a:endParaRPr sz="1200"/>
          </a:p>
          <a:p>
            <a:pPr marL="914400" lvl="1" indent="-281940" algn="l" rtl="0">
              <a:spcBef>
                <a:spcPts val="0"/>
              </a:spcBef>
              <a:spcAft>
                <a:spcPts val="0"/>
              </a:spcAft>
              <a:buSzPct val="100000"/>
              <a:buChar char="-"/>
            </a:pPr>
            <a:r>
              <a:rPr lang="en" sz="1200"/>
              <a:t>lengthOfDocument is included to normalize scoring, without this longer documents would always have more dramatic scoring.</a:t>
            </a:r>
            <a:endParaRPr sz="1200"/>
          </a:p>
          <a:p>
            <a:pPr marL="914400" lvl="1" indent="-281940" algn="l" rtl="0">
              <a:spcBef>
                <a:spcPts val="0"/>
              </a:spcBef>
              <a:spcAft>
                <a:spcPts val="0"/>
              </a:spcAft>
              <a:buSzPct val="100000"/>
              <a:buChar char="-"/>
            </a:pPr>
            <a:r>
              <a:rPr lang="en" sz="1200"/>
              <a:t>Dividing the length of doc by 100 provides a a scoring within the desired range of 1-10</a:t>
            </a:r>
            <a:endParaRPr sz="1200"/>
          </a:p>
          <a:p>
            <a:pPr marL="914400" lvl="1" indent="-281940" algn="l" rtl="0">
              <a:spcBef>
                <a:spcPts val="0"/>
              </a:spcBef>
              <a:spcAft>
                <a:spcPts val="0"/>
              </a:spcAft>
              <a:buSzPct val="100000"/>
              <a:buChar char="-"/>
            </a:pPr>
            <a:r>
              <a:rPr lang="en" sz="1200"/>
              <a:t>In sentiment analysis scoring, a score of 0 indicates a neutral value, since our scoring system is 1-10 we use 5 as our neutral value and the final word scores either subtract or add to this value for final scoring.</a:t>
            </a:r>
            <a:endParaRPr sz="1200"/>
          </a:p>
          <a:p>
            <a:pPr marL="457200" lvl="0" indent="-286385" algn="l" rtl="0">
              <a:spcBef>
                <a:spcPts val="0"/>
              </a:spcBef>
              <a:spcAft>
                <a:spcPts val="0"/>
              </a:spcAft>
              <a:buSzPct val="100000"/>
              <a:buChar char="-"/>
            </a:pPr>
            <a:r>
              <a:rPr lang="en"/>
              <a:t>As mentioned previously we score on a scale of 1-10 where 5 or below is a more negative review and 5 and above more positive.</a:t>
            </a:r>
            <a:endParaRPr/>
          </a:p>
        </p:txBody>
      </p:sp>
      <p:sp>
        <p:nvSpPr>
          <p:cNvPr id="336" name="Google Shape;336;p20"/>
          <p:cNvSpPr txBox="1"/>
          <p:nvPr/>
        </p:nvSpPr>
        <p:spPr>
          <a:xfrm>
            <a:off x="4552050" y="1246425"/>
            <a:ext cx="979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Name of Text</a:t>
            </a:r>
            <a:endParaRPr>
              <a:latin typeface="Nunito"/>
              <a:ea typeface="Nunito"/>
              <a:cs typeface="Nunito"/>
              <a:sym typeface="Nunito"/>
            </a:endParaRPr>
          </a:p>
        </p:txBody>
      </p:sp>
      <p:sp>
        <p:nvSpPr>
          <p:cNvPr id="337" name="Google Shape;337;p20"/>
          <p:cNvSpPr txBox="1"/>
          <p:nvPr/>
        </p:nvSpPr>
        <p:spPr>
          <a:xfrm>
            <a:off x="5760350" y="1246425"/>
            <a:ext cx="675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Raw Score</a:t>
            </a:r>
            <a:endParaRPr>
              <a:latin typeface="Nunito"/>
              <a:ea typeface="Nunito"/>
              <a:cs typeface="Nunito"/>
              <a:sym typeface="Nunito"/>
            </a:endParaRPr>
          </a:p>
        </p:txBody>
      </p:sp>
      <p:sp>
        <p:nvSpPr>
          <p:cNvPr id="338" name="Google Shape;338;p20"/>
          <p:cNvSpPr txBox="1"/>
          <p:nvPr/>
        </p:nvSpPr>
        <p:spPr>
          <a:xfrm>
            <a:off x="6522325" y="1246425"/>
            <a:ext cx="107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Length of Document</a:t>
            </a:r>
            <a:endParaRPr>
              <a:latin typeface="Nunito"/>
              <a:ea typeface="Nunito"/>
              <a:cs typeface="Nunito"/>
              <a:sym typeface="Nunito"/>
            </a:endParaRPr>
          </a:p>
        </p:txBody>
      </p:sp>
      <p:sp>
        <p:nvSpPr>
          <p:cNvPr id="339" name="Google Shape;339;p20"/>
          <p:cNvSpPr txBox="1"/>
          <p:nvPr/>
        </p:nvSpPr>
        <p:spPr>
          <a:xfrm>
            <a:off x="7686900" y="1246425"/>
            <a:ext cx="914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Final Score</a:t>
            </a:r>
            <a:endParaRPr>
              <a:latin typeface="Nunito"/>
              <a:ea typeface="Nunito"/>
              <a:cs typeface="Nunito"/>
              <a:sym typeface="Nunito"/>
            </a:endParaRPr>
          </a:p>
        </p:txBody>
      </p:sp>
      <p:pic>
        <p:nvPicPr>
          <p:cNvPr id="340" name="Google Shape;340;p20"/>
          <p:cNvPicPr preferRelativeResize="0"/>
          <p:nvPr/>
        </p:nvPicPr>
        <p:blipFill>
          <a:blip r:embed="rId3">
            <a:alphaModFix/>
          </a:blip>
          <a:stretch>
            <a:fillRect/>
          </a:stretch>
        </p:blipFill>
        <p:spPr>
          <a:xfrm>
            <a:off x="4393548" y="2134625"/>
            <a:ext cx="4646150" cy="113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546</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Lato</vt:lpstr>
      <vt:lpstr>Nunito</vt:lpstr>
      <vt:lpstr>gg sans</vt:lpstr>
      <vt:lpstr>Arial</vt:lpstr>
      <vt:lpstr>Maven Pro</vt:lpstr>
      <vt:lpstr>Courier New</vt:lpstr>
      <vt:lpstr>Momentum</vt:lpstr>
      <vt:lpstr>Assigning scores to movie reviews by sentiment analysis -  Final Presentation </vt:lpstr>
      <vt:lpstr>Introductions</vt:lpstr>
      <vt:lpstr>Progress Made</vt:lpstr>
      <vt:lpstr>Experiments</vt:lpstr>
      <vt:lpstr>Demonstration</vt:lpstr>
      <vt:lpstr>Determining a words score</vt:lpstr>
      <vt:lpstr>Determining a 2 word phrase score</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Assigning scores to movie reviews by sentiment analysis -  Final Presentation</dc:title>
  <dc:creator>Troy</dc:creator>
  <cp:lastModifiedBy>Troy Carloni</cp:lastModifiedBy>
  <cp:revision>2</cp:revision>
  <dcterms:modified xsi:type="dcterms:W3CDTF">2022-12-06T00:06:32Z</dcterms:modified>
</cp:coreProperties>
</file>