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c5d3de50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c5d3de50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c5d3de50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c5d3de50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5c5d3de50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5c5d3de50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c5d3de50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c5d3de5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c5d3de50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c5d3de50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c5d3de50b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c5d3de50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c5d3de50b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c5d3de50b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c5d3de50b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c5d3de50b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c5d3de50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c5d3de50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c5d3de50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c5d3de50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Assigning scores to movie reviews by sentiment analysis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Troy Carloni</a:t>
            </a:r>
            <a:endParaRPr/>
          </a:p>
          <a:p>
            <a:pPr indent="0" lvl="0" marL="0" rtl="0" algn="l">
              <a:spcBef>
                <a:spcPts val="0"/>
              </a:spcBef>
              <a:spcAft>
                <a:spcPts val="0"/>
              </a:spcAft>
              <a:buNone/>
            </a:pPr>
            <a:r>
              <a:rPr lang="en"/>
              <a:t>Brandon Butler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Results Obtained</a:t>
            </a:r>
            <a:endParaRPr/>
          </a:p>
        </p:txBody>
      </p:sp>
      <p:sp>
        <p:nvSpPr>
          <p:cNvPr id="123" name="Google Shape;123;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our team is at the early stages, we haven’t collect any results yet. We plan on getting some more concrete results in the following days.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38" y="196125"/>
            <a:ext cx="3706500" cy="99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Preliminary Results</a:t>
            </a:r>
            <a:endParaRPr/>
          </a:p>
        </p:txBody>
      </p:sp>
      <p:sp>
        <p:nvSpPr>
          <p:cNvPr id="129" name="Google Shape;129;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our team is at the early stages, we haven’t got a working code just yet. However, we have started and have a conceptual prototype. </a:t>
            </a:r>
            <a:endParaRPr/>
          </a:p>
          <a:p>
            <a:pPr indent="0" lvl="0" marL="0" rtl="0" algn="l">
              <a:spcBef>
                <a:spcPts val="1200"/>
              </a:spcBef>
              <a:spcAft>
                <a:spcPts val="0"/>
              </a:spcAft>
              <a:buNone/>
            </a:pPr>
            <a:r>
              <a:rPr lang="en"/>
              <a:t>Like previously mentioned using Delta TFIDF is a method we can use to get an idea of the general sentiment of a given document. We plan on using the adjacent code to process the document and discern it sentiment.</a:t>
            </a:r>
            <a:endParaRPr/>
          </a:p>
          <a:p>
            <a:pPr indent="0" lvl="0" marL="0" rtl="0" algn="l">
              <a:spcBef>
                <a:spcPts val="1200"/>
              </a:spcBef>
              <a:spcAft>
                <a:spcPts val="1200"/>
              </a:spcAft>
              <a:buNone/>
            </a:pPr>
            <a:r>
              <a:rPr lang="en"/>
              <a:t>This done by preprocessing the text and make a set of words. We then create a “dictionary” to keep a count of the documents that use a given word. This will also give context to those words to hopefully determine a sentiment. Finally, we get the term frequency and its inverse term frequency and then apply it to get our results.</a:t>
            </a:r>
            <a:endParaRPr/>
          </a:p>
        </p:txBody>
      </p:sp>
      <p:pic>
        <p:nvPicPr>
          <p:cNvPr id="130" name="Google Shape;130;p23"/>
          <p:cNvPicPr preferRelativeResize="0"/>
          <p:nvPr/>
        </p:nvPicPr>
        <p:blipFill>
          <a:blip r:embed="rId3">
            <a:alphaModFix/>
          </a:blip>
          <a:stretch>
            <a:fillRect/>
          </a:stretch>
        </p:blipFill>
        <p:spPr>
          <a:xfrm>
            <a:off x="1244602" y="1082975"/>
            <a:ext cx="1639650" cy="386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1200"/>
              </a:spcAft>
              <a:buNone/>
            </a:pPr>
            <a:r>
              <a:rPr lang="en"/>
              <a:t>Being able to interpret the semantics of text is a problem worth </a:t>
            </a:r>
            <a:r>
              <a:rPr lang="en"/>
              <a:t>solving</a:t>
            </a:r>
            <a:r>
              <a:rPr lang="en"/>
              <a:t> in </a:t>
            </a:r>
            <a:r>
              <a:rPr lang="en"/>
              <a:t>today's</a:t>
            </a:r>
            <a:r>
              <a:rPr lang="en"/>
              <a:t> world. With so many people’s opinions and thoughts posted online, determining their outlook on what they post can be a powerful precursor to their underlying motives. It could potentially identify those considering suicide or a potential terrorist attack. If we were able to easily determine the semantics of text an </a:t>
            </a:r>
            <a:r>
              <a:rPr lang="en"/>
              <a:t>autonomous</a:t>
            </a:r>
            <a:r>
              <a:rPr lang="en"/>
              <a:t> system could identify red flag posts and provide alerts to specific authorities, or even just provide useful information on how the majority feel about a certain topic. While there have been strides in accomplishing this, we cannot guarantee with high enough certainty that the results will always be accurate. Textual data online can be formatted poorly making it difficult to parse and analyze. Additionally, techniques that work for one language may yield different results when interpreting text in another language.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Relevant Literature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500"/>
              <a:t>Delta TFIDF: An Improved Feature Space for Sentiment Analysis</a:t>
            </a:r>
            <a:endParaRPr sz="1500"/>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25437" lvl="0" marL="457200" rtl="0" algn="l">
              <a:lnSpc>
                <a:spcPct val="80000"/>
              </a:lnSpc>
              <a:spcBef>
                <a:spcPts val="0"/>
              </a:spcBef>
              <a:spcAft>
                <a:spcPts val="0"/>
              </a:spcAft>
              <a:buSzPts val="1525"/>
              <a:buAutoNum type="arabicPeriod"/>
            </a:pPr>
            <a:r>
              <a:rPr lang="en" sz="1175"/>
              <a:t>Delta TFIDF</a:t>
            </a:r>
            <a:endParaRPr sz="1175"/>
          </a:p>
          <a:p>
            <a:pPr indent="-303212" lvl="1" marL="914400" rtl="0" algn="l">
              <a:lnSpc>
                <a:spcPct val="80000"/>
              </a:lnSpc>
              <a:spcBef>
                <a:spcPts val="0"/>
              </a:spcBef>
              <a:spcAft>
                <a:spcPts val="0"/>
              </a:spcAft>
              <a:buSzPts val="1175"/>
              <a:buAutoNum type="alphaLcPeriod"/>
            </a:pPr>
            <a:r>
              <a:rPr lang="en" sz="1175"/>
              <a:t>Assign feature values by calculating difference of that words TFIDF score in positive and negative training corpora. </a:t>
            </a:r>
            <a:endParaRPr sz="1175"/>
          </a:p>
          <a:p>
            <a:pPr indent="-303212" lvl="2" marL="1371600" rtl="0" algn="l">
              <a:lnSpc>
                <a:spcPct val="80000"/>
              </a:lnSpc>
              <a:spcBef>
                <a:spcPts val="0"/>
              </a:spcBef>
              <a:spcAft>
                <a:spcPts val="0"/>
              </a:spcAft>
              <a:buSzPts val="1175"/>
              <a:buAutoNum type="romanLcPeriod"/>
            </a:pPr>
            <a:r>
              <a:rPr lang="en" sz="1175"/>
              <a:t>Boosts </a:t>
            </a:r>
            <a:r>
              <a:rPr lang="en" sz="1175"/>
              <a:t>the</a:t>
            </a:r>
            <a:r>
              <a:rPr lang="en" sz="1175"/>
              <a:t> importance of words that are unevenly distributed between positive and negative classes and discounts evenly distributed words.</a:t>
            </a:r>
            <a:endParaRPr sz="1175"/>
          </a:p>
          <a:p>
            <a:pPr indent="-303212" lvl="3" marL="1828800" rtl="0" algn="l">
              <a:lnSpc>
                <a:spcPct val="80000"/>
              </a:lnSpc>
              <a:spcBef>
                <a:spcPts val="0"/>
              </a:spcBef>
              <a:spcAft>
                <a:spcPts val="0"/>
              </a:spcAft>
              <a:buSzPts val="1175"/>
              <a:buAutoNum type="arabicPeriod"/>
            </a:pPr>
            <a:r>
              <a:rPr lang="en" sz="1175"/>
              <a:t>Zero value means evenly distributed</a:t>
            </a:r>
            <a:endParaRPr sz="1175"/>
          </a:p>
          <a:p>
            <a:pPr indent="-303212" lvl="3" marL="1828800" rtl="0" algn="l">
              <a:lnSpc>
                <a:spcPct val="80000"/>
              </a:lnSpc>
              <a:spcBef>
                <a:spcPts val="0"/>
              </a:spcBef>
              <a:spcAft>
                <a:spcPts val="0"/>
              </a:spcAft>
              <a:buSzPts val="1175"/>
              <a:buAutoNum type="arabicPeriod"/>
            </a:pPr>
            <a:r>
              <a:rPr lang="en" sz="1175"/>
              <a:t>Positive score means negative semantic</a:t>
            </a:r>
            <a:endParaRPr sz="1175"/>
          </a:p>
          <a:p>
            <a:pPr indent="-303212" lvl="3" marL="1828800" rtl="0" algn="l">
              <a:lnSpc>
                <a:spcPct val="80000"/>
              </a:lnSpc>
              <a:spcBef>
                <a:spcPts val="0"/>
              </a:spcBef>
              <a:spcAft>
                <a:spcPts val="0"/>
              </a:spcAft>
              <a:buSzPts val="1175"/>
              <a:buAutoNum type="arabicPeriod"/>
            </a:pPr>
            <a:r>
              <a:rPr lang="en" sz="1175"/>
              <a:t>Negative score means positive semantic</a:t>
            </a:r>
            <a:endParaRPr sz="1175"/>
          </a:p>
          <a:p>
            <a:pPr indent="-303212" lvl="1" marL="914400" rtl="0" algn="l">
              <a:lnSpc>
                <a:spcPct val="80000"/>
              </a:lnSpc>
              <a:spcBef>
                <a:spcPts val="0"/>
              </a:spcBef>
              <a:spcAft>
                <a:spcPts val="0"/>
              </a:spcAft>
              <a:buSzPts val="1175"/>
              <a:buAutoNum type="alphaLcPeriod"/>
            </a:pPr>
            <a:r>
              <a:rPr lang="en" sz="1175"/>
              <a:t>Bag of words</a:t>
            </a:r>
            <a:endParaRPr sz="1175"/>
          </a:p>
          <a:p>
            <a:pPr indent="-303212" lvl="2" marL="1371600" rtl="0" algn="l">
              <a:lnSpc>
                <a:spcPct val="80000"/>
              </a:lnSpc>
              <a:spcBef>
                <a:spcPts val="0"/>
              </a:spcBef>
              <a:spcAft>
                <a:spcPts val="0"/>
              </a:spcAft>
              <a:buSzPts val="1175"/>
              <a:buAutoNum type="romanLcPeriod"/>
            </a:pPr>
            <a:r>
              <a:rPr lang="en" sz="1175"/>
              <a:t>Each word is associated with a value, commonly word count in document</a:t>
            </a:r>
            <a:endParaRPr sz="1175"/>
          </a:p>
          <a:p>
            <a:pPr indent="-303212" lvl="2" marL="1371600" rtl="0" algn="l">
              <a:lnSpc>
                <a:spcPct val="80000"/>
              </a:lnSpc>
              <a:spcBef>
                <a:spcPts val="0"/>
              </a:spcBef>
              <a:spcAft>
                <a:spcPts val="0"/>
              </a:spcAft>
              <a:buSzPts val="1175"/>
              <a:buAutoNum type="romanLcPeriod"/>
            </a:pPr>
            <a:r>
              <a:rPr lang="en" sz="1175"/>
              <a:t>Values are weighted by how biased they are to one corpus(Collection of text)</a:t>
            </a:r>
            <a:endParaRPr sz="1175"/>
          </a:p>
          <a:p>
            <a:pPr indent="-303212" lvl="1" marL="914400" rtl="0" algn="l">
              <a:lnSpc>
                <a:spcPct val="80000"/>
              </a:lnSpc>
              <a:spcBef>
                <a:spcPts val="0"/>
              </a:spcBef>
              <a:spcAft>
                <a:spcPts val="0"/>
              </a:spcAft>
              <a:buSzPts val="1175"/>
              <a:buAutoNum type="alphaLcPeriod"/>
            </a:pPr>
            <a:r>
              <a:rPr lang="en" sz="1175"/>
              <a:t>Outperforms standard TFIDF when determining text semantics</a:t>
            </a:r>
            <a:endParaRPr sz="117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Relevant Literature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500"/>
              <a:t>Delta TFIDF: An Improved Feature Space for Sentiment Analysis (Continued)</a:t>
            </a:r>
            <a:endParaRPr sz="1500"/>
          </a:p>
          <a:p>
            <a:pPr indent="0" lvl="0" marL="0" rtl="0" algn="l">
              <a:spcBef>
                <a:spcPts val="0"/>
              </a:spcBef>
              <a:spcAft>
                <a:spcPts val="0"/>
              </a:spcAft>
              <a:buNone/>
            </a:pPr>
            <a:r>
              <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Delta TFIDF determines word value:</a:t>
            </a:r>
            <a:endParaRPr/>
          </a:p>
        </p:txBody>
      </p:sp>
      <p:pic>
        <p:nvPicPr>
          <p:cNvPr id="84" name="Google Shape;84;p16"/>
          <p:cNvPicPr preferRelativeResize="0"/>
          <p:nvPr/>
        </p:nvPicPr>
        <p:blipFill>
          <a:blip r:embed="rId3">
            <a:alphaModFix/>
          </a:blip>
          <a:stretch>
            <a:fillRect/>
          </a:stretch>
        </p:blipFill>
        <p:spPr>
          <a:xfrm>
            <a:off x="4797075" y="1015275"/>
            <a:ext cx="3416875" cy="290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Relevant Literature</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Tripathy, Agrawal, and Rath looked over several IMDB reviews and used the following techniques to review the sentiment of the documents.</a:t>
            </a:r>
            <a:endParaRPr/>
          </a:p>
          <a:p>
            <a:pPr indent="0" lvl="0" marL="0" rtl="0" algn="l">
              <a:spcBef>
                <a:spcPts val="1200"/>
              </a:spcBef>
              <a:spcAft>
                <a:spcPts val="0"/>
              </a:spcAft>
              <a:buNone/>
            </a:pPr>
            <a:r>
              <a:rPr lang="en"/>
              <a:t>Sentiment Analysis - Analyzes people’s opinions as well as emotions </a:t>
            </a:r>
            <a:r>
              <a:rPr lang="en"/>
              <a:t>towards</a:t>
            </a:r>
            <a:r>
              <a:rPr lang="en"/>
              <a:t> products, organization, entities etc. Conducted on three different levels.</a:t>
            </a:r>
            <a:endParaRPr/>
          </a:p>
          <a:p>
            <a:pPr indent="-311150" lvl="0" marL="457200" rtl="0" algn="l">
              <a:spcBef>
                <a:spcPts val="1200"/>
              </a:spcBef>
              <a:spcAft>
                <a:spcPts val="0"/>
              </a:spcAft>
              <a:buSzPts val="1300"/>
              <a:buAutoNum type="arabicPeriod"/>
            </a:pPr>
            <a:r>
              <a:rPr lang="en"/>
              <a:t>Document</a:t>
            </a:r>
            <a:endParaRPr/>
          </a:p>
          <a:p>
            <a:pPr indent="-298450" lvl="1" marL="914400" rtl="0" algn="l">
              <a:spcBef>
                <a:spcPts val="0"/>
              </a:spcBef>
              <a:spcAft>
                <a:spcPts val="0"/>
              </a:spcAft>
              <a:buSzPts val="1100"/>
              <a:buAutoNum type="alphaLcPeriod"/>
            </a:pPr>
            <a:r>
              <a:rPr lang="en"/>
              <a:t>Classifies whether the document’s opinion is overall </a:t>
            </a:r>
            <a:r>
              <a:rPr lang="en"/>
              <a:t>positive, negative, or neutral towards a given topic.</a:t>
            </a:r>
            <a:endParaRPr/>
          </a:p>
          <a:p>
            <a:pPr indent="-311150" lvl="0" marL="457200" rtl="0" algn="l">
              <a:spcBef>
                <a:spcPts val="0"/>
              </a:spcBef>
              <a:spcAft>
                <a:spcPts val="0"/>
              </a:spcAft>
              <a:buSzPts val="1300"/>
              <a:buAutoNum type="arabicPeriod"/>
            </a:pPr>
            <a:r>
              <a:rPr lang="en"/>
              <a:t>Sentence</a:t>
            </a:r>
            <a:endParaRPr/>
          </a:p>
          <a:p>
            <a:pPr indent="-298450" lvl="1" marL="914400" rtl="0" algn="l">
              <a:spcBef>
                <a:spcPts val="0"/>
              </a:spcBef>
              <a:spcAft>
                <a:spcPts val="0"/>
              </a:spcAft>
              <a:buSzPts val="1100"/>
              <a:buAutoNum type="alphaLcPeriod"/>
            </a:pPr>
            <a:r>
              <a:rPr lang="en"/>
              <a:t>Determines</a:t>
            </a:r>
            <a:r>
              <a:rPr lang="en"/>
              <a:t> whether a given sentence is overall positive, negative, or neutral towards a given topic.</a:t>
            </a:r>
            <a:endParaRPr/>
          </a:p>
          <a:p>
            <a:pPr indent="-311150" lvl="0" marL="457200" rtl="0" algn="l">
              <a:spcBef>
                <a:spcPts val="0"/>
              </a:spcBef>
              <a:spcAft>
                <a:spcPts val="0"/>
              </a:spcAft>
              <a:buSzPts val="1300"/>
              <a:buAutoNum type="arabicPeriod"/>
            </a:pPr>
            <a:r>
              <a:rPr lang="en"/>
              <a:t>Aspect</a:t>
            </a:r>
            <a:endParaRPr/>
          </a:p>
          <a:p>
            <a:pPr indent="-298450" lvl="1" marL="914400" rtl="0" algn="l">
              <a:spcBef>
                <a:spcPts val="0"/>
              </a:spcBef>
              <a:spcAft>
                <a:spcPts val="0"/>
              </a:spcAft>
              <a:buSzPts val="1100"/>
              <a:buAutoNum type="alphaLcPeriod"/>
            </a:pPr>
            <a:r>
              <a:rPr lang="en"/>
              <a:t>Focuses</a:t>
            </a:r>
            <a:r>
              <a:rPr lang="en"/>
              <a:t> on all expressions of a sentiment given within a document and aspect for which it refers.</a:t>
            </a:r>
            <a:endParaRPr/>
          </a:p>
        </p:txBody>
      </p:sp>
      <p:sp>
        <p:nvSpPr>
          <p:cNvPr id="91" name="Google Shape;91;p17"/>
          <p:cNvSpPr txBox="1"/>
          <p:nvPr/>
        </p:nvSpPr>
        <p:spPr>
          <a:xfrm>
            <a:off x="320125" y="1808725"/>
            <a:ext cx="3689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erriweather"/>
                <a:ea typeface="Merriweather"/>
                <a:cs typeface="Merriweather"/>
                <a:sym typeface="Merriweather"/>
              </a:rPr>
              <a:t>(Classification of Sentiment reviews using n-gram machine learning approach. Tripathy, A., Agrawal, A. and Rath, S.K.)</a:t>
            </a:r>
            <a:endParaRPr sz="15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Relevant Literature. cont.</a:t>
            </a:r>
            <a:endParaRPr/>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techn</a:t>
            </a:r>
            <a:r>
              <a:rPr lang="en"/>
              <a:t>iques were used to perform these sentiment analysis. These were performed using the following machine learning techniques</a:t>
            </a:r>
            <a:endParaRPr/>
          </a:p>
          <a:p>
            <a:pPr indent="-311150" lvl="0" marL="457200" rtl="0" algn="l">
              <a:spcBef>
                <a:spcPts val="1200"/>
              </a:spcBef>
              <a:spcAft>
                <a:spcPts val="0"/>
              </a:spcAft>
              <a:buSzPts val="1300"/>
              <a:buAutoNum type="arabicPeriod"/>
            </a:pPr>
            <a:r>
              <a:rPr lang="en"/>
              <a:t>Supervised</a:t>
            </a:r>
            <a:endParaRPr/>
          </a:p>
          <a:p>
            <a:pPr indent="-298450" lvl="1" marL="914400" rtl="0" algn="l">
              <a:spcBef>
                <a:spcPts val="0"/>
              </a:spcBef>
              <a:spcAft>
                <a:spcPts val="0"/>
              </a:spcAft>
              <a:buSzPts val="1100"/>
              <a:buAutoNum type="alphaLcPeriod"/>
            </a:pPr>
            <a:r>
              <a:rPr lang="en"/>
              <a:t>The dataset is labeled and trained to obtain a certain output which informs proper decision making.</a:t>
            </a:r>
            <a:endParaRPr/>
          </a:p>
          <a:p>
            <a:pPr indent="-311150" lvl="0" marL="457200" rtl="0" algn="l">
              <a:spcBef>
                <a:spcPts val="0"/>
              </a:spcBef>
              <a:spcAft>
                <a:spcPts val="0"/>
              </a:spcAft>
              <a:buSzPts val="1300"/>
              <a:buAutoNum type="arabicPeriod"/>
            </a:pPr>
            <a:r>
              <a:rPr lang="en"/>
              <a:t>Unsupervised</a:t>
            </a:r>
            <a:endParaRPr/>
          </a:p>
          <a:p>
            <a:pPr indent="-298450" lvl="1" marL="914400" rtl="0" algn="l">
              <a:spcBef>
                <a:spcPts val="0"/>
              </a:spcBef>
              <a:spcAft>
                <a:spcPts val="0"/>
              </a:spcAft>
              <a:buSzPts val="1100"/>
              <a:buAutoNum type="alphaLcPeriod"/>
            </a:pPr>
            <a:r>
              <a:rPr lang="en"/>
              <a:t>Much more freeform due to the fact that this doesn’t require  any label data. Clustering algorithms are used to solve processing this unlabeled data.</a:t>
            </a:r>
            <a:endParaRPr/>
          </a:p>
          <a:p>
            <a:pPr indent="0" lvl="0" marL="0" rtl="0" algn="l">
              <a:spcBef>
                <a:spcPts val="1200"/>
              </a:spcBef>
              <a:spcAft>
                <a:spcPts val="1200"/>
              </a:spcAft>
              <a:buNone/>
            </a:pPr>
            <a:r>
              <a:rPr lang="en"/>
              <a:t>While looking over these movie review, the trio realized how unstructured the movie reviews were and that they were only text. Because of this stop words and unwanted information is removed. </a:t>
            </a:r>
            <a:endParaRPr/>
          </a:p>
        </p:txBody>
      </p:sp>
      <p:sp>
        <p:nvSpPr>
          <p:cNvPr id="98" name="Google Shape;98;p18"/>
          <p:cNvSpPr txBox="1"/>
          <p:nvPr/>
        </p:nvSpPr>
        <p:spPr>
          <a:xfrm>
            <a:off x="320125" y="1808725"/>
            <a:ext cx="3689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erriweather"/>
                <a:ea typeface="Merriweather"/>
                <a:cs typeface="Merriweather"/>
                <a:sym typeface="Merriweather"/>
              </a:rPr>
              <a:t>(Classification of Sentiment reviews using n-gram machine learning approach. Tripathy, A., Agrawal, A. and Rath, S.K.)</a:t>
            </a:r>
            <a:endParaRPr sz="15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Relevant Literature. cont.</a:t>
            </a:r>
            <a:endParaRPr/>
          </a:p>
        </p:txBody>
      </p:sp>
      <p:sp>
        <p:nvSpPr>
          <p:cNvPr id="104" name="Google Shape;104;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looking </a:t>
            </a:r>
            <a:r>
              <a:rPr lang="en"/>
              <a:t>over these reviews they put the documents through verterizations.</a:t>
            </a:r>
            <a:endParaRPr/>
          </a:p>
          <a:p>
            <a:pPr indent="-311150" lvl="0" marL="457200" rtl="0" algn="l">
              <a:spcBef>
                <a:spcPts val="1200"/>
              </a:spcBef>
              <a:spcAft>
                <a:spcPts val="0"/>
              </a:spcAft>
              <a:buSzPts val="1300"/>
              <a:buAutoNum type="arabicPeriod"/>
            </a:pPr>
            <a:r>
              <a:rPr lang="en"/>
              <a:t>The text from the document would be converted into a matrix of numbers</a:t>
            </a:r>
            <a:endParaRPr/>
          </a:p>
          <a:p>
            <a:pPr indent="-311150" lvl="0" marL="457200" rtl="0" algn="l">
              <a:spcBef>
                <a:spcPts val="0"/>
              </a:spcBef>
              <a:spcAft>
                <a:spcPts val="0"/>
              </a:spcAft>
              <a:buSzPts val="1300"/>
              <a:buAutoNum type="arabicPeriod"/>
            </a:pPr>
            <a:r>
              <a:rPr lang="en"/>
              <a:t>The matrices are then given inputs to different machine learning techniques for classification.</a:t>
            </a:r>
            <a:endParaRPr/>
          </a:p>
          <a:p>
            <a:pPr indent="-311150" lvl="0" marL="457200" rtl="0" algn="l">
              <a:spcBef>
                <a:spcPts val="0"/>
              </a:spcBef>
              <a:spcAft>
                <a:spcPts val="0"/>
              </a:spcAft>
              <a:buSzPts val="1300"/>
              <a:buAutoNum type="arabicPeriod"/>
            </a:pPr>
            <a:r>
              <a:rPr lang="en"/>
              <a:t>Different parameters are then used to evaluate the performance of the algorithms. </a:t>
            </a:r>
            <a:endParaRPr/>
          </a:p>
          <a:p>
            <a:pPr indent="0" lvl="0" marL="0" rtl="0" algn="l">
              <a:spcBef>
                <a:spcPts val="1200"/>
              </a:spcBef>
              <a:spcAft>
                <a:spcPts val="1200"/>
              </a:spcAft>
              <a:buNone/>
            </a:pPr>
            <a:r>
              <a:t/>
            </a:r>
            <a:endParaRPr/>
          </a:p>
        </p:txBody>
      </p:sp>
      <p:sp>
        <p:nvSpPr>
          <p:cNvPr id="105" name="Google Shape;105;p19"/>
          <p:cNvSpPr txBox="1"/>
          <p:nvPr/>
        </p:nvSpPr>
        <p:spPr>
          <a:xfrm>
            <a:off x="320125" y="1808725"/>
            <a:ext cx="3689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erriweather"/>
                <a:ea typeface="Merriweather"/>
                <a:cs typeface="Merriweather"/>
                <a:sym typeface="Merriweather"/>
              </a:rPr>
              <a:t>(Classification of Sentiment reviews using n-gram machine learning approach. Tripathy, A., Agrawal, A. and Rath, S.K.)</a:t>
            </a:r>
            <a:endParaRPr sz="15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Design, and Development plan.</a:t>
            </a:r>
            <a:endParaRPr/>
          </a:p>
        </p:txBody>
      </p:sp>
      <p:sp>
        <p:nvSpPr>
          <p:cNvPr id="111" name="Google Shape;111;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Our current goal is to create a standard TFIDF and use it against the provided dataset. Perform tests mentioned in research article to verify it is working correctly and then iterate on the design to </a:t>
            </a:r>
            <a:r>
              <a:rPr lang="en"/>
              <a:t>accommodate</a:t>
            </a:r>
            <a:r>
              <a:rPr lang="en"/>
              <a:t> the Delta TFIDF variant. Once this is accomplished we will redo testing to confirm delta variant is providing a higher level of accuracy of the semantics of the text.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Plan</a:t>
            </a:r>
            <a:endParaRPr/>
          </a:p>
        </p:txBody>
      </p:sp>
      <p:sp>
        <p:nvSpPr>
          <p:cNvPr id="117" name="Google Shape;117;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SzPts val="1150"/>
              <a:buAutoNum type="arabicPeriod"/>
            </a:pPr>
            <a:r>
              <a:rPr lang="en" sz="1150"/>
              <a:t>Compare results against standard bag of unigram and bigram words.</a:t>
            </a:r>
            <a:endParaRPr sz="1150"/>
          </a:p>
          <a:p>
            <a:pPr indent="-301625" lvl="1" marL="914400" rtl="0" algn="l">
              <a:spcBef>
                <a:spcPts val="0"/>
              </a:spcBef>
              <a:spcAft>
                <a:spcPts val="0"/>
              </a:spcAft>
              <a:buSzPts val="1150"/>
              <a:buAutoNum type="alphaLcPeriod"/>
            </a:pPr>
            <a:r>
              <a:rPr lang="en" sz="1150"/>
              <a:t>Unigram: one word sequence</a:t>
            </a:r>
            <a:endParaRPr sz="1150"/>
          </a:p>
          <a:p>
            <a:pPr indent="-301625" lvl="1" marL="914400" rtl="0" algn="l">
              <a:spcBef>
                <a:spcPts val="0"/>
              </a:spcBef>
              <a:spcAft>
                <a:spcPts val="0"/>
              </a:spcAft>
              <a:buSzPts val="1150"/>
              <a:buAutoNum type="alphaLcPeriod"/>
            </a:pPr>
            <a:r>
              <a:rPr lang="en" sz="1150"/>
              <a:t>Bigram: pair of one word sequence</a:t>
            </a:r>
            <a:endParaRPr sz="1150"/>
          </a:p>
          <a:p>
            <a:pPr indent="-301625" lvl="0" marL="457200" rtl="0" algn="l">
              <a:spcBef>
                <a:spcPts val="0"/>
              </a:spcBef>
              <a:spcAft>
                <a:spcPts val="0"/>
              </a:spcAft>
              <a:buSzPts val="1150"/>
              <a:buAutoNum type="arabicPeriod"/>
            </a:pPr>
            <a:r>
              <a:rPr lang="en" sz="1150"/>
              <a:t>Ten fold cross validation</a:t>
            </a:r>
            <a:endParaRPr sz="1150"/>
          </a:p>
          <a:p>
            <a:pPr indent="-301625" lvl="1" marL="914400" rtl="0" algn="l">
              <a:spcBef>
                <a:spcPts val="0"/>
              </a:spcBef>
              <a:spcAft>
                <a:spcPts val="0"/>
              </a:spcAft>
              <a:buSzPts val="1150"/>
              <a:buAutoNum type="alphaLcPeriod"/>
            </a:pPr>
            <a:r>
              <a:rPr lang="en" sz="1150"/>
              <a:t>One data set divided randomly into 10 parts, 9 used for training and one reserved for testing, repeat this procedure ten times each time reserving a different tenth for testing</a:t>
            </a:r>
            <a:endParaRPr sz="1150"/>
          </a:p>
          <a:p>
            <a:pPr indent="-301625" lvl="0" marL="457200" rtl="0" algn="l">
              <a:spcBef>
                <a:spcPts val="0"/>
              </a:spcBef>
              <a:spcAft>
                <a:spcPts val="0"/>
              </a:spcAft>
              <a:buSzPts val="1150"/>
              <a:buAutoNum type="arabicPeriod"/>
            </a:pPr>
            <a:r>
              <a:rPr lang="en" sz="1150"/>
              <a:t>T-tests, used to prove </a:t>
            </a:r>
            <a:r>
              <a:rPr lang="en" sz="1150"/>
              <a:t>statistically</a:t>
            </a:r>
            <a:r>
              <a:rPr lang="en" sz="1150"/>
              <a:t> significance improvement in classification accuracy. </a:t>
            </a:r>
            <a:endParaRPr sz="1150"/>
          </a:p>
          <a:p>
            <a:pPr indent="-301625" lvl="1" marL="914400" rtl="0" algn="l">
              <a:spcBef>
                <a:spcPts val="0"/>
              </a:spcBef>
              <a:spcAft>
                <a:spcPts val="0"/>
              </a:spcAft>
              <a:buSzPts val="1150"/>
              <a:buAutoNum type="alphaLcPeriod"/>
            </a:pPr>
            <a:r>
              <a:rPr lang="en" sz="1150"/>
              <a:t>Used to compare the means of two groups</a:t>
            </a:r>
            <a:endParaRPr sz="1150"/>
          </a:p>
          <a:p>
            <a:pPr indent="-301625" lvl="1" marL="914400" rtl="0" algn="l">
              <a:spcBef>
                <a:spcPts val="0"/>
              </a:spcBef>
              <a:spcAft>
                <a:spcPts val="0"/>
              </a:spcAft>
              <a:buSzPts val="1150"/>
              <a:buAutoNum type="alphaLcPeriod"/>
            </a:pPr>
            <a:r>
              <a:rPr lang="en" sz="1150"/>
              <a:t>Three t-tests, one sample, two sample, and paired</a:t>
            </a:r>
            <a:endParaRPr sz="11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