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Roboto"/>
      <p:regular r:id="rId16"/>
      <p:bold r:id="rId17"/>
      <p:italic r:id="rId18"/>
      <p:boldItalic r:id="rId19"/>
    </p:embeddedFont>
    <p:embeddedFont>
      <p:font typeface="Lato"/>
      <p:regular r:id="rId20"/>
      <p:bold r:id="rId21"/>
      <p:italic r:id="rId22"/>
      <p:boldItalic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22" Type="http://schemas.openxmlformats.org/officeDocument/2006/relationships/font" Target="fonts/Lato-italic.fntdata"/><Relationship Id="rId21" Type="http://schemas.openxmlformats.org/officeDocument/2006/relationships/font" Target="fonts/Lato-bold.fntdata"/><Relationship Id="rId24" Type="http://schemas.openxmlformats.org/officeDocument/2006/relationships/font" Target="fonts/Merriweather-regular.fntdata"/><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83fe74b52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83fe74b52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83fe74b52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83fe74b52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83fe74b52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83fe74b52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83fe74b52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83fe74b52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8402dca58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8402dca58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3600">
                <a:solidFill>
                  <a:srgbClr val="002F4A"/>
                </a:solidFill>
                <a:latin typeface="Merriweather"/>
                <a:ea typeface="Merriweather"/>
                <a:cs typeface="Merriweather"/>
                <a:sym typeface="Merriweather"/>
              </a:rPr>
              <a:t> Assigning scores to movie reviews by sentiment analysis - </a:t>
            </a:r>
            <a:endParaRPr b="0" sz="3600">
              <a:solidFill>
                <a:srgbClr val="002F4A"/>
              </a:solidFill>
              <a:latin typeface="Merriweather"/>
              <a:ea typeface="Merriweather"/>
              <a:cs typeface="Merriweather"/>
              <a:sym typeface="Merriweather"/>
            </a:endParaRPr>
          </a:p>
          <a:p>
            <a:pPr indent="0" lvl="0" marL="0" rtl="0" algn="l">
              <a:spcBef>
                <a:spcPts val="0"/>
              </a:spcBef>
              <a:spcAft>
                <a:spcPts val="0"/>
              </a:spcAft>
              <a:buNone/>
            </a:pPr>
            <a:r>
              <a:rPr b="0" lang="en" sz="3600">
                <a:solidFill>
                  <a:srgbClr val="002F4A"/>
                </a:solidFill>
                <a:latin typeface="Merriweather"/>
                <a:ea typeface="Merriweather"/>
                <a:cs typeface="Merriweather"/>
                <a:sym typeface="Merriweather"/>
              </a:rPr>
              <a:t>Phase 2 Presentation</a:t>
            </a:r>
            <a:endParaRPr b="0" sz="3600">
              <a:solidFill>
                <a:srgbClr val="002F4A"/>
              </a:solidFill>
              <a:latin typeface="Merriweather"/>
              <a:ea typeface="Merriweather"/>
              <a:cs typeface="Merriweather"/>
              <a:sym typeface="Merriweathe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05"/>
              <a:buNone/>
            </a:pPr>
            <a:r>
              <a:rPr lang="en" sz="1280">
                <a:solidFill>
                  <a:srgbClr val="626B73"/>
                </a:solidFill>
                <a:latin typeface="Roboto"/>
                <a:ea typeface="Roboto"/>
                <a:cs typeface="Roboto"/>
                <a:sym typeface="Roboto"/>
              </a:rPr>
              <a:t>Troy Carloni</a:t>
            </a:r>
            <a:endParaRPr sz="1280">
              <a:solidFill>
                <a:srgbClr val="626B73"/>
              </a:solidFill>
              <a:latin typeface="Roboto"/>
              <a:ea typeface="Roboto"/>
              <a:cs typeface="Roboto"/>
              <a:sym typeface="Roboto"/>
            </a:endParaRPr>
          </a:p>
          <a:p>
            <a:pPr indent="0" lvl="0" marL="0" rtl="0" algn="l">
              <a:lnSpc>
                <a:spcPct val="80000"/>
              </a:lnSpc>
              <a:spcBef>
                <a:spcPts val="0"/>
              </a:spcBef>
              <a:spcAft>
                <a:spcPts val="0"/>
              </a:spcAft>
              <a:buSzPts val="605"/>
              <a:buNone/>
            </a:pPr>
            <a:r>
              <a:rPr lang="en" sz="1280">
                <a:solidFill>
                  <a:srgbClr val="626B73"/>
                </a:solidFill>
                <a:latin typeface="Roboto"/>
                <a:ea typeface="Roboto"/>
                <a:cs typeface="Roboto"/>
                <a:sym typeface="Roboto"/>
              </a:rPr>
              <a:t>Brandon Butler</a:t>
            </a:r>
            <a:endParaRPr sz="1280">
              <a:solidFill>
                <a:srgbClr val="626B73"/>
              </a:solidFill>
              <a:latin typeface="Roboto"/>
              <a:ea typeface="Roboto"/>
              <a:cs typeface="Roboto"/>
              <a:sym typeface="Roboto"/>
            </a:endParaRPr>
          </a:p>
          <a:p>
            <a:pPr indent="0" lvl="0" marL="0" rtl="0" algn="l">
              <a:lnSpc>
                <a:spcPct val="80000"/>
              </a:lnSpc>
              <a:spcBef>
                <a:spcPts val="0"/>
              </a:spcBef>
              <a:spcAft>
                <a:spcPts val="0"/>
              </a:spcAft>
              <a:buSzPts val="605"/>
              <a:buNone/>
            </a:pPr>
            <a:r>
              <a:t/>
            </a:r>
            <a:endParaRPr sz="1280">
              <a:solidFill>
                <a:srgbClr val="626B73"/>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Introductions</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were tasked with analysing IMDB movie reviews and trying to determine the sentiment of the review.</a:t>
            </a:r>
            <a:endParaRPr/>
          </a:p>
          <a:p>
            <a:pPr indent="0" lvl="0" marL="0" rtl="0" algn="l">
              <a:spcBef>
                <a:spcPts val="1200"/>
              </a:spcBef>
              <a:spcAft>
                <a:spcPts val="0"/>
              </a:spcAft>
              <a:buNone/>
            </a:pPr>
            <a:r>
              <a:rPr lang="en"/>
              <a:t>This can be </a:t>
            </a:r>
            <a:r>
              <a:rPr lang="en"/>
              <a:t>accomplished</a:t>
            </a:r>
            <a:r>
              <a:rPr lang="en"/>
              <a:t> by  comparing words within the document under review to a large collection of </a:t>
            </a:r>
            <a:r>
              <a:rPr lang="en"/>
              <a:t>predetermined</a:t>
            </a:r>
            <a:r>
              <a:rPr lang="en"/>
              <a:t> positive/negative reviews. We look at the </a:t>
            </a:r>
            <a:r>
              <a:rPr lang="en"/>
              <a:t>occurrences</a:t>
            </a:r>
            <a:r>
              <a:rPr lang="en"/>
              <a:t> in the predetermined data pool and use this data to assign scores to words within the document being reviewed. </a:t>
            </a:r>
            <a:endParaRPr/>
          </a:p>
          <a:p>
            <a:pPr indent="0" lvl="0" marL="0" rtl="0" algn="l">
              <a:spcBef>
                <a:spcPts val="1200"/>
              </a:spcBef>
              <a:spcAft>
                <a:spcPts val="1200"/>
              </a:spcAft>
              <a:buNone/>
            </a:pPr>
            <a:r>
              <a:rPr lang="en"/>
              <a:t>Based on the amount of </a:t>
            </a:r>
            <a:r>
              <a:rPr lang="en"/>
              <a:t>positive</a:t>
            </a:r>
            <a:r>
              <a:rPr lang="en"/>
              <a:t> or negative words found in the document we can roughly determine whether it is positive or negative.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Progress Made</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Initially we were going to try to create our demo from scratch however we found some existing libraries that provided useful tools for natural language processing. Specifically the library is called sklearn.</a:t>
            </a:r>
            <a:endParaRPr/>
          </a:p>
          <a:p>
            <a:pPr indent="-311150" lvl="0" marL="457200" rtl="0" algn="l">
              <a:spcBef>
                <a:spcPts val="0"/>
              </a:spcBef>
              <a:spcAft>
                <a:spcPts val="0"/>
              </a:spcAft>
              <a:buSzPts val="1300"/>
              <a:buChar char="-"/>
            </a:pPr>
            <a:r>
              <a:rPr lang="en"/>
              <a:t>We are able to effectively gather data from a large collection of documents that have already been determined to be positive/negative.</a:t>
            </a:r>
            <a:endParaRPr/>
          </a:p>
          <a:p>
            <a:pPr indent="-298450" lvl="1" marL="914400" rtl="0" algn="l">
              <a:spcBef>
                <a:spcPts val="0"/>
              </a:spcBef>
              <a:spcAft>
                <a:spcPts val="0"/>
              </a:spcAft>
              <a:buSzPts val="1100"/>
              <a:buChar char="-"/>
            </a:pPr>
            <a:r>
              <a:rPr lang="en"/>
              <a:t>Gathered from Andrew L. Maas, Raymond E. Daly, Peter T. Pham, Dan Huang, Andrew YNg, and Christopher Potts of Stanford University</a:t>
            </a:r>
            <a:endParaRPr/>
          </a:p>
          <a:p>
            <a:pPr indent="-311150" lvl="0" marL="457200" rtl="0" algn="l">
              <a:spcBef>
                <a:spcPts val="0"/>
              </a:spcBef>
              <a:spcAft>
                <a:spcPts val="0"/>
              </a:spcAft>
              <a:buSzPts val="1300"/>
              <a:buChar char="-"/>
            </a:pPr>
            <a:r>
              <a:rPr lang="en"/>
              <a:t>We now have a working program that can determine if a document is positive or negative.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Issues we had</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ran into some issues on how to properly get our TFIDF to work properly due to how </a:t>
            </a:r>
            <a:r>
              <a:rPr lang="en"/>
              <a:t>complicated</a:t>
            </a:r>
            <a:r>
              <a:rPr lang="en"/>
              <a:t> </a:t>
            </a:r>
            <a:r>
              <a:rPr lang="en"/>
              <a:t>language</a:t>
            </a:r>
            <a:r>
              <a:rPr lang="en"/>
              <a:t> can be. </a:t>
            </a:r>
            <a:endParaRPr/>
          </a:p>
          <a:p>
            <a:pPr indent="-298450" lvl="1" marL="914400" rtl="0" algn="l">
              <a:spcBef>
                <a:spcPts val="0"/>
              </a:spcBef>
              <a:spcAft>
                <a:spcPts val="0"/>
              </a:spcAft>
              <a:buSzPts val="1100"/>
              <a:buChar char="-"/>
            </a:pPr>
            <a:r>
              <a:rPr lang="en"/>
              <a:t>To fix this we found a </a:t>
            </a:r>
            <a:r>
              <a:rPr lang="en"/>
              <a:t>pre existing</a:t>
            </a:r>
            <a:r>
              <a:rPr lang="en"/>
              <a:t> library, sklearn, which provides tools for natural language processing</a:t>
            </a:r>
            <a:endParaRPr/>
          </a:p>
          <a:p>
            <a:pPr indent="-311150" lvl="0" marL="457200" rtl="0" algn="l">
              <a:spcBef>
                <a:spcPts val="0"/>
              </a:spcBef>
              <a:spcAft>
                <a:spcPts val="0"/>
              </a:spcAft>
              <a:buSzPts val="1300"/>
              <a:buChar char="-"/>
            </a:pPr>
            <a:r>
              <a:rPr lang="en"/>
              <a:t>Currently testing six random documents from our predetermined pos/neg review pool the results are consistent however ⅙ </a:t>
            </a:r>
            <a:r>
              <a:rPr lang="en"/>
              <a:t>review</a:t>
            </a:r>
            <a:r>
              <a:rPr lang="en"/>
              <a:t> are not interpreted correctly resulting in an incorrect outcome.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Demonstration</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Goals for final submission</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Currently processing reviews for sentiment analysis is slow taking roughly two minutes to review six documents, for final submission we want to optimize in order to test a greater number of documents so we can ensure accuracy amongst a greater pool of data.</a:t>
            </a:r>
            <a:endParaRPr/>
          </a:p>
          <a:p>
            <a:pPr indent="0" lvl="0" marL="0" rtl="0" algn="l">
              <a:spcBef>
                <a:spcPts val="1200"/>
              </a:spcBef>
              <a:spcAft>
                <a:spcPts val="1200"/>
              </a:spcAft>
              <a:buNone/>
            </a:pPr>
            <a:r>
              <a:rPr lang="en"/>
              <a:t>Also currently we only assign scores to single words in the documents we review, for final submission we want to include at least two word phrases as well which should provide more accuracy when analysing documents.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