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Trabajo de </a:t>
            </a:r>
            <a:r>
              <a:rPr lang="es-MX" sz="4400" dirty="0">
                <a:solidFill>
                  <a:schemeClr val="tx1"/>
                </a:solidFill>
              </a:rPr>
              <a:t>Integradora</a:t>
            </a:r>
          </a:p>
        </p:txBody>
      </p:sp>
      <p:pic>
        <p:nvPicPr>
          <p:cNvPr id="5" name="Picture 4">
            <a:extLst>
              <a:ext uri="{FF2B5EF4-FFF2-40B4-BE49-F238E27FC236}">
                <a16:creationId xmlns:a16="http://schemas.microsoft.com/office/drawing/2014/main" id="{2CA260B1-2DAC-4041-BF86-8ECC10679FF7}"/>
              </a:ext>
            </a:extLst>
          </p:cNvPr>
          <p:cNvPicPr>
            <a:picLocks noChangeAspect="1"/>
          </p:cNvPicPr>
          <p:nvPr/>
        </p:nvPicPr>
        <p:blipFill>
          <a:blip r:embed="rId3"/>
          <a:stretch>
            <a:fillRect/>
          </a:stretch>
        </p:blipFill>
        <p:spPr>
          <a:xfrm>
            <a:off x="1210350" y="1586345"/>
            <a:ext cx="3685309" cy="3685309"/>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8DF-0258-4C2A-971E-D4F60B308033}"/>
              </a:ext>
            </a:extLst>
          </p:cNvPr>
          <p:cNvSpPr>
            <a:spLocks noGrp="1"/>
          </p:cNvSpPr>
          <p:nvPr>
            <p:ph type="title"/>
          </p:nvPr>
        </p:nvSpPr>
        <p:spPr/>
        <p:txBody>
          <a:bodyPr/>
          <a:lstStyle/>
          <a:p>
            <a:r>
              <a:rPr lang="es-MX" dirty="0"/>
              <a:t>Sprint backlog</a:t>
            </a:r>
          </a:p>
        </p:txBody>
      </p:sp>
      <p:sp>
        <p:nvSpPr>
          <p:cNvPr id="3" name="Content Placeholder 2">
            <a:extLst>
              <a:ext uri="{FF2B5EF4-FFF2-40B4-BE49-F238E27FC236}">
                <a16:creationId xmlns:a16="http://schemas.microsoft.com/office/drawing/2014/main" id="{9001D97C-E494-4647-A683-84E76806EC4B}"/>
              </a:ext>
            </a:extLst>
          </p:cNvPr>
          <p:cNvSpPr>
            <a:spLocks noGrp="1"/>
          </p:cNvSpPr>
          <p:nvPr>
            <p:ph idx="1"/>
          </p:nvPr>
        </p:nvSpPr>
        <p:spPr/>
        <p:txBody>
          <a:bodyPr/>
          <a:lstStyle/>
          <a:p>
            <a:r>
              <a:rPr lang="es-MX" dirty="0"/>
              <a:t>Pendientes</a:t>
            </a:r>
          </a:p>
          <a:p>
            <a:r>
              <a:rPr lang="es-MX" dirty="0"/>
              <a:t>1. Hacer que el collar sea más resistente al agua</a:t>
            </a:r>
          </a:p>
          <a:p>
            <a:r>
              <a:rPr lang="es-MX" dirty="0"/>
              <a:t>2. Hacer que el rango de rastreo sea mucho más grande</a:t>
            </a:r>
          </a:p>
          <a:p>
            <a:r>
              <a:rPr lang="es-MX" dirty="0"/>
              <a:t>3. Que en la aplicación otras personas les aparezca que llegaste a perder tu mascota</a:t>
            </a:r>
          </a:p>
          <a:p>
            <a:r>
              <a:rPr lang="es-MX" dirty="0"/>
              <a:t>4. Que funcione sin internet</a:t>
            </a:r>
          </a:p>
        </p:txBody>
      </p:sp>
      <p:pic>
        <p:nvPicPr>
          <p:cNvPr id="4" name="Picture 3">
            <a:extLst>
              <a:ext uri="{FF2B5EF4-FFF2-40B4-BE49-F238E27FC236}">
                <a16:creationId xmlns:a16="http://schemas.microsoft.com/office/drawing/2014/main" id="{4881CE42-2E65-45C9-8E4B-7EDE65234F5B}"/>
              </a:ext>
            </a:extLst>
          </p:cNvPr>
          <p:cNvPicPr>
            <a:picLocks noChangeAspect="1"/>
          </p:cNvPicPr>
          <p:nvPr/>
        </p:nvPicPr>
        <p:blipFill>
          <a:blip r:embed="rId2"/>
          <a:stretch>
            <a:fillRect/>
          </a:stretch>
        </p:blipFill>
        <p:spPr>
          <a:xfrm>
            <a:off x="10363200" y="5183571"/>
            <a:ext cx="1163069" cy="1163069"/>
          </a:xfrm>
          <a:prstGeom prst="rect">
            <a:avLst/>
          </a:prstGeom>
        </p:spPr>
      </p:pic>
    </p:spTree>
    <p:extLst>
      <p:ext uri="{BB962C8B-B14F-4D97-AF65-F5344CB8AC3E}">
        <p14:creationId xmlns:p14="http://schemas.microsoft.com/office/powerpoint/2010/main" val="391539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EA2F-3895-4232-9389-F257F988D56C}"/>
              </a:ext>
            </a:extLst>
          </p:cNvPr>
          <p:cNvSpPr>
            <a:spLocks noGrp="1"/>
          </p:cNvSpPr>
          <p:nvPr>
            <p:ph type="title"/>
          </p:nvPr>
        </p:nvSpPr>
        <p:spPr/>
        <p:txBody>
          <a:bodyPr/>
          <a:lstStyle/>
          <a:p>
            <a:r>
              <a:rPr lang="es-MX" dirty="0"/>
              <a:t>Historias de usuario</a:t>
            </a:r>
          </a:p>
        </p:txBody>
      </p:sp>
      <p:sp>
        <p:nvSpPr>
          <p:cNvPr id="3" name="Content Placeholder 2">
            <a:extLst>
              <a:ext uri="{FF2B5EF4-FFF2-40B4-BE49-F238E27FC236}">
                <a16:creationId xmlns:a16="http://schemas.microsoft.com/office/drawing/2014/main" id="{E577ADDB-314D-4944-B0AC-97C08C81ED5B}"/>
              </a:ext>
            </a:extLst>
          </p:cNvPr>
          <p:cNvSpPr>
            <a:spLocks noGrp="1"/>
          </p:cNvSpPr>
          <p:nvPr>
            <p:ph idx="1"/>
          </p:nvPr>
        </p:nvSpPr>
        <p:spPr/>
        <p:txBody>
          <a:bodyPr>
            <a:normAutofit lnSpcReduction="10000"/>
          </a:bodyPr>
          <a:lstStyle/>
          <a:p>
            <a:r>
              <a:rPr lang="es-MX" dirty="0"/>
              <a:t>Como Marisol123 quiero que la aplicación esté disponible en varios lugares Para que mis</a:t>
            </a:r>
          </a:p>
          <a:p>
            <a:r>
              <a:rPr lang="es-MX" dirty="0"/>
              <a:t>compañeros puedan utilizar la aplicación</a:t>
            </a:r>
          </a:p>
          <a:p>
            <a:endParaRPr lang="es-MX" dirty="0"/>
          </a:p>
          <a:p>
            <a:r>
              <a:rPr lang="es-MX" dirty="0"/>
              <a:t>Como </a:t>
            </a:r>
            <a:r>
              <a:rPr lang="es-MX" dirty="0" err="1"/>
              <a:t>santiagopro</a:t>
            </a:r>
            <a:r>
              <a:rPr lang="es-MX" dirty="0"/>
              <a:t> quiero que el precio sea un poco más reducido para que las personas con</a:t>
            </a:r>
          </a:p>
          <a:p>
            <a:r>
              <a:rPr lang="es-MX" dirty="0"/>
              <a:t>presupuesto bajo puedan comprarlo</a:t>
            </a:r>
          </a:p>
          <a:p>
            <a:endParaRPr lang="es-MX" dirty="0"/>
          </a:p>
          <a:p>
            <a:r>
              <a:rPr lang="es-MX" dirty="0"/>
              <a:t>Como ángellove123 quiero que antes de llegar al limite de rango nos avise la aplicación antes que</a:t>
            </a:r>
          </a:p>
          <a:p>
            <a:r>
              <a:rPr lang="es-MX" dirty="0"/>
              <a:t>llegue al limite para que no sea demasiado tarde al encontrar a tu mascota</a:t>
            </a:r>
          </a:p>
          <a:p>
            <a:endParaRPr lang="es-MX" dirty="0"/>
          </a:p>
          <a:p>
            <a:r>
              <a:rPr lang="es-MX" dirty="0"/>
              <a:t>Como </a:t>
            </a:r>
            <a:r>
              <a:rPr lang="es-MX" dirty="0" err="1"/>
              <a:t>johannadog</a:t>
            </a:r>
            <a:r>
              <a:rPr lang="es-MX" dirty="0"/>
              <a:t> quiero que haya una apartado de adopción para que los que sean nuevos</a:t>
            </a:r>
          </a:p>
          <a:p>
            <a:r>
              <a:rPr lang="es-MX" dirty="0"/>
              <a:t>puedan tener una mascota y no comprar</a:t>
            </a:r>
          </a:p>
        </p:txBody>
      </p:sp>
      <p:pic>
        <p:nvPicPr>
          <p:cNvPr id="4" name="Picture 3">
            <a:extLst>
              <a:ext uri="{FF2B5EF4-FFF2-40B4-BE49-F238E27FC236}">
                <a16:creationId xmlns:a16="http://schemas.microsoft.com/office/drawing/2014/main" id="{B80826B3-79A8-4EAE-B2E2-C29497472439}"/>
              </a:ext>
            </a:extLst>
          </p:cNvPr>
          <p:cNvPicPr>
            <a:picLocks noChangeAspect="1"/>
          </p:cNvPicPr>
          <p:nvPr/>
        </p:nvPicPr>
        <p:blipFill>
          <a:blip r:embed="rId2"/>
          <a:stretch>
            <a:fillRect/>
          </a:stretch>
        </p:blipFill>
        <p:spPr>
          <a:xfrm>
            <a:off x="10363200" y="5183571"/>
            <a:ext cx="1163069" cy="1163069"/>
          </a:xfrm>
          <a:prstGeom prst="rect">
            <a:avLst/>
          </a:prstGeom>
        </p:spPr>
      </p:pic>
    </p:spTree>
    <p:extLst>
      <p:ext uri="{BB962C8B-B14F-4D97-AF65-F5344CB8AC3E}">
        <p14:creationId xmlns:p14="http://schemas.microsoft.com/office/powerpoint/2010/main" val="80882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E2F6-566F-4C04-9A22-738285221C43}"/>
              </a:ext>
            </a:extLst>
          </p:cNvPr>
          <p:cNvSpPr>
            <a:spLocks noGrp="1"/>
          </p:cNvSpPr>
          <p:nvPr>
            <p:ph type="title"/>
          </p:nvPr>
        </p:nvSpPr>
        <p:spPr>
          <a:xfrm>
            <a:off x="783772" y="2166594"/>
            <a:ext cx="2249714" cy="1403920"/>
          </a:xfrm>
        </p:spPr>
        <p:txBody>
          <a:bodyPr/>
          <a:lstStyle/>
          <a:p>
            <a:r>
              <a:rPr lang="es-MX" dirty="0"/>
              <a:t>Tablero Scrum</a:t>
            </a:r>
          </a:p>
        </p:txBody>
      </p:sp>
      <p:pic>
        <p:nvPicPr>
          <p:cNvPr id="5" name="Picture 4">
            <a:extLst>
              <a:ext uri="{FF2B5EF4-FFF2-40B4-BE49-F238E27FC236}">
                <a16:creationId xmlns:a16="http://schemas.microsoft.com/office/drawing/2014/main" id="{8C2709D0-08E1-454C-BA74-0553641E6A06}"/>
              </a:ext>
            </a:extLst>
          </p:cNvPr>
          <p:cNvPicPr>
            <a:picLocks noChangeAspect="1"/>
          </p:cNvPicPr>
          <p:nvPr/>
        </p:nvPicPr>
        <p:blipFill rotWithShape="1">
          <a:blip r:embed="rId2"/>
          <a:srcRect l="21548" t="24750" r="21429" b="14904"/>
          <a:stretch/>
        </p:blipFill>
        <p:spPr>
          <a:xfrm>
            <a:off x="3416965" y="642594"/>
            <a:ext cx="8100121" cy="4819488"/>
          </a:xfrm>
          <a:prstGeom prst="rect">
            <a:avLst/>
          </a:prstGeom>
        </p:spPr>
      </p:pic>
      <p:pic>
        <p:nvPicPr>
          <p:cNvPr id="6" name="Picture 5">
            <a:extLst>
              <a:ext uri="{FF2B5EF4-FFF2-40B4-BE49-F238E27FC236}">
                <a16:creationId xmlns:a16="http://schemas.microsoft.com/office/drawing/2014/main" id="{8286BA4B-DBEF-4E75-8884-6DF3AC5D4572}"/>
              </a:ext>
            </a:extLst>
          </p:cNvPr>
          <p:cNvPicPr>
            <a:picLocks noChangeAspect="1"/>
          </p:cNvPicPr>
          <p:nvPr/>
        </p:nvPicPr>
        <p:blipFill>
          <a:blip r:embed="rId3"/>
          <a:stretch>
            <a:fillRect/>
          </a:stretch>
        </p:blipFill>
        <p:spPr>
          <a:xfrm>
            <a:off x="674914" y="5111000"/>
            <a:ext cx="1163069" cy="1163069"/>
          </a:xfrm>
          <a:prstGeom prst="rect">
            <a:avLst/>
          </a:prstGeom>
        </p:spPr>
      </p:pic>
    </p:spTree>
    <p:extLst>
      <p:ext uri="{BB962C8B-B14F-4D97-AF65-F5344CB8AC3E}">
        <p14:creationId xmlns:p14="http://schemas.microsoft.com/office/powerpoint/2010/main" val="41792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A56D-4888-4BF1-97F4-5A00C3BF7A5A}"/>
              </a:ext>
            </a:extLst>
          </p:cNvPr>
          <p:cNvSpPr>
            <a:spLocks noGrp="1"/>
          </p:cNvSpPr>
          <p:nvPr>
            <p:ph type="title"/>
          </p:nvPr>
        </p:nvSpPr>
        <p:spPr/>
        <p:txBody>
          <a:bodyPr/>
          <a:lstStyle/>
          <a:p>
            <a:r>
              <a:rPr lang="es-ES" dirty="0"/>
              <a:t>Logo</a:t>
            </a:r>
            <a:endParaRPr lang="es-MX" dirty="0"/>
          </a:p>
        </p:txBody>
      </p:sp>
      <p:sp>
        <p:nvSpPr>
          <p:cNvPr id="3" name="Content Placeholder 2">
            <a:extLst>
              <a:ext uri="{FF2B5EF4-FFF2-40B4-BE49-F238E27FC236}">
                <a16:creationId xmlns:a16="http://schemas.microsoft.com/office/drawing/2014/main" id="{1088DA3D-8211-4258-9A25-7D39B419A571}"/>
              </a:ext>
            </a:extLst>
          </p:cNvPr>
          <p:cNvSpPr>
            <a:spLocks noGrp="1"/>
          </p:cNvSpPr>
          <p:nvPr>
            <p:ph idx="1"/>
          </p:nvPr>
        </p:nvSpPr>
        <p:spPr>
          <a:xfrm>
            <a:off x="1066800" y="2103120"/>
            <a:ext cx="4294909" cy="3646516"/>
          </a:xfrm>
        </p:spPr>
        <p:txBody>
          <a:bodyPr>
            <a:normAutofit/>
          </a:bodyPr>
          <a:lstStyle/>
          <a:p>
            <a:r>
              <a:rPr lang="es-MX" sz="1600" dirty="0"/>
              <a:t>Nuestra misión es ayudar a tus mascotas para que estén sanas y salvas. Decidimos utilizar este logo, porque nos encantan los animales y queremos siempre a ayudar a nuestros amigos peludos. </a:t>
            </a:r>
            <a:r>
              <a:rPr lang="es-MX" sz="1600" dirty="0" err="1"/>
              <a:t>Pets</a:t>
            </a:r>
            <a:r>
              <a:rPr lang="es-MX" sz="1600" dirty="0"/>
              <a:t> Friends es más que sólo nuestro nombre, es dar esa amistad que nuestros amigos peludos nos brindan.</a:t>
            </a:r>
          </a:p>
        </p:txBody>
      </p:sp>
      <p:pic>
        <p:nvPicPr>
          <p:cNvPr id="4" name="Picture 3">
            <a:extLst>
              <a:ext uri="{FF2B5EF4-FFF2-40B4-BE49-F238E27FC236}">
                <a16:creationId xmlns:a16="http://schemas.microsoft.com/office/drawing/2014/main" id="{C05E76D5-55A7-42BB-B51B-6CBE1031FE71}"/>
              </a:ext>
            </a:extLst>
          </p:cNvPr>
          <p:cNvPicPr>
            <a:picLocks noChangeAspect="1"/>
          </p:cNvPicPr>
          <p:nvPr/>
        </p:nvPicPr>
        <p:blipFill>
          <a:blip r:embed="rId2"/>
          <a:stretch>
            <a:fillRect/>
          </a:stretch>
        </p:blipFill>
        <p:spPr>
          <a:xfrm>
            <a:off x="6830293" y="964596"/>
            <a:ext cx="3879211" cy="3879211"/>
          </a:xfrm>
          <a:prstGeom prst="rect">
            <a:avLst/>
          </a:prstGeom>
        </p:spPr>
      </p:pic>
    </p:spTree>
    <p:extLst>
      <p:ext uri="{BB962C8B-B14F-4D97-AF65-F5344CB8AC3E}">
        <p14:creationId xmlns:p14="http://schemas.microsoft.com/office/powerpoint/2010/main" val="195777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FFFA-1054-4FCB-90DB-BA521D1CE37F}"/>
              </a:ext>
            </a:extLst>
          </p:cNvPr>
          <p:cNvSpPr>
            <a:spLocks noGrp="1"/>
          </p:cNvSpPr>
          <p:nvPr>
            <p:ph type="title"/>
          </p:nvPr>
        </p:nvSpPr>
        <p:spPr/>
        <p:txBody>
          <a:bodyPr/>
          <a:lstStyle/>
          <a:p>
            <a:r>
              <a:rPr lang="es-MX" dirty="0"/>
              <a:t>PROBLEMÁTICA </a:t>
            </a:r>
          </a:p>
        </p:txBody>
      </p:sp>
      <p:sp>
        <p:nvSpPr>
          <p:cNvPr id="3" name="Content Placeholder 2">
            <a:extLst>
              <a:ext uri="{FF2B5EF4-FFF2-40B4-BE49-F238E27FC236}">
                <a16:creationId xmlns:a16="http://schemas.microsoft.com/office/drawing/2014/main" id="{FEDBCD16-81DB-4CC3-8C38-E13C3DB194D0}"/>
              </a:ext>
            </a:extLst>
          </p:cNvPr>
          <p:cNvSpPr>
            <a:spLocks noGrp="1"/>
          </p:cNvSpPr>
          <p:nvPr>
            <p:ph idx="1"/>
          </p:nvPr>
        </p:nvSpPr>
        <p:spPr/>
        <p:txBody>
          <a:bodyPr>
            <a:normAutofit/>
          </a:bodyPr>
          <a:lstStyle/>
          <a:p>
            <a:r>
              <a:rPr lang="es-MX" sz="1800" dirty="0"/>
              <a:t>En la actualidad, la importancia de nuestras mascotas es más grande. Cómo podemos ver, hay una gran cantidad de perros extraviados en la calle. Según informes por parte de Aarón Gutiérrez, rescatador de perros callejeros, advirtió que tan sólo el 40% de los animales extraviados regresan a sus hogares, además de que los perros que no son de raza son los que más probabilidades tienen de regresar con sus dueños.</a:t>
            </a:r>
          </a:p>
          <a:p>
            <a:pPr marL="0" indent="0">
              <a:buNone/>
            </a:pPr>
            <a:r>
              <a:rPr lang="es-MX" sz="1800" dirty="0"/>
              <a:t> Tristemente los perros de raza (ejemplos, pitbull, </a:t>
            </a:r>
            <a:r>
              <a:rPr lang="es-MX" sz="1800" dirty="0" err="1"/>
              <a:t>huskies</a:t>
            </a:r>
            <a:r>
              <a:rPr lang="es-MX" sz="1800" dirty="0"/>
              <a:t>, chihuahuas, labradores y Rottweiler) son los más cotizados en el mercado negro, ya que son usados para peleas callejeras y otros son objetos de venta por lo bonitos que se ven. Existen diversas causas por las cuales nuestra mascota puede extraviarse, entre ellas se encuentran:</a:t>
            </a:r>
          </a:p>
        </p:txBody>
      </p:sp>
      <p:pic>
        <p:nvPicPr>
          <p:cNvPr id="4" name="Picture 3">
            <a:extLst>
              <a:ext uri="{FF2B5EF4-FFF2-40B4-BE49-F238E27FC236}">
                <a16:creationId xmlns:a16="http://schemas.microsoft.com/office/drawing/2014/main" id="{598BCD72-947A-4E33-85E0-E7EE818BE7FD}"/>
              </a:ext>
            </a:extLst>
          </p:cNvPr>
          <p:cNvPicPr>
            <a:picLocks noChangeAspect="1"/>
          </p:cNvPicPr>
          <p:nvPr/>
        </p:nvPicPr>
        <p:blipFill>
          <a:blip r:embed="rId2"/>
          <a:stretch>
            <a:fillRect/>
          </a:stretch>
        </p:blipFill>
        <p:spPr>
          <a:xfrm>
            <a:off x="10363200" y="5183571"/>
            <a:ext cx="1163069" cy="1163069"/>
          </a:xfrm>
          <a:prstGeom prst="rect">
            <a:avLst/>
          </a:prstGeom>
        </p:spPr>
      </p:pic>
    </p:spTree>
    <p:extLst>
      <p:ext uri="{BB962C8B-B14F-4D97-AF65-F5344CB8AC3E}">
        <p14:creationId xmlns:p14="http://schemas.microsoft.com/office/powerpoint/2010/main" val="283183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B6A5E-D758-4502-9629-A52010A8C839}"/>
              </a:ext>
            </a:extLst>
          </p:cNvPr>
          <p:cNvSpPr>
            <a:spLocks noGrp="1"/>
          </p:cNvSpPr>
          <p:nvPr>
            <p:ph idx="1"/>
          </p:nvPr>
        </p:nvSpPr>
        <p:spPr>
          <a:xfrm>
            <a:off x="1066800" y="1001486"/>
            <a:ext cx="10058400" cy="4951258"/>
          </a:xfrm>
        </p:spPr>
        <p:txBody>
          <a:bodyPr>
            <a:normAutofit lnSpcReduction="10000"/>
          </a:bodyPr>
          <a:lstStyle/>
          <a:p>
            <a:pPr marL="0" indent="0">
              <a:buNone/>
            </a:pPr>
            <a:r>
              <a:rPr lang="es-MX" sz="1800" dirty="0"/>
              <a:t>• Descuido: Tomamos en cuenta que existen muchas personas que, al salir de casa junto con sus mascotas a dar un paseo, sueltan su correa y se distraen en otras actividades, perdiendo de vista a su mascota. Al menos con los gatos, estos aprovechan cualquier oportunidad de descuido para escapar por una ventana o puerta abierta. </a:t>
            </a:r>
          </a:p>
          <a:p>
            <a:pPr marL="0" indent="0">
              <a:buNone/>
            </a:pPr>
            <a:endParaRPr lang="es-MX" sz="1800" dirty="0"/>
          </a:p>
          <a:p>
            <a:pPr marL="0" indent="0">
              <a:buNone/>
            </a:pPr>
            <a:r>
              <a:rPr lang="es-MX" sz="1800" dirty="0"/>
              <a:t>• Aburrimiento, estrés o ansiedad: En muchas ocasiones, nos es difícil brindarles nuestra compañía a nuestras mascotas, por situaciones de trabajo, escuela o actividades fuera de caso. El largo tiempo a solas, puede ocasionar cierto tipo de comportamiento, como la ansiedad, el miedo o el estrés y se ven en la necesidad de buscar fuera de casa una fuente de distracción. </a:t>
            </a:r>
          </a:p>
          <a:p>
            <a:pPr marL="0" indent="0">
              <a:buNone/>
            </a:pPr>
            <a:endParaRPr lang="es-MX" sz="1800" dirty="0"/>
          </a:p>
          <a:p>
            <a:pPr marL="0" indent="0">
              <a:buNone/>
            </a:pPr>
            <a:r>
              <a:rPr lang="es-MX" sz="1800" dirty="0"/>
              <a:t>• Robos o perdidas de terceros: Puede que existan personas cercanas a ti, como amigos o familiares que pueden aprovecharse de una oportunidad para robar la mascota con fines lucrativos.</a:t>
            </a:r>
          </a:p>
        </p:txBody>
      </p:sp>
      <p:pic>
        <p:nvPicPr>
          <p:cNvPr id="4" name="Picture 3">
            <a:extLst>
              <a:ext uri="{FF2B5EF4-FFF2-40B4-BE49-F238E27FC236}">
                <a16:creationId xmlns:a16="http://schemas.microsoft.com/office/drawing/2014/main" id="{AAFE5B6E-CA5E-41F1-862D-408A53A82671}"/>
              </a:ext>
            </a:extLst>
          </p:cNvPr>
          <p:cNvPicPr>
            <a:picLocks noChangeAspect="1"/>
          </p:cNvPicPr>
          <p:nvPr/>
        </p:nvPicPr>
        <p:blipFill>
          <a:blip r:embed="rId2"/>
          <a:stretch>
            <a:fillRect/>
          </a:stretch>
        </p:blipFill>
        <p:spPr>
          <a:xfrm>
            <a:off x="10363200" y="5183571"/>
            <a:ext cx="1163069" cy="1163069"/>
          </a:xfrm>
          <a:prstGeom prst="rect">
            <a:avLst/>
          </a:prstGeom>
        </p:spPr>
      </p:pic>
    </p:spTree>
    <p:extLst>
      <p:ext uri="{BB962C8B-B14F-4D97-AF65-F5344CB8AC3E}">
        <p14:creationId xmlns:p14="http://schemas.microsoft.com/office/powerpoint/2010/main" val="4000123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7A49-7102-4857-A187-986516C453E0}"/>
              </a:ext>
            </a:extLst>
          </p:cNvPr>
          <p:cNvSpPr>
            <a:spLocks noGrp="1"/>
          </p:cNvSpPr>
          <p:nvPr>
            <p:ph type="title"/>
          </p:nvPr>
        </p:nvSpPr>
        <p:spPr/>
        <p:txBody>
          <a:bodyPr>
            <a:normAutofit/>
          </a:bodyPr>
          <a:lstStyle/>
          <a:p>
            <a:r>
              <a:rPr lang="es-MX" sz="2800" b="1" kern="1800" dirty="0">
                <a:effectLst/>
                <a:latin typeface="Arial" panose="020B0604020202020204" pitchFamily="34" charset="0"/>
                <a:ea typeface="Times New Roman" panose="02020603050405020304" pitchFamily="18" charset="0"/>
              </a:rPr>
              <a:t>Objetivo general y específicos.</a:t>
            </a:r>
            <a:endParaRPr lang="es-MX" sz="5400" dirty="0"/>
          </a:p>
        </p:txBody>
      </p:sp>
      <p:sp>
        <p:nvSpPr>
          <p:cNvPr id="3" name="Content Placeholder 2">
            <a:extLst>
              <a:ext uri="{FF2B5EF4-FFF2-40B4-BE49-F238E27FC236}">
                <a16:creationId xmlns:a16="http://schemas.microsoft.com/office/drawing/2014/main" id="{0C0A1289-EEAF-46ED-81B0-B343E17FDBEC}"/>
              </a:ext>
            </a:extLst>
          </p:cNvPr>
          <p:cNvSpPr>
            <a:spLocks noGrp="1"/>
          </p:cNvSpPr>
          <p:nvPr>
            <p:ph idx="1"/>
          </p:nvPr>
        </p:nvSpPr>
        <p:spPr/>
        <p:txBody>
          <a:bodyPr>
            <a:normAutofit lnSpcReduction="10000"/>
          </a:bodyPr>
          <a:lstStyle/>
          <a:p>
            <a:pPr algn="just">
              <a:lnSpc>
                <a:spcPct val="107000"/>
              </a:lnSpc>
              <a:spcAft>
                <a:spcPts val="800"/>
              </a:spcAft>
            </a:pPr>
            <a:r>
              <a:rPr lang="es-MX" sz="1800" b="1" spc="15" dirty="0">
                <a:effectLst/>
                <a:latin typeface="Arial" panose="020B0604020202020204" pitchFamily="34" charset="0"/>
                <a:ea typeface="Calibri" panose="020F0502020204030204" pitchFamily="34" charset="0"/>
              </a:rPr>
              <a:t>Objetivo general:</a:t>
            </a:r>
            <a:endParaRPr lang="es-MX"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rPr>
              <a:t>Desarrollar un collar que pueda identificar al perro a la hora de extraviarse a la hora del paseo, con la ayuda de un código </a:t>
            </a:r>
            <a:r>
              <a:rPr lang="es-MX" sz="1800" dirty="0" err="1">
                <a:effectLst/>
                <a:latin typeface="Arial" panose="020B0604020202020204" pitchFamily="34" charset="0"/>
                <a:ea typeface="Calibri" panose="020F0502020204030204" pitchFamily="34" charset="0"/>
              </a:rPr>
              <a:t>qr</a:t>
            </a:r>
            <a:r>
              <a:rPr lang="es-MX" sz="1800" dirty="0">
                <a:effectLst/>
                <a:latin typeface="Arial" panose="020B0604020202020204" pitchFamily="34" charset="0"/>
                <a:ea typeface="Calibri" panose="020F0502020204030204" pitchFamily="34" charset="0"/>
              </a:rPr>
              <a:t>, una vez escaseado vendrá la información del perro y de dueño</a:t>
            </a:r>
            <a:endParaRPr lang="es-MX"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rPr>
              <a:t> </a:t>
            </a:r>
            <a:endParaRPr lang="es-MX"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s-MX" sz="1800" b="1" spc="15" dirty="0">
                <a:effectLst/>
                <a:latin typeface="Arial" panose="020B0604020202020204" pitchFamily="34" charset="0"/>
                <a:ea typeface="Calibri" panose="020F0502020204030204" pitchFamily="34" charset="0"/>
              </a:rPr>
              <a:t>Objetivos específicos:</a:t>
            </a:r>
            <a:endParaRPr lang="es-MX" sz="1800" dirty="0">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s-MX" sz="1800" dirty="0">
                <a:effectLst/>
                <a:latin typeface="Arial" panose="020B0604020202020204" pitchFamily="34" charset="0"/>
                <a:ea typeface="Calibri" panose="020F0502020204030204" pitchFamily="34" charset="0"/>
              </a:rPr>
              <a:t>Ver cuantos perros se extraviar al año y poder hacer algo con esa situación,</a:t>
            </a:r>
            <a:endParaRPr lang="es-MX" sz="1800" dirty="0">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s-MX" sz="1800" dirty="0">
                <a:effectLst/>
                <a:latin typeface="Arial" panose="020B0604020202020204" pitchFamily="34" charset="0"/>
                <a:ea typeface="Calibri" panose="020F0502020204030204" pitchFamily="34" charset="0"/>
              </a:rPr>
              <a:t>Evaluar el correcto funcionamiento de la aplicación móvil mediante pruebas piloto.</a:t>
            </a:r>
            <a:endParaRPr lang="es-MX" sz="1800" dirty="0">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s-MX" sz="1800" dirty="0">
                <a:effectLst/>
                <a:latin typeface="Arial" panose="020B0604020202020204" pitchFamily="34" charset="0"/>
                <a:ea typeface="Calibri" panose="020F0502020204030204" pitchFamily="34" charset="0"/>
              </a:rPr>
              <a:t>Explicar el desarrollo y funcionamiento de la aplicación, a través de un artículo y publicidad web.</a:t>
            </a:r>
            <a:endParaRPr lang="es-MX" sz="1800" dirty="0">
              <a:effectLst/>
              <a:latin typeface="Calibri" panose="020F0502020204030204" pitchFamily="34" charset="0"/>
              <a:ea typeface="Calibri" panose="020F0502020204030204" pitchFamily="34" charset="0"/>
            </a:endParaRPr>
          </a:p>
          <a:p>
            <a:endParaRPr lang="es-MX" dirty="0"/>
          </a:p>
        </p:txBody>
      </p:sp>
      <p:pic>
        <p:nvPicPr>
          <p:cNvPr id="4" name="Picture 3">
            <a:extLst>
              <a:ext uri="{FF2B5EF4-FFF2-40B4-BE49-F238E27FC236}">
                <a16:creationId xmlns:a16="http://schemas.microsoft.com/office/drawing/2014/main" id="{2E4A6937-0BFE-4B29-A365-4518BEE97E30}"/>
              </a:ext>
            </a:extLst>
          </p:cNvPr>
          <p:cNvPicPr>
            <a:picLocks noChangeAspect="1"/>
          </p:cNvPicPr>
          <p:nvPr/>
        </p:nvPicPr>
        <p:blipFill>
          <a:blip r:embed="rId2"/>
          <a:stretch>
            <a:fillRect/>
          </a:stretch>
        </p:blipFill>
        <p:spPr>
          <a:xfrm>
            <a:off x="10543665" y="553668"/>
            <a:ext cx="1163069" cy="1163069"/>
          </a:xfrm>
          <a:prstGeom prst="rect">
            <a:avLst/>
          </a:prstGeom>
        </p:spPr>
      </p:pic>
    </p:spTree>
    <p:extLst>
      <p:ext uri="{BB962C8B-B14F-4D97-AF65-F5344CB8AC3E}">
        <p14:creationId xmlns:p14="http://schemas.microsoft.com/office/powerpoint/2010/main" val="40506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9D23-6A00-4F06-B342-446BF791CAF4}"/>
              </a:ext>
            </a:extLst>
          </p:cNvPr>
          <p:cNvSpPr>
            <a:spLocks noGrp="1"/>
          </p:cNvSpPr>
          <p:nvPr>
            <p:ph type="title"/>
          </p:nvPr>
        </p:nvSpPr>
        <p:spPr>
          <a:xfrm>
            <a:off x="812800" y="1774708"/>
            <a:ext cx="4252686" cy="2550550"/>
          </a:xfrm>
        </p:spPr>
        <p:txBody>
          <a:bodyPr/>
          <a:lstStyle/>
          <a:p>
            <a:r>
              <a:rPr lang="es-MX" dirty="0"/>
              <a:t>Diagrama BPMN</a:t>
            </a:r>
          </a:p>
        </p:txBody>
      </p:sp>
      <p:pic>
        <p:nvPicPr>
          <p:cNvPr id="5" name="Picture 4">
            <a:extLst>
              <a:ext uri="{FF2B5EF4-FFF2-40B4-BE49-F238E27FC236}">
                <a16:creationId xmlns:a16="http://schemas.microsoft.com/office/drawing/2014/main" id="{F25DEA05-0756-4BD3-8203-A985125EF088}"/>
              </a:ext>
            </a:extLst>
          </p:cNvPr>
          <p:cNvPicPr>
            <a:picLocks noChangeAspect="1"/>
          </p:cNvPicPr>
          <p:nvPr/>
        </p:nvPicPr>
        <p:blipFill rotWithShape="1">
          <a:blip r:embed="rId2"/>
          <a:srcRect l="30357" t="20937" r="30357" b="11093"/>
          <a:stretch/>
        </p:blipFill>
        <p:spPr>
          <a:xfrm>
            <a:off x="5500913" y="591794"/>
            <a:ext cx="5511257" cy="5360950"/>
          </a:xfrm>
          <a:prstGeom prst="rect">
            <a:avLst/>
          </a:prstGeom>
        </p:spPr>
      </p:pic>
      <p:pic>
        <p:nvPicPr>
          <p:cNvPr id="6" name="Picture 5">
            <a:extLst>
              <a:ext uri="{FF2B5EF4-FFF2-40B4-BE49-F238E27FC236}">
                <a16:creationId xmlns:a16="http://schemas.microsoft.com/office/drawing/2014/main" id="{41E134C1-8CB2-4EBF-B95B-6F7008493E26}"/>
              </a:ext>
            </a:extLst>
          </p:cNvPr>
          <p:cNvPicPr>
            <a:picLocks noChangeAspect="1"/>
          </p:cNvPicPr>
          <p:nvPr/>
        </p:nvPicPr>
        <p:blipFill>
          <a:blip r:embed="rId3"/>
          <a:stretch>
            <a:fillRect/>
          </a:stretch>
        </p:blipFill>
        <p:spPr>
          <a:xfrm>
            <a:off x="598295" y="5169057"/>
            <a:ext cx="1163069" cy="1163069"/>
          </a:xfrm>
          <a:prstGeom prst="rect">
            <a:avLst/>
          </a:prstGeom>
        </p:spPr>
      </p:pic>
    </p:spTree>
    <p:extLst>
      <p:ext uri="{BB962C8B-B14F-4D97-AF65-F5344CB8AC3E}">
        <p14:creationId xmlns:p14="http://schemas.microsoft.com/office/powerpoint/2010/main" val="201775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9F76-F8EC-4F00-89FC-BCA58E3B69AB}"/>
              </a:ext>
            </a:extLst>
          </p:cNvPr>
          <p:cNvSpPr>
            <a:spLocks noGrp="1"/>
          </p:cNvSpPr>
          <p:nvPr>
            <p:ph type="title"/>
          </p:nvPr>
        </p:nvSpPr>
        <p:spPr/>
        <p:txBody>
          <a:bodyPr/>
          <a:lstStyle/>
          <a:p>
            <a:r>
              <a:rPr lang="es-MX" dirty="0"/>
              <a:t>PROPUESTA DE SOLUCION </a:t>
            </a:r>
          </a:p>
        </p:txBody>
      </p:sp>
      <p:sp>
        <p:nvSpPr>
          <p:cNvPr id="3" name="Content Placeholder 2">
            <a:extLst>
              <a:ext uri="{FF2B5EF4-FFF2-40B4-BE49-F238E27FC236}">
                <a16:creationId xmlns:a16="http://schemas.microsoft.com/office/drawing/2014/main" id="{B0DDB74C-DEB6-4FEF-A29A-16897FF53ACD}"/>
              </a:ext>
            </a:extLst>
          </p:cNvPr>
          <p:cNvSpPr>
            <a:spLocks noGrp="1"/>
          </p:cNvSpPr>
          <p:nvPr>
            <p:ph idx="1"/>
          </p:nvPr>
        </p:nvSpPr>
        <p:spPr/>
        <p:txBody>
          <a:bodyPr/>
          <a:lstStyle/>
          <a:p>
            <a:pPr algn="just">
              <a:lnSpc>
                <a:spcPct val="150000"/>
              </a:lnSpc>
            </a:pPr>
            <a:r>
              <a:rPr lang="es-MX" dirty="0"/>
              <a:t>Atendiendo un problema en crecimiento como lo es el de las mascotas, se encuentra la necesidad de buscar productos o servicios que ayuden a establecer beneficios para este sector, problemas cotidianos como robo o pérdida de las mascotas, falta de conocimiento sobre su recorrido o información básica de su historial clínico que se pierde y es requerido para su constante crecimiento, a partir de estas premisas se encuentra o se abre una posibilidad enorme para buscar la viabilidad de poder implementar un servicio donde se ofrezca la implantación de un chip que no solo permita brindarle al propietario información de su mascota, sino que a la vez genere en tiempo real su ubicación a través de un geo posicionamiento (GPS).</a:t>
            </a:r>
          </a:p>
        </p:txBody>
      </p:sp>
      <p:pic>
        <p:nvPicPr>
          <p:cNvPr id="4" name="Picture 3">
            <a:extLst>
              <a:ext uri="{FF2B5EF4-FFF2-40B4-BE49-F238E27FC236}">
                <a16:creationId xmlns:a16="http://schemas.microsoft.com/office/drawing/2014/main" id="{8A265267-583F-4738-A241-95F2570EC6F2}"/>
              </a:ext>
            </a:extLst>
          </p:cNvPr>
          <p:cNvPicPr>
            <a:picLocks noChangeAspect="1"/>
          </p:cNvPicPr>
          <p:nvPr/>
        </p:nvPicPr>
        <p:blipFill>
          <a:blip r:embed="rId2"/>
          <a:stretch>
            <a:fillRect/>
          </a:stretch>
        </p:blipFill>
        <p:spPr>
          <a:xfrm>
            <a:off x="10492865" y="5188902"/>
            <a:ext cx="1264669" cy="1264669"/>
          </a:xfrm>
          <a:prstGeom prst="rect">
            <a:avLst/>
          </a:prstGeom>
        </p:spPr>
      </p:pic>
    </p:spTree>
    <p:extLst>
      <p:ext uri="{BB962C8B-B14F-4D97-AF65-F5344CB8AC3E}">
        <p14:creationId xmlns:p14="http://schemas.microsoft.com/office/powerpoint/2010/main" val="316397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FA3B-2489-4CC7-ABF2-C115039937C3}"/>
              </a:ext>
            </a:extLst>
          </p:cNvPr>
          <p:cNvSpPr>
            <a:spLocks noGrp="1"/>
          </p:cNvSpPr>
          <p:nvPr>
            <p:ph type="title"/>
          </p:nvPr>
        </p:nvSpPr>
        <p:spPr/>
        <p:txBody>
          <a:bodyPr/>
          <a:lstStyle/>
          <a:p>
            <a:r>
              <a:rPr lang="es-MX" dirty="0"/>
              <a:t>Product backlog</a:t>
            </a:r>
          </a:p>
        </p:txBody>
      </p:sp>
      <p:sp>
        <p:nvSpPr>
          <p:cNvPr id="3" name="Content Placeholder 2">
            <a:extLst>
              <a:ext uri="{FF2B5EF4-FFF2-40B4-BE49-F238E27FC236}">
                <a16:creationId xmlns:a16="http://schemas.microsoft.com/office/drawing/2014/main" id="{36D09697-3C02-4E7F-A1CB-364A9483F7CB}"/>
              </a:ext>
            </a:extLst>
          </p:cNvPr>
          <p:cNvSpPr>
            <a:spLocks noGrp="1"/>
          </p:cNvSpPr>
          <p:nvPr>
            <p:ph idx="1"/>
          </p:nvPr>
        </p:nvSpPr>
        <p:spPr/>
        <p:txBody>
          <a:bodyPr>
            <a:normAutofit fontScale="85000" lnSpcReduction="20000"/>
          </a:bodyPr>
          <a:lstStyle/>
          <a:p>
            <a:r>
              <a:rPr lang="es-MX" dirty="0"/>
              <a:t>Características</a:t>
            </a:r>
          </a:p>
          <a:p>
            <a:r>
              <a:rPr lang="es-MX" dirty="0"/>
              <a:t>1. Es un collar con GPS integrado</a:t>
            </a:r>
          </a:p>
          <a:p>
            <a:r>
              <a:rPr lang="es-MX" dirty="0"/>
              <a:t>2. El collar cuenta con una aplicación para encontrar a tu perro</a:t>
            </a:r>
          </a:p>
          <a:p>
            <a:r>
              <a:rPr lang="es-MX" dirty="0"/>
              <a:t>3. En la aplicación viene varias funciones para el cuidado de tu mascota y</a:t>
            </a:r>
          </a:p>
          <a:p>
            <a:r>
              <a:rPr lang="es-MX" dirty="0"/>
              <a:t>establecimientos de veterinaria cercanos</a:t>
            </a:r>
          </a:p>
          <a:p>
            <a:r>
              <a:rPr lang="es-MX" dirty="0"/>
              <a:t>Funcionalidades</a:t>
            </a:r>
          </a:p>
          <a:p>
            <a:r>
              <a:rPr lang="es-MX" dirty="0"/>
              <a:t>1. Con el collar sabes donde esta tu mascota en tiempo real</a:t>
            </a:r>
          </a:p>
          <a:p>
            <a:r>
              <a:rPr lang="es-MX" dirty="0"/>
              <a:t>2. La aplicación te manda una alerta cuando tu perro supera el límite de distancia</a:t>
            </a:r>
          </a:p>
          <a:p>
            <a:r>
              <a:rPr lang="es-MX" dirty="0"/>
              <a:t>3. La aplicación cuenta con varias funcionalidades para el cuidado de tu mascota</a:t>
            </a:r>
          </a:p>
          <a:p>
            <a:r>
              <a:rPr lang="es-MX" dirty="0"/>
              <a:t>Requisitos</a:t>
            </a:r>
          </a:p>
          <a:p>
            <a:r>
              <a:rPr lang="es-MX" dirty="0"/>
              <a:t>1. La aplicación necesita Internet para el GPS</a:t>
            </a:r>
          </a:p>
          <a:p>
            <a:r>
              <a:rPr lang="es-MX" dirty="0"/>
              <a:t>2. Necesitas el código del collar para ingresarlo a la aplicación</a:t>
            </a:r>
          </a:p>
          <a:p>
            <a:r>
              <a:rPr lang="es-MX" dirty="0"/>
              <a:t>3. Una mascota</a:t>
            </a:r>
          </a:p>
        </p:txBody>
      </p:sp>
      <p:pic>
        <p:nvPicPr>
          <p:cNvPr id="4" name="Picture 3">
            <a:extLst>
              <a:ext uri="{FF2B5EF4-FFF2-40B4-BE49-F238E27FC236}">
                <a16:creationId xmlns:a16="http://schemas.microsoft.com/office/drawing/2014/main" id="{39585DC2-8B16-41ED-867B-7E99B98E15DE}"/>
              </a:ext>
            </a:extLst>
          </p:cNvPr>
          <p:cNvPicPr>
            <a:picLocks noChangeAspect="1"/>
          </p:cNvPicPr>
          <p:nvPr/>
        </p:nvPicPr>
        <p:blipFill>
          <a:blip r:embed="rId2"/>
          <a:stretch>
            <a:fillRect/>
          </a:stretch>
        </p:blipFill>
        <p:spPr>
          <a:xfrm>
            <a:off x="10363200" y="5183571"/>
            <a:ext cx="1163069" cy="1163069"/>
          </a:xfrm>
          <a:prstGeom prst="rect">
            <a:avLst/>
          </a:prstGeom>
        </p:spPr>
      </p:pic>
    </p:spTree>
    <p:extLst>
      <p:ext uri="{BB962C8B-B14F-4D97-AF65-F5344CB8AC3E}">
        <p14:creationId xmlns:p14="http://schemas.microsoft.com/office/powerpoint/2010/main" val="257117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0A18D-E931-42BA-A05F-C19F87143D66}"/>
              </a:ext>
            </a:extLst>
          </p:cNvPr>
          <p:cNvSpPr>
            <a:spLocks noGrp="1"/>
          </p:cNvSpPr>
          <p:nvPr>
            <p:ph idx="1"/>
          </p:nvPr>
        </p:nvSpPr>
        <p:spPr>
          <a:xfrm>
            <a:off x="1066800" y="812800"/>
            <a:ext cx="10058400" cy="5139944"/>
          </a:xfrm>
        </p:spPr>
        <p:txBody>
          <a:bodyPr>
            <a:normAutofit/>
          </a:bodyPr>
          <a:lstStyle/>
          <a:p>
            <a:r>
              <a:rPr lang="es-MX" dirty="0"/>
              <a:t>Mejoras</a:t>
            </a:r>
          </a:p>
          <a:p>
            <a:r>
              <a:rPr lang="es-MX" dirty="0"/>
              <a:t>1. Tener más rango de rastreo</a:t>
            </a:r>
          </a:p>
          <a:p>
            <a:r>
              <a:rPr lang="es-MX" dirty="0"/>
              <a:t>2. Que pueda funcionar sin Internet</a:t>
            </a:r>
          </a:p>
          <a:p>
            <a:r>
              <a:rPr lang="es-MX" dirty="0"/>
              <a:t>3. Que otras personas que tengan la misma aplicación puedan ayudar a las personas a</a:t>
            </a:r>
          </a:p>
          <a:p>
            <a:r>
              <a:rPr lang="es-MX" dirty="0"/>
              <a:t>quienes se les pierda sus mascotas les aparezca cuando estén cerca de ellas</a:t>
            </a:r>
          </a:p>
          <a:p>
            <a:r>
              <a:rPr lang="es-MX" dirty="0"/>
              <a:t>4. Que el collar pueda ser resistente al agua ya que después de un tiempo mojado se</a:t>
            </a:r>
          </a:p>
          <a:p>
            <a:r>
              <a:rPr lang="es-MX" dirty="0"/>
              <a:t>empieza a descomponer</a:t>
            </a:r>
          </a:p>
          <a:p>
            <a:r>
              <a:rPr lang="es-MX" dirty="0"/>
              <a:t>Correcciones</a:t>
            </a:r>
          </a:p>
          <a:p>
            <a:r>
              <a:rPr lang="es-MX" dirty="0"/>
              <a:t>1. Que no apareciera tu mascota en el GPS</a:t>
            </a:r>
          </a:p>
          <a:p>
            <a:r>
              <a:rPr lang="es-MX" dirty="0"/>
              <a:t>2. Que no apareciera las veterinarias cerca de tu localidad</a:t>
            </a:r>
          </a:p>
          <a:p>
            <a:r>
              <a:rPr lang="es-MX" dirty="0"/>
              <a:t>3. Que tu mascota no apareciera donde la aplicación te mostraba</a:t>
            </a:r>
          </a:p>
        </p:txBody>
      </p:sp>
      <p:pic>
        <p:nvPicPr>
          <p:cNvPr id="4" name="Picture 3">
            <a:extLst>
              <a:ext uri="{FF2B5EF4-FFF2-40B4-BE49-F238E27FC236}">
                <a16:creationId xmlns:a16="http://schemas.microsoft.com/office/drawing/2014/main" id="{B144EBFA-0AE6-465F-B1CB-861C09FE38E8}"/>
              </a:ext>
            </a:extLst>
          </p:cNvPr>
          <p:cNvPicPr>
            <a:picLocks noChangeAspect="1"/>
          </p:cNvPicPr>
          <p:nvPr/>
        </p:nvPicPr>
        <p:blipFill>
          <a:blip r:embed="rId2"/>
          <a:stretch>
            <a:fillRect/>
          </a:stretch>
        </p:blipFill>
        <p:spPr>
          <a:xfrm>
            <a:off x="10363200" y="5183571"/>
            <a:ext cx="1163069" cy="1163069"/>
          </a:xfrm>
          <a:prstGeom prst="rect">
            <a:avLst/>
          </a:prstGeom>
        </p:spPr>
      </p:pic>
    </p:spTree>
    <p:extLst>
      <p:ext uri="{BB962C8B-B14F-4D97-AF65-F5344CB8AC3E}">
        <p14:creationId xmlns:p14="http://schemas.microsoft.com/office/powerpoint/2010/main" val="3776514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{AA859874-72E3-4313-9F87-AE932F49C59F}tf78438558_win32</Template>
  <TotalTime>250</TotalTime>
  <Words>953</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Garamond</vt:lpstr>
      <vt:lpstr>Symbol</vt:lpstr>
      <vt:lpstr>SavonVTI</vt:lpstr>
      <vt:lpstr>Trabajo de Integradora</vt:lpstr>
      <vt:lpstr>Logo</vt:lpstr>
      <vt:lpstr>PROBLEMÁTICA </vt:lpstr>
      <vt:lpstr>PowerPoint Presentation</vt:lpstr>
      <vt:lpstr>Objetivo general y específicos.</vt:lpstr>
      <vt:lpstr>Diagrama BPMN</vt:lpstr>
      <vt:lpstr>PROPUESTA DE SOLUCION </vt:lpstr>
      <vt:lpstr>Product backlog</vt:lpstr>
      <vt:lpstr>PowerPoint Presentation</vt:lpstr>
      <vt:lpstr>Sprint backlog</vt:lpstr>
      <vt:lpstr>Historias de usuario</vt:lpstr>
      <vt:lpstr>Tablero 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de Integradora</dc:title>
  <dc:creator>ROGMOVIL</dc:creator>
  <cp:lastModifiedBy>ROGMOVIL</cp:lastModifiedBy>
  <cp:revision>2</cp:revision>
  <dcterms:created xsi:type="dcterms:W3CDTF">2021-09-24T18:14:11Z</dcterms:created>
  <dcterms:modified xsi:type="dcterms:W3CDTF">2021-09-24T22:30:45Z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