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63" r:id="rId4"/>
    <p:sldId id="257" r:id="rId5"/>
    <p:sldId id="268" r:id="rId6"/>
    <p:sldId id="269" r:id="rId7"/>
    <p:sldId id="270" r:id="rId8"/>
    <p:sldId id="264" r:id="rId9"/>
    <p:sldId id="260" r:id="rId10"/>
    <p:sldId id="259" r:id="rId11"/>
    <p:sldId id="261" r:id="rId12"/>
    <p:sldId id="265" r:id="rId13"/>
    <p:sldId id="266" r:id="rId14"/>
    <p:sldId id="267"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7636" autoAdjust="0"/>
  </p:normalViewPr>
  <p:slideViewPr>
    <p:cSldViewPr snapToGrid="0">
      <p:cViewPr varScale="1">
        <p:scale>
          <a:sx n="73" d="100"/>
          <a:sy n="73" d="100"/>
        </p:scale>
        <p:origin x="72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82854-FB23-4C1A-A310-20278742A3DA}"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CDD6A-0649-45AE-9160-2727C0797ADC}" type="slidenum">
              <a:rPr lang="en-US" smtClean="0"/>
              <a:t>‹#›</a:t>
            </a:fld>
            <a:endParaRPr lang="en-US"/>
          </a:p>
        </p:txBody>
      </p:sp>
    </p:spTree>
    <p:extLst>
      <p:ext uri="{BB962C8B-B14F-4D97-AF65-F5344CB8AC3E}">
        <p14:creationId xmlns:p14="http://schemas.microsoft.com/office/powerpoint/2010/main" val="102946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were to pay annually for webhost there could be included discounts of around 25%.</a:t>
            </a:r>
          </a:p>
        </p:txBody>
      </p:sp>
      <p:sp>
        <p:nvSpPr>
          <p:cNvPr id="4" name="Slide Number Placeholder 3"/>
          <p:cNvSpPr>
            <a:spLocks noGrp="1"/>
          </p:cNvSpPr>
          <p:nvPr>
            <p:ph type="sldNum" sz="quarter" idx="5"/>
          </p:nvPr>
        </p:nvSpPr>
        <p:spPr/>
        <p:txBody>
          <a:bodyPr/>
          <a:lstStyle/>
          <a:p>
            <a:fld id="{C55CDD6A-0649-45AE-9160-2727C0797ADC}" type="slidenum">
              <a:rPr lang="en-US" smtClean="0"/>
              <a:t>11</a:t>
            </a:fld>
            <a:endParaRPr lang="en-US"/>
          </a:p>
        </p:txBody>
      </p:sp>
    </p:spTree>
    <p:extLst>
      <p:ext uri="{BB962C8B-B14F-4D97-AF65-F5344CB8AC3E}">
        <p14:creationId xmlns:p14="http://schemas.microsoft.com/office/powerpoint/2010/main" val="1505214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contract discounts are about 65%. </a:t>
            </a:r>
          </a:p>
        </p:txBody>
      </p:sp>
      <p:sp>
        <p:nvSpPr>
          <p:cNvPr id="4" name="Slide Number Placeholder 3"/>
          <p:cNvSpPr>
            <a:spLocks noGrp="1"/>
          </p:cNvSpPr>
          <p:nvPr>
            <p:ph type="sldNum" sz="quarter" idx="5"/>
          </p:nvPr>
        </p:nvSpPr>
        <p:spPr/>
        <p:txBody>
          <a:bodyPr/>
          <a:lstStyle/>
          <a:p>
            <a:fld id="{C55CDD6A-0649-45AE-9160-2727C0797ADC}" type="slidenum">
              <a:rPr lang="en-US" smtClean="0"/>
              <a:t>12</a:t>
            </a:fld>
            <a:endParaRPr lang="en-US"/>
          </a:p>
        </p:txBody>
      </p:sp>
    </p:spTree>
    <p:extLst>
      <p:ext uri="{BB962C8B-B14F-4D97-AF65-F5344CB8AC3E}">
        <p14:creationId xmlns:p14="http://schemas.microsoft.com/office/powerpoint/2010/main" val="3240084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5CDD6A-0649-45AE-9160-2727C0797ADC}" type="slidenum">
              <a:rPr lang="en-US" smtClean="0"/>
              <a:t>13</a:t>
            </a:fld>
            <a:endParaRPr lang="en-US"/>
          </a:p>
        </p:txBody>
      </p:sp>
    </p:spTree>
    <p:extLst>
      <p:ext uri="{BB962C8B-B14F-4D97-AF65-F5344CB8AC3E}">
        <p14:creationId xmlns:p14="http://schemas.microsoft.com/office/powerpoint/2010/main" val="198511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we in contact with ASW customer support. AWS customer support is reaching out to Account Managers to best move forward. </a:t>
            </a:r>
          </a:p>
          <a:p>
            <a:endParaRPr lang="en-US" dirty="0"/>
          </a:p>
        </p:txBody>
      </p:sp>
      <p:sp>
        <p:nvSpPr>
          <p:cNvPr id="4" name="Slide Number Placeholder 3"/>
          <p:cNvSpPr>
            <a:spLocks noGrp="1"/>
          </p:cNvSpPr>
          <p:nvPr>
            <p:ph type="sldNum" sz="quarter" idx="5"/>
          </p:nvPr>
        </p:nvSpPr>
        <p:spPr/>
        <p:txBody>
          <a:bodyPr/>
          <a:lstStyle/>
          <a:p>
            <a:fld id="{C55CDD6A-0649-45AE-9160-2727C0797ADC}" type="slidenum">
              <a:rPr lang="en-US" smtClean="0"/>
              <a:t>14</a:t>
            </a:fld>
            <a:endParaRPr lang="en-US"/>
          </a:p>
        </p:txBody>
      </p:sp>
    </p:spTree>
    <p:extLst>
      <p:ext uri="{BB962C8B-B14F-4D97-AF65-F5344CB8AC3E}">
        <p14:creationId xmlns:p14="http://schemas.microsoft.com/office/powerpoint/2010/main" val="2376012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This concludes our presentation. If you have any questions please feel free to contact </a:t>
            </a:r>
            <a:r>
              <a:rPr lang="en-US" dirty="0" err="1"/>
              <a:t>brandon</a:t>
            </a:r>
            <a:r>
              <a:rPr lang="en-US" dirty="0"/>
              <a:t>, SC or myself. Have a great day!</a:t>
            </a:r>
          </a:p>
        </p:txBody>
      </p:sp>
      <p:sp>
        <p:nvSpPr>
          <p:cNvPr id="4" name="Slide Number Placeholder 3"/>
          <p:cNvSpPr>
            <a:spLocks noGrp="1"/>
          </p:cNvSpPr>
          <p:nvPr>
            <p:ph type="sldNum" sz="quarter" idx="5"/>
          </p:nvPr>
        </p:nvSpPr>
        <p:spPr/>
        <p:txBody>
          <a:bodyPr/>
          <a:lstStyle/>
          <a:p>
            <a:fld id="{C55CDD6A-0649-45AE-9160-2727C0797ADC}" type="slidenum">
              <a:rPr lang="en-US" smtClean="0"/>
              <a:t>15</a:t>
            </a:fld>
            <a:endParaRPr lang="en-US"/>
          </a:p>
        </p:txBody>
      </p:sp>
    </p:spTree>
    <p:extLst>
      <p:ext uri="{BB962C8B-B14F-4D97-AF65-F5344CB8AC3E}">
        <p14:creationId xmlns:p14="http://schemas.microsoft.com/office/powerpoint/2010/main" val="8172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27094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073350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389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940605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2686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845871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779773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74494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296561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94754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563902-21AC-4440-84FD-BA563F7E1E14}"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223834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563902-21AC-4440-84FD-BA563F7E1E14}"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61461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563902-21AC-4440-84FD-BA563F7E1E14}"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39090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63902-21AC-4440-84FD-BA563F7E1E14}"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68410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63902-21AC-4440-84FD-BA563F7E1E14}"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92708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63902-21AC-4440-84FD-BA563F7E1E14}"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79515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563902-21AC-4440-84FD-BA563F7E1E14}" type="datetimeFigureOut">
              <a:rPr lang="en-US" smtClean="0"/>
              <a:t>12/5/2022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C95E49-CD52-47D2-9A23-FA62B46543AB}" type="slidenum">
              <a:rPr lang="en-US" smtClean="0"/>
              <a:t>‹#›</a:t>
            </a:fld>
            <a:endParaRPr lang="en-US"/>
          </a:p>
        </p:txBody>
      </p:sp>
    </p:spTree>
    <p:extLst>
      <p:ext uri="{BB962C8B-B14F-4D97-AF65-F5344CB8AC3E}">
        <p14:creationId xmlns:p14="http://schemas.microsoft.com/office/powerpoint/2010/main" val="3128172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9CB7-AAD8-7B41-8FB0-2D68773F723D}"/>
              </a:ext>
            </a:extLst>
          </p:cNvPr>
          <p:cNvSpPr>
            <a:spLocks noGrp="1"/>
          </p:cNvSpPr>
          <p:nvPr>
            <p:ph type="ctrTitle"/>
          </p:nvPr>
        </p:nvSpPr>
        <p:spPr>
          <a:xfrm>
            <a:off x="949842" y="973507"/>
            <a:ext cx="9144000" cy="2387600"/>
          </a:xfrm>
        </p:spPr>
        <p:txBody>
          <a:bodyPr>
            <a:normAutofit fontScale="90000"/>
          </a:bodyPr>
          <a:lstStyle/>
          <a:p>
            <a:r>
              <a:rPr lang="en-US" dirty="0"/>
              <a:t>Preliminary Engineering Advisory Board Senior Project Review </a:t>
            </a:r>
            <a:br>
              <a:rPr lang="en-US" dirty="0"/>
            </a:br>
            <a:r>
              <a:rPr lang="en-US" dirty="0"/>
              <a:t>Knights of Columbus website</a:t>
            </a:r>
          </a:p>
        </p:txBody>
      </p:sp>
      <p:sp>
        <p:nvSpPr>
          <p:cNvPr id="3" name="Subtitle 2">
            <a:extLst>
              <a:ext uri="{FF2B5EF4-FFF2-40B4-BE49-F238E27FC236}">
                <a16:creationId xmlns:a16="http://schemas.microsoft.com/office/drawing/2014/main" id="{7640BA8F-F585-3E98-5085-06E8CF8169AE}"/>
              </a:ext>
            </a:extLst>
          </p:cNvPr>
          <p:cNvSpPr>
            <a:spLocks noGrp="1"/>
          </p:cNvSpPr>
          <p:nvPr>
            <p:ph type="subTitle" idx="1"/>
          </p:nvPr>
        </p:nvSpPr>
        <p:spPr/>
        <p:txBody>
          <a:bodyPr/>
          <a:lstStyle/>
          <a:p>
            <a:r>
              <a:rPr lang="en-US" dirty="0"/>
              <a:t>Brandon Essary, Sunya Chay, William Flores </a:t>
            </a:r>
          </a:p>
        </p:txBody>
      </p:sp>
    </p:spTree>
    <p:extLst>
      <p:ext uri="{BB962C8B-B14F-4D97-AF65-F5344CB8AC3E}">
        <p14:creationId xmlns:p14="http://schemas.microsoft.com/office/powerpoint/2010/main" val="45560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01DD-C7FC-BA49-8922-908959BF7D5E}"/>
              </a:ext>
            </a:extLst>
          </p:cNvPr>
          <p:cNvSpPr>
            <a:spLocks noGrp="1"/>
          </p:cNvSpPr>
          <p:nvPr>
            <p:ph type="title"/>
          </p:nvPr>
        </p:nvSpPr>
        <p:spPr/>
        <p:txBody>
          <a:bodyPr/>
          <a:lstStyle/>
          <a:p>
            <a:r>
              <a:rPr lang="en-US" dirty="0"/>
              <a:t>Current Schedule </a:t>
            </a:r>
          </a:p>
        </p:txBody>
      </p:sp>
      <p:graphicFrame>
        <p:nvGraphicFramePr>
          <p:cNvPr id="6" name="Table 6">
            <a:extLst>
              <a:ext uri="{FF2B5EF4-FFF2-40B4-BE49-F238E27FC236}">
                <a16:creationId xmlns:a16="http://schemas.microsoft.com/office/drawing/2014/main" id="{D1489A9D-24A3-8225-9004-158850742D60}"/>
              </a:ext>
            </a:extLst>
          </p:cNvPr>
          <p:cNvGraphicFramePr>
            <a:graphicFrameLocks noGrp="1"/>
          </p:cNvGraphicFramePr>
          <p:nvPr>
            <p:ph sz="half" idx="1"/>
            <p:extLst>
              <p:ext uri="{D42A27DB-BD31-4B8C-83A1-F6EECF244321}">
                <p14:modId xmlns:p14="http://schemas.microsoft.com/office/powerpoint/2010/main" val="115293946"/>
              </p:ext>
            </p:extLst>
          </p:nvPr>
        </p:nvGraphicFramePr>
        <p:xfrm>
          <a:off x="791019" y="1153373"/>
          <a:ext cx="4184649" cy="5704627"/>
        </p:xfrm>
        <a:graphic>
          <a:graphicData uri="http://schemas.openxmlformats.org/drawingml/2006/table">
            <a:tbl>
              <a:tblPr firstRow="1" bandRow="1">
                <a:tableStyleId>{5C22544A-7EE6-4342-B048-85BDC9FD1C3A}</a:tableStyleId>
              </a:tblPr>
              <a:tblGrid>
                <a:gridCol w="1394883">
                  <a:extLst>
                    <a:ext uri="{9D8B030D-6E8A-4147-A177-3AD203B41FA5}">
                      <a16:colId xmlns:a16="http://schemas.microsoft.com/office/drawing/2014/main" val="1334258774"/>
                    </a:ext>
                  </a:extLst>
                </a:gridCol>
                <a:gridCol w="1394883">
                  <a:extLst>
                    <a:ext uri="{9D8B030D-6E8A-4147-A177-3AD203B41FA5}">
                      <a16:colId xmlns:a16="http://schemas.microsoft.com/office/drawing/2014/main" val="2126180752"/>
                    </a:ext>
                  </a:extLst>
                </a:gridCol>
                <a:gridCol w="1394883">
                  <a:extLst>
                    <a:ext uri="{9D8B030D-6E8A-4147-A177-3AD203B41FA5}">
                      <a16:colId xmlns:a16="http://schemas.microsoft.com/office/drawing/2014/main" val="291341809"/>
                    </a:ext>
                  </a:extLst>
                </a:gridCol>
              </a:tblGrid>
              <a:tr h="402103">
                <a:tc>
                  <a:txBody>
                    <a:bodyPr/>
                    <a:lstStyle/>
                    <a:p>
                      <a:r>
                        <a:rPr lang="en-US"/>
                        <a:t>Date </a:t>
                      </a:r>
                      <a:endParaRPr lang="en-US" dirty="0"/>
                    </a:p>
                  </a:txBody>
                  <a:tcPr marL="73819" marR="73819"/>
                </a:tc>
                <a:tc>
                  <a:txBody>
                    <a:bodyPr/>
                    <a:lstStyle/>
                    <a:p>
                      <a:r>
                        <a:rPr lang="en-US"/>
                        <a:t>Event </a:t>
                      </a:r>
                      <a:endParaRPr lang="en-US" dirty="0"/>
                    </a:p>
                  </a:txBody>
                  <a:tcPr marL="73819" marR="73819"/>
                </a:tc>
                <a:tc>
                  <a:txBody>
                    <a:bodyPr/>
                    <a:lstStyle/>
                    <a:p>
                      <a:r>
                        <a:rPr lang="en-US"/>
                        <a:t>Notes </a:t>
                      </a:r>
                      <a:endParaRPr lang="en-US" dirty="0"/>
                    </a:p>
                  </a:txBody>
                  <a:tcPr marL="73819" marR="73819"/>
                </a:tc>
                <a:extLst>
                  <a:ext uri="{0D108BD9-81ED-4DB2-BD59-A6C34878D82A}">
                    <a16:rowId xmlns:a16="http://schemas.microsoft.com/office/drawing/2014/main" val="3803629999"/>
                  </a:ext>
                </a:extLst>
              </a:tr>
              <a:tr h="402103">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October 10</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First Meeting</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txBody>
                  <a:tcPr marL="51263" marR="51263" marT="63500" marB="63500"/>
                </a:tc>
                <a:extLst>
                  <a:ext uri="{0D108BD9-81ED-4DB2-BD59-A6C34878D82A}">
                    <a16:rowId xmlns:a16="http://schemas.microsoft.com/office/drawing/2014/main" val="2879683743"/>
                  </a:ext>
                </a:extLst>
              </a:tr>
              <a:tr h="956096">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October 31</a:t>
                      </a:r>
                      <a:r>
                        <a:rPr lang="en-US" sz="1100" baseline="30000" dirty="0">
                          <a:effectLst/>
                          <a:latin typeface="Arial" panose="020B0604020202020204" pitchFamily="34" charset="0"/>
                          <a:ea typeface="Arial" panose="020B0604020202020204" pitchFamily="34" charset="0"/>
                        </a:rPr>
                        <a:t>st</a:t>
                      </a:r>
                      <a:r>
                        <a:rPr lang="en-US" sz="1100" dirty="0">
                          <a:effectLst/>
                          <a:latin typeface="Arial" panose="020B0604020202020204" pitchFamily="34" charset="0"/>
                          <a:ea typeface="Arial" panose="020B0604020202020204" pitchFamily="34" charset="0"/>
                        </a:rPr>
                        <a:t>, 2022</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Schedule, ADA Requirements, Use Cases for Meeting Due</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txBody>
                  <a:tcPr marL="51263" marR="51263" marT="63500" marB="63500"/>
                </a:tc>
                <a:extLst>
                  <a:ext uri="{0D108BD9-81ED-4DB2-BD59-A6C34878D82A}">
                    <a16:rowId xmlns:a16="http://schemas.microsoft.com/office/drawing/2014/main" val="1960123140"/>
                  </a:ext>
                </a:extLst>
              </a:tr>
              <a:tr h="747057">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List of Requirements Completed and Ready for Approval</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Needs to also include, budget, restraints and risks </a:t>
                      </a:r>
                      <a:endParaRPr lang="en-US" sz="1100" dirty="0">
                        <a:effectLst/>
                        <a:latin typeface="Arial" panose="020B0604020202020204" pitchFamily="34" charset="0"/>
                        <a:ea typeface="Arial" panose="020B0604020202020204" pitchFamily="34" charset="0"/>
                      </a:endParaRPr>
                    </a:p>
                  </a:txBody>
                  <a:tcPr marL="51263" marR="51263" marT="63500" marB="63500"/>
                </a:tc>
                <a:extLst>
                  <a:ext uri="{0D108BD9-81ED-4DB2-BD59-A6C34878D82A}">
                    <a16:rowId xmlns:a16="http://schemas.microsoft.com/office/drawing/2014/main" val="2744158682"/>
                  </a:ext>
                </a:extLst>
              </a:tr>
              <a:tr h="956096">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10</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Meeting with Members to Approve List of Requirements</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txBody>
                  <a:tcPr marL="51263" marR="51263" marT="63500" marB="63500"/>
                </a:tc>
                <a:extLst>
                  <a:ext uri="{0D108BD9-81ED-4DB2-BD59-A6C34878D82A}">
                    <a16:rowId xmlns:a16="http://schemas.microsoft.com/office/drawing/2014/main" val="1120521511"/>
                  </a:ext>
                </a:extLst>
              </a:tr>
              <a:tr h="538019">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14</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Mock-up of website</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51263" marR="51263" marT="63500" marB="63500"/>
                </a:tc>
                <a:extLst>
                  <a:ext uri="{0D108BD9-81ED-4DB2-BD59-A6C34878D82A}">
                    <a16:rowId xmlns:a16="http://schemas.microsoft.com/office/drawing/2014/main" val="2514918018"/>
                  </a:ext>
                </a:extLst>
              </a:tr>
              <a:tr h="956096">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17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p>
                  </a:txBody>
                  <a:tcPr marL="51263" marR="51263"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Meeting with Members to Approve the Mock-up</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51263" marR="51263" marT="63500" marB="63500"/>
                </a:tc>
                <a:extLst>
                  <a:ext uri="{0D108BD9-81ED-4DB2-BD59-A6C34878D82A}">
                    <a16:rowId xmlns:a16="http://schemas.microsoft.com/office/drawing/2014/main" val="4161954783"/>
                  </a:ext>
                </a:extLst>
              </a:tr>
              <a:tr h="747057">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21</a:t>
                      </a:r>
                      <a:r>
                        <a:rPr lang="en-US" sz="1100" baseline="30000">
                          <a:effectLst/>
                          <a:latin typeface="Arial" panose="020B0604020202020204" pitchFamily="34" charset="0"/>
                          <a:ea typeface="Arial" panose="020B0604020202020204" pitchFamily="34" charset="0"/>
                        </a:rPr>
                        <a:t>st</a:t>
                      </a:r>
                      <a:r>
                        <a:rPr lang="en-US" sz="1100">
                          <a:effectLst/>
                          <a:latin typeface="Arial" panose="020B0604020202020204" pitchFamily="34" charset="0"/>
                          <a:ea typeface="Arial" panose="020B0604020202020204" pitchFamily="34" charset="0"/>
                        </a:rPr>
                        <a:t>, 2022</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Presentation, and Video Needs to be done and recorded</a:t>
                      </a:r>
                    </a:p>
                  </a:txBody>
                  <a:tcPr marL="51263" marR="51263"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a:t>
                      </a:r>
                    </a:p>
                  </a:txBody>
                  <a:tcPr marL="51263" marR="51263" marT="63500" marB="63500"/>
                </a:tc>
                <a:extLst>
                  <a:ext uri="{0D108BD9-81ED-4DB2-BD59-A6C34878D82A}">
                    <a16:rowId xmlns:a16="http://schemas.microsoft.com/office/drawing/2014/main" val="1889389234"/>
                  </a:ext>
                </a:extLst>
              </a:tr>
            </a:tbl>
          </a:graphicData>
        </a:graphic>
      </p:graphicFrame>
      <p:graphicFrame>
        <p:nvGraphicFramePr>
          <p:cNvPr id="7" name="Table 7">
            <a:extLst>
              <a:ext uri="{FF2B5EF4-FFF2-40B4-BE49-F238E27FC236}">
                <a16:creationId xmlns:a16="http://schemas.microsoft.com/office/drawing/2014/main" id="{184747F4-F9B0-84E0-693D-E5E2D77C3533}"/>
              </a:ext>
            </a:extLst>
          </p:cNvPr>
          <p:cNvGraphicFramePr>
            <a:graphicFrameLocks noGrp="1"/>
          </p:cNvGraphicFramePr>
          <p:nvPr>
            <p:ph sz="half" idx="2"/>
            <p:extLst>
              <p:ext uri="{D42A27DB-BD31-4B8C-83A1-F6EECF244321}">
                <p14:modId xmlns:p14="http://schemas.microsoft.com/office/powerpoint/2010/main" val="1349784621"/>
              </p:ext>
            </p:extLst>
          </p:nvPr>
        </p:nvGraphicFramePr>
        <p:xfrm>
          <a:off x="5089353" y="493903"/>
          <a:ext cx="4184649" cy="6364097"/>
        </p:xfrm>
        <a:graphic>
          <a:graphicData uri="http://schemas.openxmlformats.org/drawingml/2006/table">
            <a:tbl>
              <a:tblPr firstRow="1" bandRow="1">
                <a:tableStyleId>{5C22544A-7EE6-4342-B048-85BDC9FD1C3A}</a:tableStyleId>
              </a:tblPr>
              <a:tblGrid>
                <a:gridCol w="1394883">
                  <a:extLst>
                    <a:ext uri="{9D8B030D-6E8A-4147-A177-3AD203B41FA5}">
                      <a16:colId xmlns:a16="http://schemas.microsoft.com/office/drawing/2014/main" val="4101745459"/>
                    </a:ext>
                  </a:extLst>
                </a:gridCol>
                <a:gridCol w="1394883">
                  <a:extLst>
                    <a:ext uri="{9D8B030D-6E8A-4147-A177-3AD203B41FA5}">
                      <a16:colId xmlns:a16="http://schemas.microsoft.com/office/drawing/2014/main" val="2007187854"/>
                    </a:ext>
                  </a:extLst>
                </a:gridCol>
                <a:gridCol w="1394883">
                  <a:extLst>
                    <a:ext uri="{9D8B030D-6E8A-4147-A177-3AD203B41FA5}">
                      <a16:colId xmlns:a16="http://schemas.microsoft.com/office/drawing/2014/main" val="2059395372"/>
                    </a:ext>
                  </a:extLst>
                </a:gridCol>
              </a:tblGrid>
              <a:tr h="370840">
                <a:tc>
                  <a:txBody>
                    <a:bodyPr/>
                    <a:lstStyle/>
                    <a:p>
                      <a:r>
                        <a:rPr lang="en-US" dirty="0"/>
                        <a:t>Date </a:t>
                      </a:r>
                    </a:p>
                  </a:txBody>
                  <a:tcPr marL="73847" marR="73847"/>
                </a:tc>
                <a:tc>
                  <a:txBody>
                    <a:bodyPr/>
                    <a:lstStyle/>
                    <a:p>
                      <a:r>
                        <a:rPr lang="en-US" dirty="0"/>
                        <a:t>Event </a:t>
                      </a:r>
                    </a:p>
                  </a:txBody>
                  <a:tcPr marL="73847" marR="73847"/>
                </a:tc>
                <a:tc>
                  <a:txBody>
                    <a:bodyPr/>
                    <a:lstStyle/>
                    <a:p>
                      <a:r>
                        <a:rPr lang="en-US" dirty="0"/>
                        <a:t>Notes </a:t>
                      </a:r>
                    </a:p>
                  </a:txBody>
                  <a:tcPr marL="73847" marR="73847"/>
                </a:tc>
                <a:extLst>
                  <a:ext uri="{0D108BD9-81ED-4DB2-BD59-A6C34878D82A}">
                    <a16:rowId xmlns:a16="http://schemas.microsoft.com/office/drawing/2014/main" val="2009984094"/>
                  </a:ext>
                </a:extLst>
              </a:tr>
              <a:tr h="370840">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December 6</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2022</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Presentation Due to YouTube</a:t>
                      </a:r>
                    </a:p>
                  </a:txBody>
                  <a:tcPr marL="51263" marR="51263"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-Also need to email every link to Tam Leger and Prof. Nelson</a:t>
                      </a:r>
                    </a:p>
                  </a:txBody>
                  <a:tcPr marL="51263" marR="51263" marT="63500" marB="63500"/>
                </a:tc>
                <a:extLst>
                  <a:ext uri="{0D108BD9-81ED-4DB2-BD59-A6C34878D82A}">
                    <a16:rowId xmlns:a16="http://schemas.microsoft.com/office/drawing/2014/main" val="3042819943"/>
                  </a:ext>
                </a:extLst>
              </a:tr>
              <a:tr h="370840">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December 9</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2022</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Final Written and Oral Presentation Due</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2283417024"/>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February 17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Poster 1 Due</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2490723460"/>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February 20</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Front end completed</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Homepage with links to other pages</a:t>
                      </a:r>
                    </a:p>
                  </a:txBody>
                  <a:tcPr marL="51282" marR="51282" marT="63500" marB="63500"/>
                </a:tc>
                <a:extLst>
                  <a:ext uri="{0D108BD9-81ED-4DB2-BD59-A6C34878D82A}">
                    <a16:rowId xmlns:a16="http://schemas.microsoft.com/office/drawing/2014/main" val="2613321013"/>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February 27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Login pages completed</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2480250814"/>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March 13</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Security completed</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Making sure that the website is secure</a:t>
                      </a:r>
                    </a:p>
                  </a:txBody>
                  <a:tcPr marL="51282" marR="51282" marT="63500" marB="63500"/>
                </a:tc>
                <a:extLst>
                  <a:ext uri="{0D108BD9-81ED-4DB2-BD59-A6C34878D82A}">
                    <a16:rowId xmlns:a16="http://schemas.microsoft.com/office/drawing/2014/main" val="641696118"/>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March 16</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Meeting with Members to approve the website</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4235970360"/>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March 20</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Finalize prototype and set up in host system</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Placing prototype into server like AWS or Azure</a:t>
                      </a:r>
                    </a:p>
                  </a:txBody>
                  <a:tcPr marL="51282" marR="51282" marT="63500" marB="63500"/>
                </a:tc>
                <a:extLst>
                  <a:ext uri="{0D108BD9-81ED-4DB2-BD59-A6C34878D82A}">
                    <a16:rowId xmlns:a16="http://schemas.microsoft.com/office/drawing/2014/main" val="1294298054"/>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March 27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Launch Prototype and Finish and Record Presentation</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3533084683"/>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April 6</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Submit Presentation and All Links</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3452910499"/>
                  </a:ext>
                </a:extLst>
              </a:tr>
            </a:tbl>
          </a:graphicData>
        </a:graphic>
      </p:graphicFrame>
    </p:spTree>
    <p:extLst>
      <p:ext uri="{BB962C8B-B14F-4D97-AF65-F5344CB8AC3E}">
        <p14:creationId xmlns:p14="http://schemas.microsoft.com/office/powerpoint/2010/main" val="298763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A61-88E2-6159-1702-8B302AC7C36C}"/>
              </a:ext>
            </a:extLst>
          </p:cNvPr>
          <p:cNvSpPr>
            <a:spLocks noGrp="1"/>
          </p:cNvSpPr>
          <p:nvPr>
            <p:ph type="title"/>
          </p:nvPr>
        </p:nvSpPr>
        <p:spPr/>
        <p:txBody>
          <a:bodyPr/>
          <a:lstStyle/>
          <a:p>
            <a:r>
              <a:rPr lang="en-US" dirty="0"/>
              <a:t>Budget option A (discountasp.net) </a:t>
            </a:r>
          </a:p>
        </p:txBody>
      </p:sp>
      <p:pic>
        <p:nvPicPr>
          <p:cNvPr id="11" name="Content Placeholder 10">
            <a:extLst>
              <a:ext uri="{FF2B5EF4-FFF2-40B4-BE49-F238E27FC236}">
                <a16:creationId xmlns:a16="http://schemas.microsoft.com/office/drawing/2014/main" id="{5BD3EA7C-5475-4DFA-E560-C95868314679}"/>
              </a:ext>
            </a:extLst>
          </p:cNvPr>
          <p:cNvPicPr>
            <a:picLocks noGrp="1" noChangeAspect="1"/>
          </p:cNvPicPr>
          <p:nvPr>
            <p:ph sz="half" idx="1"/>
          </p:nvPr>
        </p:nvPicPr>
        <p:blipFill>
          <a:blip r:embed="rId3"/>
          <a:stretch>
            <a:fillRect/>
          </a:stretch>
        </p:blipFill>
        <p:spPr>
          <a:xfrm>
            <a:off x="329264" y="1737361"/>
            <a:ext cx="4531661" cy="4206240"/>
          </a:xfrm>
        </p:spPr>
      </p:pic>
      <p:sp>
        <p:nvSpPr>
          <p:cNvPr id="9" name="Content Placeholder 8">
            <a:extLst>
              <a:ext uri="{FF2B5EF4-FFF2-40B4-BE49-F238E27FC236}">
                <a16:creationId xmlns:a16="http://schemas.microsoft.com/office/drawing/2014/main" id="{ABD55271-8F5A-7A74-88C3-A50A33A7C521}"/>
              </a:ext>
            </a:extLst>
          </p:cNvPr>
          <p:cNvSpPr>
            <a:spLocks noGrp="1"/>
          </p:cNvSpPr>
          <p:nvPr>
            <p:ph sz="half" idx="2"/>
          </p:nvPr>
        </p:nvSpPr>
        <p:spPr/>
        <p:txBody>
          <a:bodyPr>
            <a:normAutofit/>
          </a:bodyPr>
          <a:lstStyle/>
          <a:p>
            <a:pPr marL="0" indent="0">
              <a:buNone/>
            </a:pPr>
            <a:r>
              <a:rPr lang="en-US" u="sng" dirty="0"/>
              <a:t>Pros</a:t>
            </a:r>
          </a:p>
          <a:p>
            <a:r>
              <a:rPr lang="en-US" dirty="0"/>
              <a:t>Great for small websites.</a:t>
            </a:r>
          </a:p>
          <a:p>
            <a:r>
              <a:rPr lang="en-US" dirty="0"/>
              <a:t>Current webhost for site</a:t>
            </a:r>
          </a:p>
          <a:p>
            <a:pPr marL="0" indent="0">
              <a:buNone/>
            </a:pPr>
            <a:r>
              <a:rPr lang="en-US" u="sng" dirty="0"/>
              <a:t>Cons </a:t>
            </a:r>
          </a:p>
          <a:p>
            <a:r>
              <a:rPr lang="en-US" dirty="0"/>
              <a:t>Can get expensive quickly.</a:t>
            </a:r>
          </a:p>
          <a:p>
            <a:r>
              <a:rPr lang="en-US" dirty="0"/>
              <a:t>Webhost is metered where another webhost are not.</a:t>
            </a:r>
          </a:p>
          <a:p>
            <a:r>
              <a:rPr lang="en-US" dirty="0"/>
              <a:t>Exceeds the school budget. </a:t>
            </a:r>
          </a:p>
          <a:p>
            <a:endParaRPr lang="en-US" dirty="0"/>
          </a:p>
          <a:p>
            <a:endParaRPr lang="en-US" dirty="0"/>
          </a:p>
        </p:txBody>
      </p:sp>
    </p:spTree>
    <p:extLst>
      <p:ext uri="{BB962C8B-B14F-4D97-AF65-F5344CB8AC3E}">
        <p14:creationId xmlns:p14="http://schemas.microsoft.com/office/powerpoint/2010/main" val="4283350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A61-88E2-6159-1702-8B302AC7C36C}"/>
              </a:ext>
            </a:extLst>
          </p:cNvPr>
          <p:cNvSpPr>
            <a:spLocks noGrp="1"/>
          </p:cNvSpPr>
          <p:nvPr>
            <p:ph type="title"/>
          </p:nvPr>
        </p:nvSpPr>
        <p:spPr/>
        <p:txBody>
          <a:bodyPr/>
          <a:lstStyle/>
          <a:p>
            <a:r>
              <a:rPr lang="en-US" dirty="0"/>
              <a:t>Budget option B (dailyrazor.com)</a:t>
            </a:r>
          </a:p>
        </p:txBody>
      </p:sp>
      <p:pic>
        <p:nvPicPr>
          <p:cNvPr id="6" name="Content Placeholder 5">
            <a:extLst>
              <a:ext uri="{FF2B5EF4-FFF2-40B4-BE49-F238E27FC236}">
                <a16:creationId xmlns:a16="http://schemas.microsoft.com/office/drawing/2014/main" id="{5D1BC3EB-24EC-60E5-43B2-2DD57010F4F0}"/>
              </a:ext>
            </a:extLst>
          </p:cNvPr>
          <p:cNvPicPr>
            <a:picLocks noGrp="1" noChangeAspect="1"/>
          </p:cNvPicPr>
          <p:nvPr>
            <p:ph sz="half" idx="1"/>
          </p:nvPr>
        </p:nvPicPr>
        <p:blipFill>
          <a:blip r:embed="rId3"/>
          <a:stretch>
            <a:fillRect/>
          </a:stretch>
        </p:blipFill>
        <p:spPr>
          <a:xfrm>
            <a:off x="399857" y="2365210"/>
            <a:ext cx="4487650" cy="3471530"/>
          </a:xfrm>
        </p:spPr>
      </p:pic>
      <p:sp>
        <p:nvSpPr>
          <p:cNvPr id="9" name="Content Placeholder 8">
            <a:extLst>
              <a:ext uri="{FF2B5EF4-FFF2-40B4-BE49-F238E27FC236}">
                <a16:creationId xmlns:a16="http://schemas.microsoft.com/office/drawing/2014/main" id="{ABD55271-8F5A-7A74-88C3-A50A33A7C521}"/>
              </a:ext>
            </a:extLst>
          </p:cNvPr>
          <p:cNvSpPr>
            <a:spLocks noGrp="1"/>
          </p:cNvSpPr>
          <p:nvPr>
            <p:ph sz="half" idx="2"/>
          </p:nvPr>
        </p:nvSpPr>
        <p:spPr/>
        <p:txBody>
          <a:bodyPr>
            <a:normAutofit lnSpcReduction="10000"/>
          </a:bodyPr>
          <a:lstStyle/>
          <a:p>
            <a:pPr marL="0" indent="0">
              <a:buNone/>
            </a:pPr>
            <a:r>
              <a:rPr lang="en-US" u="sng" dirty="0"/>
              <a:t>Pros</a:t>
            </a:r>
          </a:p>
          <a:p>
            <a:r>
              <a:rPr lang="en-US" dirty="0"/>
              <a:t>Much cheaper that current webhost.</a:t>
            </a:r>
          </a:p>
          <a:p>
            <a:r>
              <a:rPr lang="en-US" dirty="0"/>
              <a:t>Added value with long term commitment.  </a:t>
            </a:r>
          </a:p>
          <a:p>
            <a:r>
              <a:rPr lang="en-US" dirty="0"/>
              <a:t>At three years inside the school budget. </a:t>
            </a:r>
          </a:p>
          <a:p>
            <a:pPr marL="0" indent="0">
              <a:buNone/>
            </a:pPr>
            <a:r>
              <a:rPr lang="en-US" u="sng" dirty="0"/>
              <a:t>Cons </a:t>
            </a:r>
          </a:p>
          <a:p>
            <a:r>
              <a:rPr lang="en-US" dirty="0"/>
              <a:t>May not be able have access to desired database. </a:t>
            </a:r>
          </a:p>
          <a:p>
            <a:r>
              <a:rPr lang="en-US" dirty="0"/>
              <a:t>Customer service will be limited to email and live support. </a:t>
            </a:r>
          </a:p>
          <a:p>
            <a:endParaRPr lang="en-US" dirty="0"/>
          </a:p>
          <a:p>
            <a:endParaRPr lang="en-US" dirty="0"/>
          </a:p>
        </p:txBody>
      </p:sp>
    </p:spTree>
    <p:extLst>
      <p:ext uri="{BB962C8B-B14F-4D97-AF65-F5344CB8AC3E}">
        <p14:creationId xmlns:p14="http://schemas.microsoft.com/office/powerpoint/2010/main" val="104385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A61-88E2-6159-1702-8B302AC7C36C}"/>
              </a:ext>
            </a:extLst>
          </p:cNvPr>
          <p:cNvSpPr>
            <a:spLocks noGrp="1"/>
          </p:cNvSpPr>
          <p:nvPr>
            <p:ph type="title"/>
          </p:nvPr>
        </p:nvSpPr>
        <p:spPr/>
        <p:txBody>
          <a:bodyPr/>
          <a:lstStyle/>
          <a:p>
            <a:r>
              <a:rPr lang="en-US" dirty="0"/>
              <a:t>Budget option C (AWS)  </a:t>
            </a:r>
          </a:p>
        </p:txBody>
      </p:sp>
      <p:pic>
        <p:nvPicPr>
          <p:cNvPr id="7" name="Content Placeholder 6">
            <a:extLst>
              <a:ext uri="{FF2B5EF4-FFF2-40B4-BE49-F238E27FC236}">
                <a16:creationId xmlns:a16="http://schemas.microsoft.com/office/drawing/2014/main" id="{9942B0B9-7325-CF1A-A881-849C5B097815}"/>
              </a:ext>
            </a:extLst>
          </p:cNvPr>
          <p:cNvPicPr>
            <a:picLocks noGrp="1" noChangeAspect="1"/>
          </p:cNvPicPr>
          <p:nvPr>
            <p:ph sz="half" idx="1"/>
          </p:nvPr>
        </p:nvPicPr>
        <p:blipFill>
          <a:blip r:embed="rId3"/>
          <a:stretch>
            <a:fillRect/>
          </a:stretch>
        </p:blipFill>
        <p:spPr>
          <a:xfrm>
            <a:off x="832005" y="2809139"/>
            <a:ext cx="4171981" cy="1569116"/>
          </a:xfrm>
        </p:spPr>
      </p:pic>
      <p:sp>
        <p:nvSpPr>
          <p:cNvPr id="9" name="Content Placeholder 8">
            <a:extLst>
              <a:ext uri="{FF2B5EF4-FFF2-40B4-BE49-F238E27FC236}">
                <a16:creationId xmlns:a16="http://schemas.microsoft.com/office/drawing/2014/main" id="{ABD55271-8F5A-7A74-88C3-A50A33A7C521}"/>
              </a:ext>
            </a:extLst>
          </p:cNvPr>
          <p:cNvSpPr>
            <a:spLocks noGrp="1"/>
          </p:cNvSpPr>
          <p:nvPr>
            <p:ph sz="half" idx="2"/>
          </p:nvPr>
        </p:nvSpPr>
        <p:spPr>
          <a:xfrm>
            <a:off x="5089968" y="2126406"/>
            <a:ext cx="4184034" cy="3880773"/>
          </a:xfrm>
        </p:spPr>
        <p:txBody>
          <a:bodyPr>
            <a:normAutofit/>
          </a:bodyPr>
          <a:lstStyle/>
          <a:p>
            <a:pPr marL="0" indent="0">
              <a:buNone/>
            </a:pPr>
            <a:r>
              <a:rPr lang="en-US" u="sng" dirty="0"/>
              <a:t>Pros</a:t>
            </a:r>
          </a:p>
          <a:p>
            <a:r>
              <a:rPr lang="en-US" dirty="0"/>
              <a:t>World class customer service. </a:t>
            </a:r>
          </a:p>
          <a:p>
            <a:pPr marL="0" indent="0">
              <a:buNone/>
            </a:pPr>
            <a:r>
              <a:rPr lang="en-US" u="sng" dirty="0"/>
              <a:t>Cons </a:t>
            </a:r>
          </a:p>
          <a:p>
            <a:r>
              <a:rPr lang="en-US" dirty="0"/>
              <a:t>No known cost currently. </a:t>
            </a:r>
          </a:p>
          <a:p>
            <a:endParaRPr lang="en-US" dirty="0"/>
          </a:p>
          <a:p>
            <a:endParaRPr lang="en-US" dirty="0"/>
          </a:p>
        </p:txBody>
      </p:sp>
    </p:spTree>
    <p:extLst>
      <p:ext uri="{BB962C8B-B14F-4D97-AF65-F5344CB8AC3E}">
        <p14:creationId xmlns:p14="http://schemas.microsoft.com/office/powerpoint/2010/main" val="3328620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4B97-02B1-BB89-EC69-E5436C909A41}"/>
              </a:ext>
            </a:extLst>
          </p:cNvPr>
          <p:cNvSpPr>
            <a:spLocks noGrp="1"/>
          </p:cNvSpPr>
          <p:nvPr>
            <p:ph type="title"/>
          </p:nvPr>
        </p:nvSpPr>
        <p:spPr/>
        <p:txBody>
          <a:bodyPr/>
          <a:lstStyle/>
          <a:p>
            <a:r>
              <a:rPr lang="en-US" dirty="0"/>
              <a:t>Progress</a:t>
            </a:r>
          </a:p>
        </p:txBody>
      </p:sp>
      <p:pic>
        <p:nvPicPr>
          <p:cNvPr id="13" name="Content Placeholder 12">
            <a:extLst>
              <a:ext uri="{FF2B5EF4-FFF2-40B4-BE49-F238E27FC236}">
                <a16:creationId xmlns:a16="http://schemas.microsoft.com/office/drawing/2014/main" id="{39425210-CA99-83A6-5DAD-362C1FF24ADC}"/>
              </a:ext>
            </a:extLst>
          </p:cNvPr>
          <p:cNvPicPr>
            <a:picLocks noGrp="1" noChangeAspect="1"/>
          </p:cNvPicPr>
          <p:nvPr>
            <p:ph sz="half" idx="1"/>
          </p:nvPr>
        </p:nvPicPr>
        <p:blipFill>
          <a:blip r:embed="rId3"/>
          <a:stretch>
            <a:fillRect/>
          </a:stretch>
        </p:blipFill>
        <p:spPr>
          <a:xfrm>
            <a:off x="677863" y="2317395"/>
            <a:ext cx="4183062" cy="3567823"/>
          </a:xfrm>
        </p:spPr>
      </p:pic>
      <p:sp>
        <p:nvSpPr>
          <p:cNvPr id="9" name="Content Placeholder 8">
            <a:extLst>
              <a:ext uri="{FF2B5EF4-FFF2-40B4-BE49-F238E27FC236}">
                <a16:creationId xmlns:a16="http://schemas.microsoft.com/office/drawing/2014/main" id="{ADD4A773-4B67-7397-C8C5-2ADB5F2F6969}"/>
              </a:ext>
            </a:extLst>
          </p:cNvPr>
          <p:cNvSpPr>
            <a:spLocks noGrp="1"/>
          </p:cNvSpPr>
          <p:nvPr>
            <p:ph sz="half" idx="2"/>
          </p:nvPr>
        </p:nvSpPr>
        <p:spPr/>
        <p:txBody>
          <a:bodyPr/>
          <a:lstStyle/>
          <a:p>
            <a:r>
              <a:rPr lang="en-US" dirty="0"/>
              <a:t>Use cases for document repository, calendar of events, and photo gallery (search, upload and delete).</a:t>
            </a:r>
          </a:p>
          <a:p>
            <a:r>
              <a:rPr lang="en-US" dirty="0"/>
              <a:t>Budget and schedule for project.</a:t>
            </a:r>
          </a:p>
          <a:p>
            <a:r>
              <a:rPr lang="en-US" dirty="0"/>
              <a:t>ERB for the database.</a:t>
            </a:r>
          </a:p>
          <a:p>
            <a:r>
              <a:rPr lang="en-US" dirty="0"/>
              <a:t>A mock-up of what the site could look like.</a:t>
            </a:r>
          </a:p>
          <a:p>
            <a:r>
              <a:rPr lang="en-US" dirty="0"/>
              <a:t>In contact with AWS concerning hosting options. </a:t>
            </a:r>
          </a:p>
          <a:p>
            <a:endParaRPr lang="en-US" dirty="0"/>
          </a:p>
          <a:p>
            <a:endParaRPr lang="en-US" dirty="0"/>
          </a:p>
        </p:txBody>
      </p:sp>
    </p:spTree>
    <p:extLst>
      <p:ext uri="{BB962C8B-B14F-4D97-AF65-F5344CB8AC3E}">
        <p14:creationId xmlns:p14="http://schemas.microsoft.com/office/powerpoint/2010/main" val="403550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8E5B-9EB6-B715-7507-2210EEEB950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A11247E8-1171-036E-FBD2-CBD0E5CEFEA6}"/>
              </a:ext>
            </a:extLst>
          </p:cNvPr>
          <p:cNvSpPr>
            <a:spLocks noGrp="1"/>
          </p:cNvSpPr>
          <p:nvPr>
            <p:ph idx="1"/>
          </p:nvPr>
        </p:nvSpPr>
        <p:spPr/>
        <p:txBody>
          <a:bodyPr/>
          <a:lstStyle/>
          <a:p>
            <a:r>
              <a:rPr lang="en-US" dirty="0"/>
              <a:t>Looking to the state council for approval of the project. This is not limited to the layout of the site; the group will need approval for all aspects of the website to include the look and contents of the website. </a:t>
            </a:r>
          </a:p>
          <a:p>
            <a:r>
              <a:rPr lang="en-US" dirty="0"/>
              <a:t>Decide the web provider to host the site.</a:t>
            </a:r>
          </a:p>
          <a:p>
            <a:r>
              <a:rPr lang="en-US" dirty="0"/>
              <a:t>Get to coding the site. </a:t>
            </a:r>
          </a:p>
        </p:txBody>
      </p:sp>
    </p:spTree>
    <p:extLst>
      <p:ext uri="{BB962C8B-B14F-4D97-AF65-F5344CB8AC3E}">
        <p14:creationId xmlns:p14="http://schemas.microsoft.com/office/powerpoint/2010/main" val="58765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9B19-8182-27DF-CF61-F89CF538DC89}"/>
              </a:ext>
            </a:extLst>
          </p:cNvPr>
          <p:cNvSpPr>
            <a:spLocks noGrp="1"/>
          </p:cNvSpPr>
          <p:nvPr>
            <p:ph type="title"/>
          </p:nvPr>
        </p:nvSpPr>
        <p:spPr/>
        <p:txBody>
          <a:bodyPr/>
          <a:lstStyle/>
          <a:p>
            <a:r>
              <a:rPr lang="en-US" dirty="0"/>
              <a:t>Roles and responsibilities </a:t>
            </a:r>
          </a:p>
        </p:txBody>
      </p:sp>
      <p:sp>
        <p:nvSpPr>
          <p:cNvPr id="3" name="Content Placeholder 2">
            <a:extLst>
              <a:ext uri="{FF2B5EF4-FFF2-40B4-BE49-F238E27FC236}">
                <a16:creationId xmlns:a16="http://schemas.microsoft.com/office/drawing/2014/main" id="{24D5B750-7F48-2DCC-5825-457C25993B58}"/>
              </a:ext>
            </a:extLst>
          </p:cNvPr>
          <p:cNvSpPr>
            <a:spLocks noGrp="1"/>
          </p:cNvSpPr>
          <p:nvPr>
            <p:ph sz="half" idx="1"/>
          </p:nvPr>
        </p:nvSpPr>
        <p:spPr/>
        <p:txBody>
          <a:bodyPr>
            <a:normAutofit fontScale="92500" lnSpcReduction="20000"/>
          </a:bodyPr>
          <a:lstStyle/>
          <a:p>
            <a:pPr marL="0" indent="0">
              <a:buNone/>
            </a:pPr>
            <a:r>
              <a:rPr lang="en-US" sz="2200" u="sng" dirty="0"/>
              <a:t>Responsibilities</a:t>
            </a:r>
          </a:p>
          <a:p>
            <a:r>
              <a:rPr lang="en-US" sz="2200" dirty="0"/>
              <a:t>All members are responsible to communicate with each other. The best teams will fail if there is poor or no commutation.</a:t>
            </a:r>
          </a:p>
          <a:p>
            <a:r>
              <a:rPr lang="en-US" sz="2200" dirty="0"/>
              <a:t> When presenting a roadblock team members should present options to get past the problem or be open to solicitation form other teammates. </a:t>
            </a:r>
          </a:p>
          <a:p>
            <a:r>
              <a:rPr lang="en-US" sz="2200" dirty="0"/>
              <a:t>Any team member should be ready to fill the role of another if that person is unavailable .</a:t>
            </a:r>
          </a:p>
          <a:p>
            <a:pPr marL="0" indent="0">
              <a:buNone/>
            </a:pPr>
            <a:endParaRPr lang="en-US" sz="2200" dirty="0"/>
          </a:p>
          <a:p>
            <a:endParaRPr lang="en-US" dirty="0"/>
          </a:p>
          <a:p>
            <a:endParaRPr lang="en-US" dirty="0"/>
          </a:p>
        </p:txBody>
      </p:sp>
      <p:sp>
        <p:nvSpPr>
          <p:cNvPr id="4" name="Content Placeholder 3">
            <a:extLst>
              <a:ext uri="{FF2B5EF4-FFF2-40B4-BE49-F238E27FC236}">
                <a16:creationId xmlns:a16="http://schemas.microsoft.com/office/drawing/2014/main" id="{2918B6FC-A7F7-A64D-14F3-7B537C0D03F2}"/>
              </a:ext>
            </a:extLst>
          </p:cNvPr>
          <p:cNvSpPr>
            <a:spLocks noGrp="1"/>
          </p:cNvSpPr>
          <p:nvPr>
            <p:ph sz="half" idx="2"/>
          </p:nvPr>
        </p:nvSpPr>
        <p:spPr/>
        <p:txBody>
          <a:bodyPr>
            <a:normAutofit fontScale="92500" lnSpcReduction="20000"/>
          </a:bodyPr>
          <a:lstStyle/>
          <a:p>
            <a:pPr marL="0" indent="0">
              <a:buNone/>
            </a:pPr>
            <a:r>
              <a:rPr lang="en-US" u="sng" dirty="0"/>
              <a:t>Roles</a:t>
            </a:r>
          </a:p>
          <a:p>
            <a:r>
              <a:rPr lang="en-US" dirty="0"/>
              <a:t>Brandon Essary (Team lead) Brandon is responsible for contact with the customer and setting up meetings. Research and coding.</a:t>
            </a:r>
          </a:p>
          <a:p>
            <a:r>
              <a:rPr lang="en-US" dirty="0"/>
              <a:t>Sunya Chay (Team member) Research, coding and web design.</a:t>
            </a:r>
          </a:p>
          <a:p>
            <a:r>
              <a:rPr lang="en-US" dirty="0"/>
              <a:t>William Flores (Team member) Research, ADA requirements, coding.</a:t>
            </a:r>
          </a:p>
          <a:p>
            <a:endParaRPr lang="en-US" dirty="0"/>
          </a:p>
        </p:txBody>
      </p:sp>
    </p:spTree>
    <p:extLst>
      <p:ext uri="{BB962C8B-B14F-4D97-AF65-F5344CB8AC3E}">
        <p14:creationId xmlns:p14="http://schemas.microsoft.com/office/powerpoint/2010/main" val="220243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F5A0-E7AB-FB8E-8CD9-D4F2B5257D76}"/>
              </a:ext>
            </a:extLst>
          </p:cNvPr>
          <p:cNvSpPr>
            <a:spLocks noGrp="1"/>
          </p:cNvSpPr>
          <p:nvPr>
            <p:ph type="title"/>
          </p:nvPr>
        </p:nvSpPr>
        <p:spPr/>
        <p:txBody>
          <a:bodyPr/>
          <a:lstStyle/>
          <a:p>
            <a:r>
              <a:rPr lang="en-US" dirty="0"/>
              <a:t>Introductions </a:t>
            </a:r>
          </a:p>
        </p:txBody>
      </p:sp>
      <p:sp>
        <p:nvSpPr>
          <p:cNvPr id="3" name="Content Placeholder 2">
            <a:extLst>
              <a:ext uri="{FF2B5EF4-FFF2-40B4-BE49-F238E27FC236}">
                <a16:creationId xmlns:a16="http://schemas.microsoft.com/office/drawing/2014/main" id="{7D4E60AA-B42F-1D49-3178-69DF33EE59F2}"/>
              </a:ext>
            </a:extLst>
          </p:cNvPr>
          <p:cNvSpPr>
            <a:spLocks noGrp="1"/>
          </p:cNvSpPr>
          <p:nvPr>
            <p:ph idx="1"/>
          </p:nvPr>
        </p:nvSpPr>
        <p:spPr/>
        <p:txBody>
          <a:bodyPr/>
          <a:lstStyle/>
          <a:p>
            <a:r>
              <a:rPr lang="en-US" dirty="0"/>
              <a:t>Team Introductions</a:t>
            </a:r>
          </a:p>
          <a:p>
            <a:r>
              <a:rPr lang="en-US" dirty="0"/>
              <a:t>Project name: kofc-wa.org website update </a:t>
            </a:r>
          </a:p>
          <a:p>
            <a:r>
              <a:rPr lang="en-US" dirty="0"/>
              <a:t>Project client: Dr. Olwell- Knights of Columbus Washington state council</a:t>
            </a:r>
          </a:p>
        </p:txBody>
      </p:sp>
    </p:spTree>
    <p:extLst>
      <p:ext uri="{BB962C8B-B14F-4D97-AF65-F5344CB8AC3E}">
        <p14:creationId xmlns:p14="http://schemas.microsoft.com/office/powerpoint/2010/main" val="194112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629C-7EB0-9EB9-B742-EB658FB947F6}"/>
              </a:ext>
            </a:extLst>
          </p:cNvPr>
          <p:cNvSpPr>
            <a:spLocks noGrp="1"/>
          </p:cNvSpPr>
          <p:nvPr>
            <p:ph type="title"/>
          </p:nvPr>
        </p:nvSpPr>
        <p:spPr/>
        <p:txBody>
          <a:bodyPr/>
          <a:lstStyle/>
          <a:p>
            <a:r>
              <a:rPr lang="en-US" dirty="0"/>
              <a:t>Purpose of the project 		</a:t>
            </a:r>
          </a:p>
        </p:txBody>
      </p:sp>
      <p:sp>
        <p:nvSpPr>
          <p:cNvPr id="3" name="Content Placeholder 2">
            <a:extLst>
              <a:ext uri="{FF2B5EF4-FFF2-40B4-BE49-F238E27FC236}">
                <a16:creationId xmlns:a16="http://schemas.microsoft.com/office/drawing/2014/main" id="{972ABC15-B53C-4307-9992-F7802295BAD4}"/>
              </a:ext>
            </a:extLst>
          </p:cNvPr>
          <p:cNvSpPr>
            <a:spLocks noGrp="1"/>
          </p:cNvSpPr>
          <p:nvPr>
            <p:ph idx="1"/>
          </p:nvPr>
        </p:nvSpPr>
        <p:spPr/>
        <p:txBody>
          <a:bodyPr/>
          <a:lstStyle/>
          <a:p>
            <a:r>
              <a:rPr lang="en-US" dirty="0"/>
              <a:t>The purpose of this project is to update the current Knights of Columbus Washington website to provide the client and end user a secure website that is sleek and easy to use. With this project we will provide a website that is easy to navigate for both the end user and the website administrator. The end state for this project is for the elected members to be able to communicate in mass with current and future members about past, current and future events in real time. </a:t>
            </a:r>
          </a:p>
        </p:txBody>
      </p:sp>
    </p:spTree>
    <p:extLst>
      <p:ext uri="{BB962C8B-B14F-4D97-AF65-F5344CB8AC3E}">
        <p14:creationId xmlns:p14="http://schemas.microsoft.com/office/powerpoint/2010/main" val="395546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AA2B3-F5F1-6733-E98C-7A463D7D3272}"/>
              </a:ext>
            </a:extLst>
          </p:cNvPr>
          <p:cNvSpPr>
            <a:spLocks noGrp="1"/>
          </p:cNvSpPr>
          <p:nvPr>
            <p:ph type="title"/>
          </p:nvPr>
        </p:nvSpPr>
        <p:spPr/>
        <p:txBody>
          <a:bodyPr>
            <a:normAutofit/>
          </a:bodyPr>
          <a:lstStyle/>
          <a:p>
            <a:pPr algn="ctr"/>
            <a:r>
              <a:rPr lang="en-US" sz="3200" dirty="0"/>
              <a:t>Current state of http://www.kofc-wa.org/</a:t>
            </a:r>
          </a:p>
        </p:txBody>
      </p:sp>
      <p:pic>
        <p:nvPicPr>
          <p:cNvPr id="6" name="Picture 5">
            <a:extLst>
              <a:ext uri="{FF2B5EF4-FFF2-40B4-BE49-F238E27FC236}">
                <a16:creationId xmlns:a16="http://schemas.microsoft.com/office/drawing/2014/main" id="{D49F6AC6-BECB-3758-D015-4E07832B1F26}"/>
              </a:ext>
            </a:extLst>
          </p:cNvPr>
          <p:cNvPicPr>
            <a:picLocks noChangeAspect="1"/>
          </p:cNvPicPr>
          <p:nvPr/>
        </p:nvPicPr>
        <p:blipFill>
          <a:blip r:embed="rId2"/>
          <a:stretch>
            <a:fillRect/>
          </a:stretch>
        </p:blipFill>
        <p:spPr>
          <a:xfrm>
            <a:off x="838200" y="1827573"/>
            <a:ext cx="4395820" cy="485779"/>
          </a:xfrm>
          <a:prstGeom prst="rect">
            <a:avLst/>
          </a:prstGeom>
        </p:spPr>
      </p:pic>
      <p:pic>
        <p:nvPicPr>
          <p:cNvPr id="8" name="Picture 7">
            <a:extLst>
              <a:ext uri="{FF2B5EF4-FFF2-40B4-BE49-F238E27FC236}">
                <a16:creationId xmlns:a16="http://schemas.microsoft.com/office/drawing/2014/main" id="{5A126B49-3449-3374-553A-7B219F34F2C1}"/>
              </a:ext>
            </a:extLst>
          </p:cNvPr>
          <p:cNvPicPr>
            <a:picLocks noChangeAspect="1"/>
          </p:cNvPicPr>
          <p:nvPr/>
        </p:nvPicPr>
        <p:blipFill>
          <a:blip r:embed="rId3"/>
          <a:stretch>
            <a:fillRect/>
          </a:stretch>
        </p:blipFill>
        <p:spPr>
          <a:xfrm>
            <a:off x="782663" y="5360259"/>
            <a:ext cx="3052785" cy="509591"/>
          </a:xfrm>
          <a:prstGeom prst="rect">
            <a:avLst/>
          </a:prstGeom>
        </p:spPr>
      </p:pic>
      <p:pic>
        <p:nvPicPr>
          <p:cNvPr id="10" name="Picture 9">
            <a:extLst>
              <a:ext uri="{FF2B5EF4-FFF2-40B4-BE49-F238E27FC236}">
                <a16:creationId xmlns:a16="http://schemas.microsoft.com/office/drawing/2014/main" id="{CF399CCB-D7E1-ECA5-9D89-1B20FBA8A348}"/>
              </a:ext>
            </a:extLst>
          </p:cNvPr>
          <p:cNvPicPr>
            <a:picLocks noChangeAspect="1"/>
          </p:cNvPicPr>
          <p:nvPr/>
        </p:nvPicPr>
        <p:blipFill>
          <a:blip r:embed="rId4"/>
          <a:stretch>
            <a:fillRect/>
          </a:stretch>
        </p:blipFill>
        <p:spPr>
          <a:xfrm>
            <a:off x="728623" y="5908599"/>
            <a:ext cx="10734753" cy="495304"/>
          </a:xfrm>
          <a:prstGeom prst="rect">
            <a:avLst/>
          </a:prstGeom>
        </p:spPr>
      </p:pic>
      <p:sp>
        <p:nvSpPr>
          <p:cNvPr id="11" name="TextBox 10">
            <a:extLst>
              <a:ext uri="{FF2B5EF4-FFF2-40B4-BE49-F238E27FC236}">
                <a16:creationId xmlns:a16="http://schemas.microsoft.com/office/drawing/2014/main" id="{288F127B-87A7-3743-6398-CF5FEFFD5C2E}"/>
              </a:ext>
            </a:extLst>
          </p:cNvPr>
          <p:cNvSpPr txBox="1"/>
          <p:nvPr/>
        </p:nvSpPr>
        <p:spPr>
          <a:xfrm>
            <a:off x="5901070" y="1913860"/>
            <a:ext cx="488566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current site is not secure.</a:t>
            </a:r>
          </a:p>
          <a:p>
            <a:pPr marL="285750" indent="-285750">
              <a:buFont typeface="Arial" panose="020B0604020202020204" pitchFamily="34" charset="0"/>
              <a:buChar char="•"/>
            </a:pPr>
            <a:r>
              <a:rPr lang="en-US" dirty="0"/>
              <a:t>The site is does have personal identifiable information leaks in more than one location.</a:t>
            </a:r>
          </a:p>
          <a:p>
            <a:pPr marL="285750" indent="-285750">
              <a:buFont typeface="Arial" panose="020B0604020202020204" pitchFamily="34" charset="0"/>
              <a:buChar char="•"/>
            </a:pPr>
            <a:r>
              <a:rPr lang="en-US" dirty="0"/>
              <a:t>The site is not used to pass information, not updated or used to full potential.  </a:t>
            </a:r>
          </a:p>
          <a:p>
            <a:pPr marL="285750" indent="-285750">
              <a:buFont typeface="Arial" panose="020B0604020202020204" pitchFamily="34" charset="0"/>
              <a:buChar char="•"/>
            </a:pPr>
            <a:r>
              <a:rPr lang="en-US" dirty="0"/>
              <a:t>The current site is prime to hackers via SQL injection (</a:t>
            </a:r>
            <a:r>
              <a:rPr lang="en-US"/>
              <a:t>Burp Suite) </a:t>
            </a:r>
            <a:r>
              <a:rPr lang="en-US" dirty="0"/>
              <a:t>or other means. </a:t>
            </a:r>
          </a:p>
        </p:txBody>
      </p:sp>
      <p:pic>
        <p:nvPicPr>
          <p:cNvPr id="3" name="Picture 2">
            <a:extLst>
              <a:ext uri="{FF2B5EF4-FFF2-40B4-BE49-F238E27FC236}">
                <a16:creationId xmlns:a16="http://schemas.microsoft.com/office/drawing/2014/main" id="{FCBAF428-8B87-698B-161C-23D3F4016590}"/>
              </a:ext>
            </a:extLst>
          </p:cNvPr>
          <p:cNvPicPr>
            <a:picLocks noChangeAspect="1"/>
          </p:cNvPicPr>
          <p:nvPr/>
        </p:nvPicPr>
        <p:blipFill>
          <a:blip r:embed="rId5"/>
          <a:stretch>
            <a:fillRect/>
          </a:stretch>
        </p:blipFill>
        <p:spPr>
          <a:xfrm>
            <a:off x="927765" y="2477013"/>
            <a:ext cx="4047903" cy="2719584"/>
          </a:xfrm>
          <a:prstGeom prst="rect">
            <a:avLst/>
          </a:prstGeom>
        </p:spPr>
      </p:pic>
    </p:spTree>
    <p:extLst>
      <p:ext uri="{BB962C8B-B14F-4D97-AF65-F5344CB8AC3E}">
        <p14:creationId xmlns:p14="http://schemas.microsoft.com/office/powerpoint/2010/main" val="123226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081FC0-47B4-0E8C-64F7-47C412858F09}"/>
              </a:ext>
            </a:extLst>
          </p:cNvPr>
          <p:cNvSpPr>
            <a:spLocks noGrp="1"/>
          </p:cNvSpPr>
          <p:nvPr>
            <p:ph type="title"/>
          </p:nvPr>
        </p:nvSpPr>
        <p:spPr>
          <a:xfrm>
            <a:off x="677334" y="609600"/>
            <a:ext cx="8596668" cy="1320800"/>
          </a:xfrm>
        </p:spPr>
        <p:txBody>
          <a:bodyPr anchor="t">
            <a:normAutofit fontScale="90000"/>
          </a:bodyPr>
          <a:lstStyle/>
          <a:p>
            <a:r>
              <a:rPr lang="en-US" dirty="0"/>
              <a:t>Motivation for the new site. (lynnwoodknightsofcolumbus.org)</a:t>
            </a:r>
            <a:br>
              <a:rPr lang="en-US" dirty="0"/>
            </a:br>
            <a:endParaRPr lang="en-US" dirty="0"/>
          </a:p>
        </p:txBody>
      </p:sp>
      <p:sp>
        <p:nvSpPr>
          <p:cNvPr id="21" name="Content Placeholder 20">
            <a:extLst>
              <a:ext uri="{FF2B5EF4-FFF2-40B4-BE49-F238E27FC236}">
                <a16:creationId xmlns:a16="http://schemas.microsoft.com/office/drawing/2014/main" id="{73C118BE-8F92-D706-ADE4-9F0A23DF00B4}"/>
              </a:ext>
            </a:extLst>
          </p:cNvPr>
          <p:cNvSpPr>
            <a:spLocks noGrp="1"/>
          </p:cNvSpPr>
          <p:nvPr>
            <p:ph idx="1"/>
          </p:nvPr>
        </p:nvSpPr>
        <p:spPr>
          <a:xfrm>
            <a:off x="6336286" y="2160589"/>
            <a:ext cx="4198907" cy="3880773"/>
          </a:xfrm>
        </p:spPr>
        <p:txBody>
          <a:bodyPr>
            <a:normAutofit/>
          </a:bodyPr>
          <a:lstStyle/>
          <a:p>
            <a:r>
              <a:rPr lang="en-US" dirty="0"/>
              <a:t>User can quickly figure out the who and what the Knights of Columbus are. </a:t>
            </a:r>
          </a:p>
          <a:p>
            <a:r>
              <a:rPr lang="en-US" dirty="0"/>
              <a:t>The site is secure.</a:t>
            </a:r>
          </a:p>
          <a:p>
            <a:r>
              <a:rPr lang="en-US" dirty="0"/>
              <a:t>Easy to navigate site.</a:t>
            </a:r>
          </a:p>
          <a:p>
            <a:r>
              <a:rPr lang="en-US" dirty="0"/>
              <a:t>Can reach wanted information either on main page or within a few clicks. </a:t>
            </a:r>
          </a:p>
          <a:p>
            <a:r>
              <a:rPr lang="en-US" dirty="0"/>
              <a:t>Overall sleek and stunning web design.</a:t>
            </a:r>
          </a:p>
          <a:p>
            <a:endParaRPr lang="en-US" dirty="0"/>
          </a:p>
        </p:txBody>
      </p:sp>
      <p:pic>
        <p:nvPicPr>
          <p:cNvPr id="17" name="Content Placeholder 16">
            <a:extLst>
              <a:ext uri="{FF2B5EF4-FFF2-40B4-BE49-F238E27FC236}">
                <a16:creationId xmlns:a16="http://schemas.microsoft.com/office/drawing/2014/main" id="{E5EF47EF-7F9E-A0DF-42FC-59F7432E0E31}"/>
              </a:ext>
            </a:extLst>
          </p:cNvPr>
          <p:cNvPicPr>
            <a:picLocks noChangeAspect="1"/>
          </p:cNvPicPr>
          <p:nvPr/>
        </p:nvPicPr>
        <p:blipFill rotWithShape="1">
          <a:blip r:embed="rId2"/>
          <a:srcRect l="8485" r="9097" b="2"/>
          <a:stretch/>
        </p:blipFill>
        <p:spPr>
          <a:xfrm>
            <a:off x="677334" y="2159331"/>
            <a:ext cx="5423429" cy="3882362"/>
          </a:xfrm>
          <a:prstGeom prst="rect">
            <a:avLst/>
          </a:prstGeom>
        </p:spPr>
      </p:pic>
    </p:spTree>
    <p:extLst>
      <p:ext uri="{BB962C8B-B14F-4D97-AF65-F5344CB8AC3E}">
        <p14:creationId xmlns:p14="http://schemas.microsoft.com/office/powerpoint/2010/main" val="409549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8C24-7BE3-83D9-C159-4B13BE694949}"/>
              </a:ext>
            </a:extLst>
          </p:cNvPr>
          <p:cNvSpPr>
            <a:spLocks noGrp="1"/>
          </p:cNvSpPr>
          <p:nvPr>
            <p:ph type="title"/>
          </p:nvPr>
        </p:nvSpPr>
        <p:spPr/>
        <p:txBody>
          <a:bodyPr/>
          <a:lstStyle/>
          <a:p>
            <a:r>
              <a:rPr lang="en-US" dirty="0"/>
              <a:t>Our current plan </a:t>
            </a:r>
          </a:p>
        </p:txBody>
      </p:sp>
      <p:sp>
        <p:nvSpPr>
          <p:cNvPr id="3" name="Content Placeholder 2">
            <a:extLst>
              <a:ext uri="{FF2B5EF4-FFF2-40B4-BE49-F238E27FC236}">
                <a16:creationId xmlns:a16="http://schemas.microsoft.com/office/drawing/2014/main" id="{7E7AFDE4-0E38-05FA-CB39-718808500C5B}"/>
              </a:ext>
            </a:extLst>
          </p:cNvPr>
          <p:cNvSpPr>
            <a:spLocks noGrp="1"/>
          </p:cNvSpPr>
          <p:nvPr>
            <p:ph idx="1"/>
          </p:nvPr>
        </p:nvSpPr>
        <p:spPr/>
        <p:txBody>
          <a:bodyPr/>
          <a:lstStyle/>
          <a:p>
            <a:pPr marL="0" indent="0">
              <a:buNone/>
            </a:pPr>
            <a:endParaRPr lang="en-US" dirty="0"/>
          </a:p>
          <a:p>
            <a:r>
              <a:rPr lang="en-US" dirty="0"/>
              <a:t>Backend will run on ASP.NET with Microsoft SQL server 2019. This program will run on a webhost. </a:t>
            </a:r>
          </a:p>
          <a:p>
            <a:r>
              <a:rPr lang="en-US" dirty="0"/>
              <a:t>Our design will focus on three types of users. Those who are looking for information on the Knights of Columbus (restricted), users that are members of the Knights of Columbus (login required), users that can make changes to the site (unrestricted) add items, delete items, and search for items (photos, documents, and events calendar) . </a:t>
            </a:r>
          </a:p>
        </p:txBody>
      </p:sp>
    </p:spTree>
    <p:extLst>
      <p:ext uri="{BB962C8B-B14F-4D97-AF65-F5344CB8AC3E}">
        <p14:creationId xmlns:p14="http://schemas.microsoft.com/office/powerpoint/2010/main" val="249025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D20A-C9AD-F419-B7D7-CCD10318E952}"/>
              </a:ext>
            </a:extLst>
          </p:cNvPr>
          <p:cNvSpPr>
            <a:spLocks noGrp="1"/>
          </p:cNvSpPr>
          <p:nvPr>
            <p:ph type="title"/>
          </p:nvPr>
        </p:nvSpPr>
        <p:spPr/>
        <p:txBody>
          <a:bodyPr/>
          <a:lstStyle/>
          <a:p>
            <a:r>
              <a:rPr lang="en-US" dirty="0"/>
              <a:t>Technical/qualitative project constraints </a:t>
            </a:r>
          </a:p>
        </p:txBody>
      </p:sp>
      <p:sp>
        <p:nvSpPr>
          <p:cNvPr id="9" name="Content Placeholder 8">
            <a:extLst>
              <a:ext uri="{FF2B5EF4-FFF2-40B4-BE49-F238E27FC236}">
                <a16:creationId xmlns:a16="http://schemas.microsoft.com/office/drawing/2014/main" id="{636B0182-DCE1-8C74-A9FB-EA883A7580D3}"/>
              </a:ext>
            </a:extLst>
          </p:cNvPr>
          <p:cNvSpPr>
            <a:spLocks noGrp="1"/>
          </p:cNvSpPr>
          <p:nvPr>
            <p:ph idx="1"/>
          </p:nvPr>
        </p:nvSpPr>
        <p:spPr/>
        <p:txBody>
          <a:bodyPr/>
          <a:lstStyle/>
          <a:p>
            <a:pPr marL="0" indent="0">
              <a:buNone/>
            </a:pPr>
            <a:endParaRPr lang="en-US" dirty="0"/>
          </a:p>
          <a:p>
            <a:r>
              <a:rPr lang="en-US" dirty="0"/>
              <a:t>Access to data restricted to members only. </a:t>
            </a:r>
          </a:p>
          <a:p>
            <a:r>
              <a:rPr lang="en-US" dirty="0"/>
              <a:t>ADA requirements for websites. Our goal for the new website is to be compliant to the checklist level AA at launch.</a:t>
            </a:r>
          </a:p>
          <a:p>
            <a:r>
              <a:rPr lang="en-US" dirty="0"/>
              <a:t>Having to learn webhost control panel to maximize website for the end user. </a:t>
            </a:r>
          </a:p>
          <a:p>
            <a:r>
              <a:rPr lang="en-US" dirty="0"/>
              <a:t>If decided not to start with a webhost, ensuring that current prototype can be passed to and from team members so as the project is moving forward.   </a:t>
            </a:r>
          </a:p>
          <a:p>
            <a:r>
              <a:rPr lang="en-US" dirty="0"/>
              <a:t>Unknown budget requirements with AWS. </a:t>
            </a:r>
          </a:p>
        </p:txBody>
      </p:sp>
    </p:spTree>
    <p:extLst>
      <p:ext uri="{BB962C8B-B14F-4D97-AF65-F5344CB8AC3E}">
        <p14:creationId xmlns:p14="http://schemas.microsoft.com/office/powerpoint/2010/main" val="103696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3434-7A08-B07A-9198-1D1C8224ACA0}"/>
              </a:ext>
            </a:extLst>
          </p:cNvPr>
          <p:cNvSpPr>
            <a:spLocks noGrp="1"/>
          </p:cNvSpPr>
          <p:nvPr>
            <p:ph type="title"/>
          </p:nvPr>
        </p:nvSpPr>
        <p:spPr/>
        <p:txBody>
          <a:bodyPr/>
          <a:lstStyle/>
          <a:p>
            <a:r>
              <a:rPr lang="en-US" dirty="0"/>
              <a:t>Risk </a:t>
            </a:r>
          </a:p>
        </p:txBody>
      </p:sp>
      <p:sp>
        <p:nvSpPr>
          <p:cNvPr id="3" name="Content Placeholder 2">
            <a:extLst>
              <a:ext uri="{FF2B5EF4-FFF2-40B4-BE49-F238E27FC236}">
                <a16:creationId xmlns:a16="http://schemas.microsoft.com/office/drawing/2014/main" id="{AE461AD7-78D7-98F7-0FD3-C6A022ACFD15}"/>
              </a:ext>
            </a:extLst>
          </p:cNvPr>
          <p:cNvSpPr>
            <a:spLocks noGrp="1"/>
          </p:cNvSpPr>
          <p:nvPr>
            <p:ph idx="1"/>
          </p:nvPr>
        </p:nvSpPr>
        <p:spPr/>
        <p:txBody>
          <a:bodyPr>
            <a:normAutofit lnSpcReduction="10000"/>
          </a:bodyPr>
          <a:lstStyle/>
          <a:p>
            <a:r>
              <a:rPr lang="en-US" dirty="0"/>
              <a:t>Cost: Website hosting is currently covered by overall budget. There is no risk with running over budget. </a:t>
            </a:r>
          </a:p>
          <a:p>
            <a:r>
              <a:rPr lang="en-US" dirty="0"/>
              <a:t>Schedule: Currently the team is on schedule, with a few exception as outlined in the schedule the team has not met with Knights of Columbus state board. </a:t>
            </a:r>
          </a:p>
          <a:p>
            <a:r>
              <a:rPr lang="en-US" dirty="0"/>
              <a:t>Compliances: Using best practices for securing the website will come from coding the website and encrypting the database. At the prototype phase the site will follow ADA requirements level AA. </a:t>
            </a:r>
          </a:p>
          <a:p>
            <a:r>
              <a:rPr lang="en-US" dirty="0"/>
              <a:t>Site performance: The current site is hosted with a webhost site however our goal is to move to webhost that will provide overall better performance and security.</a:t>
            </a:r>
          </a:p>
          <a:p>
            <a:r>
              <a:rPr lang="en-US" dirty="0"/>
              <a:t>Additional requirements: As the project moves forward, add functions will slow production. </a:t>
            </a:r>
          </a:p>
          <a:p>
            <a:endParaRPr lang="en-US" dirty="0"/>
          </a:p>
        </p:txBody>
      </p:sp>
    </p:spTree>
    <p:extLst>
      <p:ext uri="{BB962C8B-B14F-4D97-AF65-F5344CB8AC3E}">
        <p14:creationId xmlns:p14="http://schemas.microsoft.com/office/powerpoint/2010/main" val="38238921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1098</TotalTime>
  <Words>1220</Words>
  <Application>Microsoft Office PowerPoint</Application>
  <PresentationFormat>Widescreen</PresentationFormat>
  <Paragraphs>144</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Preliminary Engineering Advisory Board Senior Project Review  Knights of Columbus website</vt:lpstr>
      <vt:lpstr>Roles and responsibilities </vt:lpstr>
      <vt:lpstr>Introductions </vt:lpstr>
      <vt:lpstr>Purpose of the project   </vt:lpstr>
      <vt:lpstr>Current state of http://www.kofc-wa.org/</vt:lpstr>
      <vt:lpstr>Motivation for the new site. (lynnwoodknightsofcolumbus.org) </vt:lpstr>
      <vt:lpstr>Our current plan </vt:lpstr>
      <vt:lpstr>Technical/qualitative project constraints </vt:lpstr>
      <vt:lpstr>Risk </vt:lpstr>
      <vt:lpstr>Current Schedule </vt:lpstr>
      <vt:lpstr>Budget option A (discountasp.net) </vt:lpstr>
      <vt:lpstr>Budget option B (dailyrazor.com)</vt:lpstr>
      <vt:lpstr>Budget option C (AWS)  </vt:lpstr>
      <vt:lpstr>Progress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Engineering Advisory Board Senior Project Review</dc:title>
  <dc:creator>william flores</dc:creator>
  <cp:lastModifiedBy>william flores</cp:lastModifiedBy>
  <cp:revision>22</cp:revision>
  <dcterms:created xsi:type="dcterms:W3CDTF">2022-11-14T20:16:28Z</dcterms:created>
  <dcterms:modified xsi:type="dcterms:W3CDTF">2022-12-06T03:21:23Z</dcterms:modified>
</cp:coreProperties>
</file>