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4" r:id="rId6"/>
    <p:sldId id="260" r:id="rId7"/>
    <p:sldId id="259" r:id="rId8"/>
    <p:sldId id="261" r:id="rId9"/>
    <p:sldId id="265"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4" d="100"/>
          <a:sy n="74" d="100"/>
        </p:scale>
        <p:origin x="39"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4F03-71BD-6723-F9D6-454393FF39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3A573B-18C5-C3A1-085D-0BEEE1167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32B368-D728-298B-1FCC-2E239E36D9F1}"/>
              </a:ext>
            </a:extLst>
          </p:cNvPr>
          <p:cNvSpPr>
            <a:spLocks noGrp="1"/>
          </p:cNvSpPr>
          <p:nvPr>
            <p:ph type="dt" sz="half" idx="10"/>
          </p:nvPr>
        </p:nvSpPr>
        <p:spPr/>
        <p:txBody>
          <a:bodyPr/>
          <a:lstStyle/>
          <a:p>
            <a:fld id="{ED563902-21AC-4440-84FD-BA563F7E1E14}" type="datetimeFigureOut">
              <a:rPr lang="en-US" smtClean="0"/>
              <a:t>11/22/2022</a:t>
            </a:fld>
            <a:endParaRPr lang="en-US"/>
          </a:p>
        </p:txBody>
      </p:sp>
      <p:sp>
        <p:nvSpPr>
          <p:cNvPr id="5" name="Footer Placeholder 4">
            <a:extLst>
              <a:ext uri="{FF2B5EF4-FFF2-40B4-BE49-F238E27FC236}">
                <a16:creationId xmlns:a16="http://schemas.microsoft.com/office/drawing/2014/main" id="{368B1F90-2936-8D78-D387-C31ADACA0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6631D-63B4-07F7-3B0C-29A7CDD64A9D}"/>
              </a:ext>
            </a:extLst>
          </p:cNvPr>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95686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8275-C4A6-692F-9C44-EF620E722E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D501A2-E6B3-F648-1CED-596257ED17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139DD-F3E1-7782-C84D-476ED0EFCA37}"/>
              </a:ext>
            </a:extLst>
          </p:cNvPr>
          <p:cNvSpPr>
            <a:spLocks noGrp="1"/>
          </p:cNvSpPr>
          <p:nvPr>
            <p:ph type="dt" sz="half" idx="10"/>
          </p:nvPr>
        </p:nvSpPr>
        <p:spPr/>
        <p:txBody>
          <a:bodyPr/>
          <a:lstStyle/>
          <a:p>
            <a:fld id="{ED563902-21AC-4440-84FD-BA563F7E1E14}" type="datetimeFigureOut">
              <a:rPr lang="en-US" smtClean="0"/>
              <a:t>11/22/2022</a:t>
            </a:fld>
            <a:endParaRPr lang="en-US"/>
          </a:p>
        </p:txBody>
      </p:sp>
      <p:sp>
        <p:nvSpPr>
          <p:cNvPr id="5" name="Footer Placeholder 4">
            <a:extLst>
              <a:ext uri="{FF2B5EF4-FFF2-40B4-BE49-F238E27FC236}">
                <a16:creationId xmlns:a16="http://schemas.microsoft.com/office/drawing/2014/main" id="{C38A6FF9-E4DD-47F7-E634-4E693CD95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46CD9-B512-0AC1-C8B7-E7C03B7EEB1A}"/>
              </a:ext>
            </a:extLst>
          </p:cNvPr>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413363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32171A-7DF9-EBCC-B51C-08C0CB9CAB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85AA1F-D42C-BA42-EFED-92320EE40D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A238B-590A-EB0E-7351-B7B4B237DEAD}"/>
              </a:ext>
            </a:extLst>
          </p:cNvPr>
          <p:cNvSpPr>
            <a:spLocks noGrp="1"/>
          </p:cNvSpPr>
          <p:nvPr>
            <p:ph type="dt" sz="half" idx="10"/>
          </p:nvPr>
        </p:nvSpPr>
        <p:spPr/>
        <p:txBody>
          <a:bodyPr/>
          <a:lstStyle/>
          <a:p>
            <a:fld id="{ED563902-21AC-4440-84FD-BA563F7E1E14}" type="datetimeFigureOut">
              <a:rPr lang="en-US" smtClean="0"/>
              <a:t>11/22/2022</a:t>
            </a:fld>
            <a:endParaRPr lang="en-US"/>
          </a:p>
        </p:txBody>
      </p:sp>
      <p:sp>
        <p:nvSpPr>
          <p:cNvPr id="5" name="Footer Placeholder 4">
            <a:extLst>
              <a:ext uri="{FF2B5EF4-FFF2-40B4-BE49-F238E27FC236}">
                <a16:creationId xmlns:a16="http://schemas.microsoft.com/office/drawing/2014/main" id="{C94EDCA1-8743-26EF-4488-A9EB5429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40CB1-35D0-A27A-0ED4-E3B4128A2777}"/>
              </a:ext>
            </a:extLst>
          </p:cNvPr>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40199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65B5-2C31-33A0-504C-9D840AA0DF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9A585-248B-2138-EEFA-A1F44C23FD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570244-5891-3DAB-1F71-1CA1EB1A3160}"/>
              </a:ext>
            </a:extLst>
          </p:cNvPr>
          <p:cNvSpPr>
            <a:spLocks noGrp="1"/>
          </p:cNvSpPr>
          <p:nvPr>
            <p:ph type="dt" sz="half" idx="10"/>
          </p:nvPr>
        </p:nvSpPr>
        <p:spPr/>
        <p:txBody>
          <a:bodyPr/>
          <a:lstStyle/>
          <a:p>
            <a:fld id="{ED563902-21AC-4440-84FD-BA563F7E1E14}" type="datetimeFigureOut">
              <a:rPr lang="en-US" smtClean="0"/>
              <a:t>11/22/2022</a:t>
            </a:fld>
            <a:endParaRPr lang="en-US"/>
          </a:p>
        </p:txBody>
      </p:sp>
      <p:sp>
        <p:nvSpPr>
          <p:cNvPr id="5" name="Footer Placeholder 4">
            <a:extLst>
              <a:ext uri="{FF2B5EF4-FFF2-40B4-BE49-F238E27FC236}">
                <a16:creationId xmlns:a16="http://schemas.microsoft.com/office/drawing/2014/main" id="{E12BFF85-4050-4974-A579-D7AA645126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70084-5209-6431-0D38-CB635317866E}"/>
              </a:ext>
            </a:extLst>
          </p:cNvPr>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984661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09B5-894E-ABC6-C03B-F20C6DD5EE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51743B-B1BF-4E51-C5B2-CC1BB41F02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D9958-9178-EF80-E8A8-7275F7C0EF68}"/>
              </a:ext>
            </a:extLst>
          </p:cNvPr>
          <p:cNvSpPr>
            <a:spLocks noGrp="1"/>
          </p:cNvSpPr>
          <p:nvPr>
            <p:ph type="dt" sz="half" idx="10"/>
          </p:nvPr>
        </p:nvSpPr>
        <p:spPr/>
        <p:txBody>
          <a:bodyPr/>
          <a:lstStyle/>
          <a:p>
            <a:fld id="{ED563902-21AC-4440-84FD-BA563F7E1E14}" type="datetimeFigureOut">
              <a:rPr lang="en-US" smtClean="0"/>
              <a:t>11/22/2022</a:t>
            </a:fld>
            <a:endParaRPr lang="en-US"/>
          </a:p>
        </p:txBody>
      </p:sp>
      <p:sp>
        <p:nvSpPr>
          <p:cNvPr id="5" name="Footer Placeholder 4">
            <a:extLst>
              <a:ext uri="{FF2B5EF4-FFF2-40B4-BE49-F238E27FC236}">
                <a16:creationId xmlns:a16="http://schemas.microsoft.com/office/drawing/2014/main" id="{041474FB-7661-CF3E-87D7-2000417BD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E6085-121E-2483-0EB6-A80928643250}"/>
              </a:ext>
            </a:extLst>
          </p:cNvPr>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2229049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D4B2-B411-C3B7-8EF0-CE68D0AC72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E2C1D8-5923-8ED5-AA55-2CC90B4B01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FD1796-9446-9C91-C435-73C1648D20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892048-11B1-706B-46F9-8B0A838C2435}"/>
              </a:ext>
            </a:extLst>
          </p:cNvPr>
          <p:cNvSpPr>
            <a:spLocks noGrp="1"/>
          </p:cNvSpPr>
          <p:nvPr>
            <p:ph type="dt" sz="half" idx="10"/>
          </p:nvPr>
        </p:nvSpPr>
        <p:spPr/>
        <p:txBody>
          <a:bodyPr/>
          <a:lstStyle/>
          <a:p>
            <a:fld id="{ED563902-21AC-4440-84FD-BA563F7E1E14}" type="datetimeFigureOut">
              <a:rPr lang="en-US" smtClean="0"/>
              <a:t>11/22/2022</a:t>
            </a:fld>
            <a:endParaRPr lang="en-US"/>
          </a:p>
        </p:txBody>
      </p:sp>
      <p:sp>
        <p:nvSpPr>
          <p:cNvPr id="6" name="Footer Placeholder 5">
            <a:extLst>
              <a:ext uri="{FF2B5EF4-FFF2-40B4-BE49-F238E27FC236}">
                <a16:creationId xmlns:a16="http://schemas.microsoft.com/office/drawing/2014/main" id="{84C9CE6D-734A-16EE-9015-E80F836880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AD819-BDA0-5984-2686-3F4542BC2B0E}"/>
              </a:ext>
            </a:extLst>
          </p:cNvPr>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524772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18EC-25AC-9572-C1A3-78A78A1EF7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A6064D-CC0D-7B59-B40C-E1E863BE3C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8D8471-B40C-4641-FD99-4815BC8970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675E12-47DA-A386-A0C5-4FD3012A65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12F557-498A-96B1-1EAC-006EDEE546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F3B30C-E0A3-352E-5A74-815AEB6CB302}"/>
              </a:ext>
            </a:extLst>
          </p:cNvPr>
          <p:cNvSpPr>
            <a:spLocks noGrp="1"/>
          </p:cNvSpPr>
          <p:nvPr>
            <p:ph type="dt" sz="half" idx="10"/>
          </p:nvPr>
        </p:nvSpPr>
        <p:spPr/>
        <p:txBody>
          <a:bodyPr/>
          <a:lstStyle/>
          <a:p>
            <a:fld id="{ED563902-21AC-4440-84FD-BA563F7E1E14}" type="datetimeFigureOut">
              <a:rPr lang="en-US" smtClean="0"/>
              <a:t>11/22/2022</a:t>
            </a:fld>
            <a:endParaRPr lang="en-US"/>
          </a:p>
        </p:txBody>
      </p:sp>
      <p:sp>
        <p:nvSpPr>
          <p:cNvPr id="8" name="Footer Placeholder 7">
            <a:extLst>
              <a:ext uri="{FF2B5EF4-FFF2-40B4-BE49-F238E27FC236}">
                <a16:creationId xmlns:a16="http://schemas.microsoft.com/office/drawing/2014/main" id="{F975AB31-D9E5-808A-9E71-2D366D5328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A95857-C5E8-65E9-468F-771B4476B3BE}"/>
              </a:ext>
            </a:extLst>
          </p:cNvPr>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467565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2175-BC61-644E-D227-874C8C9DFF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7D35D-545C-0189-FC88-5B26E644008A}"/>
              </a:ext>
            </a:extLst>
          </p:cNvPr>
          <p:cNvSpPr>
            <a:spLocks noGrp="1"/>
          </p:cNvSpPr>
          <p:nvPr>
            <p:ph type="dt" sz="half" idx="10"/>
          </p:nvPr>
        </p:nvSpPr>
        <p:spPr/>
        <p:txBody>
          <a:bodyPr/>
          <a:lstStyle/>
          <a:p>
            <a:fld id="{ED563902-21AC-4440-84FD-BA563F7E1E14}" type="datetimeFigureOut">
              <a:rPr lang="en-US" smtClean="0"/>
              <a:t>11/22/2022</a:t>
            </a:fld>
            <a:endParaRPr lang="en-US"/>
          </a:p>
        </p:txBody>
      </p:sp>
      <p:sp>
        <p:nvSpPr>
          <p:cNvPr id="4" name="Footer Placeholder 3">
            <a:extLst>
              <a:ext uri="{FF2B5EF4-FFF2-40B4-BE49-F238E27FC236}">
                <a16:creationId xmlns:a16="http://schemas.microsoft.com/office/drawing/2014/main" id="{08A9F6C7-6E5C-11BB-563B-16A4FB4A9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6B108B-BAE3-549C-69E2-70B6DAD065D3}"/>
              </a:ext>
            </a:extLst>
          </p:cNvPr>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261449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96B1C7-C13C-6416-EC5C-4D9B1119F35D}"/>
              </a:ext>
            </a:extLst>
          </p:cNvPr>
          <p:cNvSpPr>
            <a:spLocks noGrp="1"/>
          </p:cNvSpPr>
          <p:nvPr>
            <p:ph type="dt" sz="half" idx="10"/>
          </p:nvPr>
        </p:nvSpPr>
        <p:spPr/>
        <p:txBody>
          <a:bodyPr/>
          <a:lstStyle/>
          <a:p>
            <a:fld id="{ED563902-21AC-4440-84FD-BA563F7E1E14}" type="datetimeFigureOut">
              <a:rPr lang="en-US" smtClean="0"/>
              <a:t>11/22/2022</a:t>
            </a:fld>
            <a:endParaRPr lang="en-US"/>
          </a:p>
        </p:txBody>
      </p:sp>
      <p:sp>
        <p:nvSpPr>
          <p:cNvPr id="3" name="Footer Placeholder 2">
            <a:extLst>
              <a:ext uri="{FF2B5EF4-FFF2-40B4-BE49-F238E27FC236}">
                <a16:creationId xmlns:a16="http://schemas.microsoft.com/office/drawing/2014/main" id="{0D33DA6A-309D-DBD9-7F2D-09F42250B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5296EF-DC18-1627-B0DE-9D0F3B824607}"/>
              </a:ext>
            </a:extLst>
          </p:cNvPr>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24392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427E-1CBE-B45B-BE00-1964070C0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09DFB9-F4B3-215F-1746-D26E01C8D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429C58-9AEA-EDA2-E775-510E3D8CC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00CA5-9C68-7745-219A-BFF976D1085B}"/>
              </a:ext>
            </a:extLst>
          </p:cNvPr>
          <p:cNvSpPr>
            <a:spLocks noGrp="1"/>
          </p:cNvSpPr>
          <p:nvPr>
            <p:ph type="dt" sz="half" idx="10"/>
          </p:nvPr>
        </p:nvSpPr>
        <p:spPr/>
        <p:txBody>
          <a:bodyPr/>
          <a:lstStyle/>
          <a:p>
            <a:fld id="{ED563902-21AC-4440-84FD-BA563F7E1E14}" type="datetimeFigureOut">
              <a:rPr lang="en-US" smtClean="0"/>
              <a:t>11/22/2022</a:t>
            </a:fld>
            <a:endParaRPr lang="en-US"/>
          </a:p>
        </p:txBody>
      </p:sp>
      <p:sp>
        <p:nvSpPr>
          <p:cNvPr id="6" name="Footer Placeholder 5">
            <a:extLst>
              <a:ext uri="{FF2B5EF4-FFF2-40B4-BE49-F238E27FC236}">
                <a16:creationId xmlns:a16="http://schemas.microsoft.com/office/drawing/2014/main" id="{98A25272-5C23-D3E9-078A-7C8B9CAB9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49C87-0727-689A-E342-F57790454FBF}"/>
              </a:ext>
            </a:extLst>
          </p:cNvPr>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263885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E76A-D959-999C-D8B0-F2EB7165FE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E38A78-4339-39F2-8481-B40B1BF1C8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0B6389-52F7-8471-E627-B6715BFFC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ACAB8E-1E01-400E-8F36-9766E165A65D}"/>
              </a:ext>
            </a:extLst>
          </p:cNvPr>
          <p:cNvSpPr>
            <a:spLocks noGrp="1"/>
          </p:cNvSpPr>
          <p:nvPr>
            <p:ph type="dt" sz="half" idx="10"/>
          </p:nvPr>
        </p:nvSpPr>
        <p:spPr/>
        <p:txBody>
          <a:bodyPr/>
          <a:lstStyle/>
          <a:p>
            <a:fld id="{ED563902-21AC-4440-84FD-BA563F7E1E14}" type="datetimeFigureOut">
              <a:rPr lang="en-US" smtClean="0"/>
              <a:t>11/22/2022</a:t>
            </a:fld>
            <a:endParaRPr lang="en-US"/>
          </a:p>
        </p:txBody>
      </p:sp>
      <p:sp>
        <p:nvSpPr>
          <p:cNvPr id="6" name="Footer Placeholder 5">
            <a:extLst>
              <a:ext uri="{FF2B5EF4-FFF2-40B4-BE49-F238E27FC236}">
                <a16:creationId xmlns:a16="http://schemas.microsoft.com/office/drawing/2014/main" id="{BF7E7A52-9589-EFAB-9054-9C6EAA51B2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253F89-072A-DB2A-4EC3-12A59FF0C8F8}"/>
              </a:ext>
            </a:extLst>
          </p:cNvPr>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328576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18D8FD-13F0-F876-ED3D-E520FE40D8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9396F2-1C25-831C-6665-EC523A2E69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1F3D2-2362-D3CF-510C-E4819B16B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63902-21AC-4440-84FD-BA563F7E1E14}" type="datetimeFigureOut">
              <a:rPr lang="en-US" smtClean="0"/>
              <a:t>11/22/2022</a:t>
            </a:fld>
            <a:endParaRPr lang="en-US"/>
          </a:p>
        </p:txBody>
      </p:sp>
      <p:sp>
        <p:nvSpPr>
          <p:cNvPr id="5" name="Footer Placeholder 4">
            <a:extLst>
              <a:ext uri="{FF2B5EF4-FFF2-40B4-BE49-F238E27FC236}">
                <a16:creationId xmlns:a16="http://schemas.microsoft.com/office/drawing/2014/main" id="{4652213C-7F63-878A-D07E-697AA47818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B6A615-C8A6-301C-25ED-ADF5409134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95E49-CD52-47D2-9A23-FA62B46543AB}" type="slidenum">
              <a:rPr lang="en-US" smtClean="0"/>
              <a:t>‹#›</a:t>
            </a:fld>
            <a:endParaRPr lang="en-US"/>
          </a:p>
        </p:txBody>
      </p:sp>
    </p:spTree>
    <p:extLst>
      <p:ext uri="{BB962C8B-B14F-4D97-AF65-F5344CB8AC3E}">
        <p14:creationId xmlns:p14="http://schemas.microsoft.com/office/powerpoint/2010/main" val="2807419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9CB7-AAD8-7B41-8FB0-2D68773F723D}"/>
              </a:ext>
            </a:extLst>
          </p:cNvPr>
          <p:cNvSpPr>
            <a:spLocks noGrp="1"/>
          </p:cNvSpPr>
          <p:nvPr>
            <p:ph type="ctrTitle"/>
          </p:nvPr>
        </p:nvSpPr>
        <p:spPr/>
        <p:txBody>
          <a:bodyPr>
            <a:normAutofit fontScale="90000"/>
          </a:bodyPr>
          <a:lstStyle/>
          <a:p>
            <a:r>
              <a:rPr lang="en-US" dirty="0"/>
              <a:t>Preliminary Engineering Advisory Board Senior Project Review</a:t>
            </a:r>
          </a:p>
        </p:txBody>
      </p:sp>
      <p:sp>
        <p:nvSpPr>
          <p:cNvPr id="3" name="Subtitle 2">
            <a:extLst>
              <a:ext uri="{FF2B5EF4-FFF2-40B4-BE49-F238E27FC236}">
                <a16:creationId xmlns:a16="http://schemas.microsoft.com/office/drawing/2014/main" id="{7640BA8F-F585-3E98-5085-06E8CF8169AE}"/>
              </a:ext>
            </a:extLst>
          </p:cNvPr>
          <p:cNvSpPr>
            <a:spLocks noGrp="1"/>
          </p:cNvSpPr>
          <p:nvPr>
            <p:ph type="subTitle" idx="1"/>
          </p:nvPr>
        </p:nvSpPr>
        <p:spPr/>
        <p:txBody>
          <a:bodyPr/>
          <a:lstStyle/>
          <a:p>
            <a:r>
              <a:rPr lang="en-US" dirty="0"/>
              <a:t>Brandon Essary, Sunya Chay, William Flores </a:t>
            </a:r>
          </a:p>
        </p:txBody>
      </p:sp>
    </p:spTree>
    <p:extLst>
      <p:ext uri="{BB962C8B-B14F-4D97-AF65-F5344CB8AC3E}">
        <p14:creationId xmlns:p14="http://schemas.microsoft.com/office/powerpoint/2010/main" val="45560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0A61-88E2-6159-1702-8B302AC7C36C}"/>
              </a:ext>
            </a:extLst>
          </p:cNvPr>
          <p:cNvSpPr>
            <a:spLocks noGrp="1"/>
          </p:cNvSpPr>
          <p:nvPr>
            <p:ph type="title"/>
          </p:nvPr>
        </p:nvSpPr>
        <p:spPr/>
        <p:txBody>
          <a:bodyPr/>
          <a:lstStyle/>
          <a:p>
            <a:r>
              <a:rPr lang="en-US" dirty="0"/>
              <a:t>Budget </a:t>
            </a:r>
          </a:p>
        </p:txBody>
      </p:sp>
      <p:sp>
        <p:nvSpPr>
          <p:cNvPr id="9" name="Content Placeholder 8">
            <a:extLst>
              <a:ext uri="{FF2B5EF4-FFF2-40B4-BE49-F238E27FC236}">
                <a16:creationId xmlns:a16="http://schemas.microsoft.com/office/drawing/2014/main" id="{ABD55271-8F5A-7A74-88C3-A50A33A7C521}"/>
              </a:ext>
            </a:extLst>
          </p:cNvPr>
          <p:cNvSpPr>
            <a:spLocks noGrp="1"/>
          </p:cNvSpPr>
          <p:nvPr>
            <p:ph sz="half" idx="2"/>
          </p:nvPr>
        </p:nvSpPr>
        <p:spPr/>
        <p:txBody>
          <a:bodyPr>
            <a:normAutofit/>
          </a:bodyPr>
          <a:lstStyle/>
          <a:p>
            <a:pPr marL="0" indent="0">
              <a:buNone/>
            </a:pPr>
            <a:r>
              <a:rPr lang="en-US" u="sng" dirty="0"/>
              <a:t>Pros</a:t>
            </a:r>
          </a:p>
          <a:p>
            <a:r>
              <a:rPr lang="en-US" dirty="0"/>
              <a:t>World class customer service. </a:t>
            </a:r>
          </a:p>
          <a:p>
            <a:pPr marL="0" indent="0">
              <a:buNone/>
            </a:pPr>
            <a:r>
              <a:rPr lang="en-US" u="sng" dirty="0"/>
              <a:t>Cons </a:t>
            </a:r>
          </a:p>
          <a:p>
            <a:r>
              <a:rPr lang="en-US" dirty="0"/>
              <a:t>No known cost currently. </a:t>
            </a:r>
          </a:p>
          <a:p>
            <a:endParaRPr lang="en-US" dirty="0"/>
          </a:p>
          <a:p>
            <a:endParaRPr lang="en-US" dirty="0"/>
          </a:p>
        </p:txBody>
      </p:sp>
      <p:pic>
        <p:nvPicPr>
          <p:cNvPr id="7" name="Content Placeholder 6">
            <a:extLst>
              <a:ext uri="{FF2B5EF4-FFF2-40B4-BE49-F238E27FC236}">
                <a16:creationId xmlns:a16="http://schemas.microsoft.com/office/drawing/2014/main" id="{9942B0B9-7325-CF1A-A881-849C5B097815}"/>
              </a:ext>
            </a:extLst>
          </p:cNvPr>
          <p:cNvPicPr>
            <a:picLocks noGrp="1" noChangeAspect="1"/>
          </p:cNvPicPr>
          <p:nvPr>
            <p:ph sz="half" idx="1"/>
          </p:nvPr>
        </p:nvPicPr>
        <p:blipFill>
          <a:blip r:embed="rId2"/>
          <a:stretch>
            <a:fillRect/>
          </a:stretch>
        </p:blipFill>
        <p:spPr>
          <a:xfrm>
            <a:off x="1343009" y="2825087"/>
            <a:ext cx="4171981" cy="1569116"/>
          </a:xfrm>
        </p:spPr>
      </p:pic>
    </p:spTree>
    <p:extLst>
      <p:ext uri="{BB962C8B-B14F-4D97-AF65-F5344CB8AC3E}">
        <p14:creationId xmlns:p14="http://schemas.microsoft.com/office/powerpoint/2010/main" val="332862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8E5B-9EB6-B715-7507-2210EEEB950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A11247E8-1171-036E-FBD2-CBD0E5CEFEA6}"/>
              </a:ext>
            </a:extLst>
          </p:cNvPr>
          <p:cNvSpPr>
            <a:spLocks noGrp="1"/>
          </p:cNvSpPr>
          <p:nvPr>
            <p:ph idx="1"/>
          </p:nvPr>
        </p:nvSpPr>
        <p:spPr/>
        <p:txBody>
          <a:bodyPr/>
          <a:lstStyle/>
          <a:p>
            <a:r>
              <a:rPr lang="en-US" dirty="0"/>
              <a:t>Looking to the state council for approval of the project. This is not limited to the layout of the site; the group will need approval for all aspects of the website to include the look and contents of the website. </a:t>
            </a:r>
          </a:p>
          <a:p>
            <a:r>
              <a:rPr lang="en-US" dirty="0"/>
              <a:t>Decide the web provider to host the site.</a:t>
            </a:r>
          </a:p>
          <a:p>
            <a:r>
              <a:rPr lang="en-US" dirty="0"/>
              <a:t>Get to coding the site. </a:t>
            </a:r>
          </a:p>
        </p:txBody>
      </p:sp>
    </p:spTree>
    <p:extLst>
      <p:ext uri="{BB962C8B-B14F-4D97-AF65-F5344CB8AC3E}">
        <p14:creationId xmlns:p14="http://schemas.microsoft.com/office/powerpoint/2010/main" val="58765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F5A0-E7AB-FB8E-8CD9-D4F2B5257D76}"/>
              </a:ext>
            </a:extLst>
          </p:cNvPr>
          <p:cNvSpPr>
            <a:spLocks noGrp="1"/>
          </p:cNvSpPr>
          <p:nvPr>
            <p:ph type="title"/>
          </p:nvPr>
        </p:nvSpPr>
        <p:spPr/>
        <p:txBody>
          <a:bodyPr/>
          <a:lstStyle/>
          <a:p>
            <a:r>
              <a:rPr lang="en-US" dirty="0"/>
              <a:t>Introductions </a:t>
            </a:r>
          </a:p>
        </p:txBody>
      </p:sp>
      <p:sp>
        <p:nvSpPr>
          <p:cNvPr id="3" name="Content Placeholder 2">
            <a:extLst>
              <a:ext uri="{FF2B5EF4-FFF2-40B4-BE49-F238E27FC236}">
                <a16:creationId xmlns:a16="http://schemas.microsoft.com/office/drawing/2014/main" id="{7D4E60AA-B42F-1D49-3178-69DF33EE59F2}"/>
              </a:ext>
            </a:extLst>
          </p:cNvPr>
          <p:cNvSpPr>
            <a:spLocks noGrp="1"/>
          </p:cNvSpPr>
          <p:nvPr>
            <p:ph idx="1"/>
          </p:nvPr>
        </p:nvSpPr>
        <p:spPr/>
        <p:txBody>
          <a:bodyPr/>
          <a:lstStyle/>
          <a:p>
            <a:r>
              <a:rPr lang="en-US" dirty="0"/>
              <a:t>Team Introductions</a:t>
            </a:r>
          </a:p>
          <a:p>
            <a:r>
              <a:rPr lang="en-US" dirty="0"/>
              <a:t>Project name: kofc-wa.org website update </a:t>
            </a:r>
          </a:p>
          <a:p>
            <a:r>
              <a:rPr lang="en-US" dirty="0"/>
              <a:t>Project client: Dr. Olwell- Knights of Columbus Washington state council</a:t>
            </a:r>
          </a:p>
        </p:txBody>
      </p:sp>
    </p:spTree>
    <p:extLst>
      <p:ext uri="{BB962C8B-B14F-4D97-AF65-F5344CB8AC3E}">
        <p14:creationId xmlns:p14="http://schemas.microsoft.com/office/powerpoint/2010/main" val="194112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629C-7EB0-9EB9-B742-EB658FB947F6}"/>
              </a:ext>
            </a:extLst>
          </p:cNvPr>
          <p:cNvSpPr>
            <a:spLocks noGrp="1"/>
          </p:cNvSpPr>
          <p:nvPr>
            <p:ph type="title"/>
          </p:nvPr>
        </p:nvSpPr>
        <p:spPr/>
        <p:txBody>
          <a:bodyPr/>
          <a:lstStyle/>
          <a:p>
            <a:r>
              <a:rPr lang="en-US" dirty="0"/>
              <a:t>Purpose of the project 		</a:t>
            </a:r>
          </a:p>
        </p:txBody>
      </p:sp>
      <p:sp>
        <p:nvSpPr>
          <p:cNvPr id="3" name="Content Placeholder 2">
            <a:extLst>
              <a:ext uri="{FF2B5EF4-FFF2-40B4-BE49-F238E27FC236}">
                <a16:creationId xmlns:a16="http://schemas.microsoft.com/office/drawing/2014/main" id="{972ABC15-B53C-4307-9992-F7802295BAD4}"/>
              </a:ext>
            </a:extLst>
          </p:cNvPr>
          <p:cNvSpPr>
            <a:spLocks noGrp="1"/>
          </p:cNvSpPr>
          <p:nvPr>
            <p:ph idx="1"/>
          </p:nvPr>
        </p:nvSpPr>
        <p:spPr/>
        <p:txBody>
          <a:bodyPr/>
          <a:lstStyle/>
          <a:p>
            <a:r>
              <a:rPr lang="en-US" dirty="0"/>
              <a:t>The purpose of this project is to update the current Knights of Columbus Washington website to provide the client and user a secure website that is sleek and easy to use. With this project we will provide a website that is easy to navigate for both the end user and the website administrator. The end state for this project is for the elected members to be able to communicate in mass with current and future members about past, current and future events in real time. </a:t>
            </a:r>
          </a:p>
        </p:txBody>
      </p:sp>
    </p:spTree>
    <p:extLst>
      <p:ext uri="{BB962C8B-B14F-4D97-AF65-F5344CB8AC3E}">
        <p14:creationId xmlns:p14="http://schemas.microsoft.com/office/powerpoint/2010/main" val="395546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9B19-8182-27DF-CF61-F89CF538DC89}"/>
              </a:ext>
            </a:extLst>
          </p:cNvPr>
          <p:cNvSpPr>
            <a:spLocks noGrp="1"/>
          </p:cNvSpPr>
          <p:nvPr>
            <p:ph type="title"/>
          </p:nvPr>
        </p:nvSpPr>
        <p:spPr/>
        <p:txBody>
          <a:bodyPr/>
          <a:lstStyle/>
          <a:p>
            <a:r>
              <a:rPr lang="en-US" dirty="0"/>
              <a:t>Roles and responsibilities </a:t>
            </a:r>
          </a:p>
        </p:txBody>
      </p:sp>
      <p:sp>
        <p:nvSpPr>
          <p:cNvPr id="3" name="Content Placeholder 2">
            <a:extLst>
              <a:ext uri="{FF2B5EF4-FFF2-40B4-BE49-F238E27FC236}">
                <a16:creationId xmlns:a16="http://schemas.microsoft.com/office/drawing/2014/main" id="{24D5B750-7F48-2DCC-5825-457C25993B58}"/>
              </a:ext>
            </a:extLst>
          </p:cNvPr>
          <p:cNvSpPr>
            <a:spLocks noGrp="1"/>
          </p:cNvSpPr>
          <p:nvPr>
            <p:ph sz="half" idx="1"/>
          </p:nvPr>
        </p:nvSpPr>
        <p:spPr/>
        <p:txBody>
          <a:bodyPr>
            <a:normAutofit fontScale="92500"/>
          </a:bodyPr>
          <a:lstStyle/>
          <a:p>
            <a:pPr marL="0" indent="0">
              <a:buNone/>
            </a:pPr>
            <a:r>
              <a:rPr lang="en-US" sz="2200" u="sng" dirty="0"/>
              <a:t>Responsibilities</a:t>
            </a:r>
          </a:p>
          <a:p>
            <a:r>
              <a:rPr lang="en-US" sz="2200" dirty="0"/>
              <a:t>All members are responsible to commutate with each other. The best teams will fail if there is poor or no commutation.</a:t>
            </a:r>
          </a:p>
          <a:p>
            <a:r>
              <a:rPr lang="en-US" sz="2200" dirty="0"/>
              <a:t> When presenting a roadblock team members should present options to get past the problem or be open to solicitation form other teammates. </a:t>
            </a:r>
          </a:p>
          <a:p>
            <a:r>
              <a:rPr lang="en-US" sz="2200" dirty="0"/>
              <a:t>Any team member should be ready to fill the role of another if that person is unavailable .</a:t>
            </a:r>
          </a:p>
          <a:p>
            <a:pPr marL="0" indent="0">
              <a:buNone/>
            </a:pPr>
            <a:endParaRPr lang="en-US" sz="2200" dirty="0"/>
          </a:p>
          <a:p>
            <a:endParaRPr lang="en-US" dirty="0"/>
          </a:p>
          <a:p>
            <a:endParaRPr lang="en-US" dirty="0"/>
          </a:p>
        </p:txBody>
      </p:sp>
      <p:sp>
        <p:nvSpPr>
          <p:cNvPr id="4" name="Content Placeholder 3">
            <a:extLst>
              <a:ext uri="{FF2B5EF4-FFF2-40B4-BE49-F238E27FC236}">
                <a16:creationId xmlns:a16="http://schemas.microsoft.com/office/drawing/2014/main" id="{2918B6FC-A7F7-A64D-14F3-7B537C0D03F2}"/>
              </a:ext>
            </a:extLst>
          </p:cNvPr>
          <p:cNvSpPr>
            <a:spLocks noGrp="1"/>
          </p:cNvSpPr>
          <p:nvPr>
            <p:ph sz="half" idx="2"/>
          </p:nvPr>
        </p:nvSpPr>
        <p:spPr/>
        <p:txBody>
          <a:bodyPr>
            <a:normAutofit fontScale="92500"/>
          </a:bodyPr>
          <a:lstStyle/>
          <a:p>
            <a:pPr marL="0" indent="0">
              <a:buNone/>
            </a:pPr>
            <a:r>
              <a:rPr lang="en-US" u="sng" dirty="0"/>
              <a:t>Roles</a:t>
            </a:r>
          </a:p>
          <a:p>
            <a:r>
              <a:rPr lang="en-US" dirty="0"/>
              <a:t>Brandon Essary (Team lead) Brandon is responsible for contact with the customer and setting up meetings. Research and coding.</a:t>
            </a:r>
          </a:p>
          <a:p>
            <a:r>
              <a:rPr lang="en-US" dirty="0"/>
              <a:t>Sunya Chay (Team member) Research, coding and web design.</a:t>
            </a:r>
          </a:p>
          <a:p>
            <a:r>
              <a:rPr lang="en-US" dirty="0"/>
              <a:t>William Flores (Team member) Research, ADA requirements, coding.</a:t>
            </a:r>
          </a:p>
          <a:p>
            <a:endParaRPr lang="en-US" dirty="0"/>
          </a:p>
        </p:txBody>
      </p:sp>
    </p:spTree>
    <p:extLst>
      <p:ext uri="{BB962C8B-B14F-4D97-AF65-F5344CB8AC3E}">
        <p14:creationId xmlns:p14="http://schemas.microsoft.com/office/powerpoint/2010/main" val="115666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D20A-C9AD-F419-B7D7-CCD10318E952}"/>
              </a:ext>
            </a:extLst>
          </p:cNvPr>
          <p:cNvSpPr>
            <a:spLocks noGrp="1"/>
          </p:cNvSpPr>
          <p:nvPr>
            <p:ph type="title"/>
          </p:nvPr>
        </p:nvSpPr>
        <p:spPr/>
        <p:txBody>
          <a:bodyPr/>
          <a:lstStyle/>
          <a:p>
            <a:r>
              <a:rPr lang="en-US" dirty="0"/>
              <a:t>Technical/qualitative project restraints </a:t>
            </a:r>
          </a:p>
        </p:txBody>
      </p:sp>
      <p:sp>
        <p:nvSpPr>
          <p:cNvPr id="9" name="Content Placeholder 8">
            <a:extLst>
              <a:ext uri="{FF2B5EF4-FFF2-40B4-BE49-F238E27FC236}">
                <a16:creationId xmlns:a16="http://schemas.microsoft.com/office/drawing/2014/main" id="{636B0182-DCE1-8C74-A9FB-EA883A7580D3}"/>
              </a:ext>
            </a:extLst>
          </p:cNvPr>
          <p:cNvSpPr>
            <a:spLocks noGrp="1"/>
          </p:cNvSpPr>
          <p:nvPr>
            <p:ph idx="1"/>
          </p:nvPr>
        </p:nvSpPr>
        <p:spPr/>
        <p:txBody>
          <a:bodyPr/>
          <a:lstStyle/>
          <a:p>
            <a:r>
              <a:rPr lang="en-US" dirty="0"/>
              <a:t>Official permission from Knights of Columbus to update and secure new website.</a:t>
            </a:r>
          </a:p>
          <a:p>
            <a:r>
              <a:rPr lang="en-US" dirty="0"/>
              <a:t>ADA requirements for websites. Our goal for the new website is to be compliant to the checklist level AA at the time of development.</a:t>
            </a:r>
          </a:p>
          <a:p>
            <a:r>
              <a:rPr lang="en-US" dirty="0"/>
              <a:t>Having to learn webhost control panel to maximize website for the end user. </a:t>
            </a:r>
          </a:p>
          <a:p>
            <a:r>
              <a:rPr lang="en-US" dirty="0"/>
              <a:t>If decided not to start with a webhost, ensuring that current prototype can be passed to and from team members so as the project is moving forward.   </a:t>
            </a:r>
          </a:p>
        </p:txBody>
      </p:sp>
    </p:spTree>
    <p:extLst>
      <p:ext uri="{BB962C8B-B14F-4D97-AF65-F5344CB8AC3E}">
        <p14:creationId xmlns:p14="http://schemas.microsoft.com/office/powerpoint/2010/main" val="1036960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3434-7A08-B07A-9198-1D1C8224ACA0}"/>
              </a:ext>
            </a:extLst>
          </p:cNvPr>
          <p:cNvSpPr>
            <a:spLocks noGrp="1"/>
          </p:cNvSpPr>
          <p:nvPr>
            <p:ph type="title"/>
          </p:nvPr>
        </p:nvSpPr>
        <p:spPr/>
        <p:txBody>
          <a:bodyPr/>
          <a:lstStyle/>
          <a:p>
            <a:r>
              <a:rPr lang="en-US" dirty="0"/>
              <a:t>Risk </a:t>
            </a:r>
          </a:p>
        </p:txBody>
      </p:sp>
      <p:sp>
        <p:nvSpPr>
          <p:cNvPr id="3" name="Content Placeholder 2">
            <a:extLst>
              <a:ext uri="{FF2B5EF4-FFF2-40B4-BE49-F238E27FC236}">
                <a16:creationId xmlns:a16="http://schemas.microsoft.com/office/drawing/2014/main" id="{AE461AD7-78D7-98F7-0FD3-C6A022ACFD15}"/>
              </a:ext>
            </a:extLst>
          </p:cNvPr>
          <p:cNvSpPr>
            <a:spLocks noGrp="1"/>
          </p:cNvSpPr>
          <p:nvPr>
            <p:ph idx="1"/>
          </p:nvPr>
        </p:nvSpPr>
        <p:spPr/>
        <p:txBody>
          <a:bodyPr/>
          <a:lstStyle/>
          <a:p>
            <a:r>
              <a:rPr lang="en-US" dirty="0"/>
              <a:t>Currently the team is in contact with Dr. Orwell. There is has been no contact with the Knights of Columbus state council. There is a chance the project will not get the approval from the state council until there is a working prototype.</a:t>
            </a:r>
          </a:p>
          <a:p>
            <a:r>
              <a:rPr lang="en-US" dirty="0"/>
              <a:t>There are unknown factors the team may face during the building phase of the project. One unknown factor we are expecting is a large dataset that will have to incorporated into the project. </a:t>
            </a:r>
          </a:p>
          <a:p>
            <a:r>
              <a:rPr lang="en-US" dirty="0"/>
              <a:t>By the end of spring semester 2023 the project might not be competed (operational). This project might have to be handed off to another team for completion(in the prototype phase). </a:t>
            </a:r>
          </a:p>
        </p:txBody>
      </p:sp>
    </p:spTree>
    <p:extLst>
      <p:ext uri="{BB962C8B-B14F-4D97-AF65-F5344CB8AC3E}">
        <p14:creationId xmlns:p14="http://schemas.microsoft.com/office/powerpoint/2010/main" val="382389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01DD-C7FC-BA49-8922-908959BF7D5E}"/>
              </a:ext>
            </a:extLst>
          </p:cNvPr>
          <p:cNvSpPr>
            <a:spLocks noGrp="1"/>
          </p:cNvSpPr>
          <p:nvPr>
            <p:ph type="title"/>
          </p:nvPr>
        </p:nvSpPr>
        <p:spPr/>
        <p:txBody>
          <a:bodyPr/>
          <a:lstStyle/>
          <a:p>
            <a:r>
              <a:rPr lang="en-US" dirty="0"/>
              <a:t>Current Schedule </a:t>
            </a:r>
          </a:p>
        </p:txBody>
      </p:sp>
      <p:graphicFrame>
        <p:nvGraphicFramePr>
          <p:cNvPr id="6" name="Table 6">
            <a:extLst>
              <a:ext uri="{FF2B5EF4-FFF2-40B4-BE49-F238E27FC236}">
                <a16:creationId xmlns:a16="http://schemas.microsoft.com/office/drawing/2014/main" id="{D1489A9D-24A3-8225-9004-158850742D60}"/>
              </a:ext>
            </a:extLst>
          </p:cNvPr>
          <p:cNvGraphicFramePr>
            <a:graphicFrameLocks noGrp="1"/>
          </p:cNvGraphicFramePr>
          <p:nvPr>
            <p:ph sz="half" idx="1"/>
            <p:extLst>
              <p:ext uri="{D42A27DB-BD31-4B8C-83A1-F6EECF244321}">
                <p14:modId xmlns:p14="http://schemas.microsoft.com/office/powerpoint/2010/main" val="1362769394"/>
              </p:ext>
            </p:extLst>
          </p:nvPr>
        </p:nvGraphicFramePr>
        <p:xfrm>
          <a:off x="838200" y="1825625"/>
          <a:ext cx="5181600" cy="5053584"/>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1334258774"/>
                    </a:ext>
                  </a:extLst>
                </a:gridCol>
                <a:gridCol w="1727200">
                  <a:extLst>
                    <a:ext uri="{9D8B030D-6E8A-4147-A177-3AD203B41FA5}">
                      <a16:colId xmlns:a16="http://schemas.microsoft.com/office/drawing/2014/main" val="2126180752"/>
                    </a:ext>
                  </a:extLst>
                </a:gridCol>
                <a:gridCol w="1727200">
                  <a:extLst>
                    <a:ext uri="{9D8B030D-6E8A-4147-A177-3AD203B41FA5}">
                      <a16:colId xmlns:a16="http://schemas.microsoft.com/office/drawing/2014/main" val="291341809"/>
                    </a:ext>
                  </a:extLst>
                </a:gridCol>
              </a:tblGrid>
              <a:tr h="370840">
                <a:tc>
                  <a:txBody>
                    <a:bodyPr/>
                    <a:lstStyle/>
                    <a:p>
                      <a:r>
                        <a:rPr lang="en-US"/>
                        <a:t>Date </a:t>
                      </a:r>
                      <a:endParaRPr lang="en-US" dirty="0"/>
                    </a:p>
                  </a:txBody>
                  <a:tcPr/>
                </a:tc>
                <a:tc>
                  <a:txBody>
                    <a:bodyPr/>
                    <a:lstStyle/>
                    <a:p>
                      <a:r>
                        <a:rPr lang="en-US"/>
                        <a:t>Event </a:t>
                      </a:r>
                      <a:endParaRPr lang="en-US" dirty="0"/>
                    </a:p>
                  </a:txBody>
                  <a:tcPr/>
                </a:tc>
                <a:tc>
                  <a:txBody>
                    <a:bodyPr/>
                    <a:lstStyle/>
                    <a:p>
                      <a:r>
                        <a:rPr lang="en-US"/>
                        <a:t>Notes </a:t>
                      </a:r>
                      <a:endParaRPr lang="en-US" dirty="0"/>
                    </a:p>
                  </a:txBody>
                  <a:tcPr/>
                </a:tc>
                <a:extLst>
                  <a:ext uri="{0D108BD9-81ED-4DB2-BD59-A6C34878D82A}">
                    <a16:rowId xmlns:a16="http://schemas.microsoft.com/office/drawing/2014/main" val="3803629999"/>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October 10</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2022</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First Meeting</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879683743"/>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October 31</a:t>
                      </a:r>
                      <a:r>
                        <a:rPr lang="en-US" sz="1100" baseline="30000">
                          <a:effectLst/>
                          <a:latin typeface="Arial" panose="020B0604020202020204" pitchFamily="34" charset="0"/>
                          <a:ea typeface="Arial" panose="020B0604020202020204" pitchFamily="34" charset="0"/>
                        </a:rPr>
                        <a:t>st</a:t>
                      </a:r>
                      <a:r>
                        <a:rPr lang="en-US" sz="1100">
                          <a:effectLst/>
                          <a:latin typeface="Arial" panose="020B0604020202020204" pitchFamily="34" charset="0"/>
                          <a:ea typeface="Arial" panose="020B0604020202020204" pitchFamily="34" charset="0"/>
                        </a:rPr>
                        <a:t>, 2022</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Schedule, ADA Requirements, Use Cases for Meeting Due</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960123140"/>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November 7</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2022</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List of Requirements Completed and Ready for Approval</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Needs to also include, budget, restraints and risks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744158682"/>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November 10</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2022</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Meeting with Members to Approve List of Requirements</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120521511"/>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November 14</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2022</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Mock-up of website</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63500" marR="63500" marT="63500" marB="63500"/>
                </a:tc>
                <a:extLst>
                  <a:ext uri="{0D108BD9-81ED-4DB2-BD59-A6C34878D82A}">
                    <a16:rowId xmlns:a16="http://schemas.microsoft.com/office/drawing/2014/main" val="2514918018"/>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November 17</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2022</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Meeting wit Members to Approve the Mock-up</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63500" marR="63500" marT="63500" marB="63500"/>
                </a:tc>
                <a:extLst>
                  <a:ext uri="{0D108BD9-81ED-4DB2-BD59-A6C34878D82A}">
                    <a16:rowId xmlns:a16="http://schemas.microsoft.com/office/drawing/2014/main" val="4161954783"/>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November 21</a:t>
                      </a:r>
                      <a:r>
                        <a:rPr lang="en-US" sz="1100" baseline="30000">
                          <a:effectLst/>
                          <a:latin typeface="Arial" panose="020B0604020202020204" pitchFamily="34" charset="0"/>
                          <a:ea typeface="Arial" panose="020B0604020202020204" pitchFamily="34" charset="0"/>
                        </a:rPr>
                        <a:t>st</a:t>
                      </a:r>
                      <a:r>
                        <a:rPr lang="en-US" sz="1100">
                          <a:effectLst/>
                          <a:latin typeface="Arial" panose="020B0604020202020204" pitchFamily="34" charset="0"/>
                          <a:ea typeface="Arial" panose="020B0604020202020204" pitchFamily="34" charset="0"/>
                        </a:rPr>
                        <a:t>, 2022</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Presentation, and Video Needs to be done and recorded</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889389234"/>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December 6</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2022</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Presentation Due to YouTube</a:t>
                      </a:r>
                    </a:p>
                  </a:txBody>
                  <a:tcPr marL="63500" marR="63500"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-Also need to email every link to Tam Leger and Prof. Nelson</a:t>
                      </a:r>
                    </a:p>
                  </a:txBody>
                  <a:tcPr marL="63500" marR="63500" marT="63500" marB="63500"/>
                </a:tc>
                <a:extLst>
                  <a:ext uri="{0D108BD9-81ED-4DB2-BD59-A6C34878D82A}">
                    <a16:rowId xmlns:a16="http://schemas.microsoft.com/office/drawing/2014/main" val="2819938055"/>
                  </a:ext>
                </a:extLst>
              </a:tr>
            </a:tbl>
          </a:graphicData>
        </a:graphic>
      </p:graphicFrame>
      <p:graphicFrame>
        <p:nvGraphicFramePr>
          <p:cNvPr id="7" name="Table 7">
            <a:extLst>
              <a:ext uri="{FF2B5EF4-FFF2-40B4-BE49-F238E27FC236}">
                <a16:creationId xmlns:a16="http://schemas.microsoft.com/office/drawing/2014/main" id="{184747F4-F9B0-84E0-693D-E5E2D77C3533}"/>
              </a:ext>
            </a:extLst>
          </p:cNvPr>
          <p:cNvGraphicFramePr>
            <a:graphicFrameLocks noGrp="1"/>
          </p:cNvGraphicFramePr>
          <p:nvPr>
            <p:ph sz="half" idx="2"/>
            <p:extLst>
              <p:ext uri="{D42A27DB-BD31-4B8C-83A1-F6EECF244321}">
                <p14:modId xmlns:p14="http://schemas.microsoft.com/office/powerpoint/2010/main" val="1596361721"/>
              </p:ext>
            </p:extLst>
          </p:nvPr>
        </p:nvGraphicFramePr>
        <p:xfrm>
          <a:off x="6172200" y="1825625"/>
          <a:ext cx="5181600" cy="4778629"/>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4101745459"/>
                    </a:ext>
                  </a:extLst>
                </a:gridCol>
                <a:gridCol w="1727200">
                  <a:extLst>
                    <a:ext uri="{9D8B030D-6E8A-4147-A177-3AD203B41FA5}">
                      <a16:colId xmlns:a16="http://schemas.microsoft.com/office/drawing/2014/main" val="2007187854"/>
                    </a:ext>
                  </a:extLst>
                </a:gridCol>
                <a:gridCol w="1727200">
                  <a:extLst>
                    <a:ext uri="{9D8B030D-6E8A-4147-A177-3AD203B41FA5}">
                      <a16:colId xmlns:a16="http://schemas.microsoft.com/office/drawing/2014/main" val="2059395372"/>
                    </a:ext>
                  </a:extLst>
                </a:gridCol>
              </a:tblGrid>
              <a:tr h="370840">
                <a:tc>
                  <a:txBody>
                    <a:bodyPr/>
                    <a:lstStyle/>
                    <a:p>
                      <a:r>
                        <a:rPr lang="en-US" dirty="0"/>
                        <a:t>Date </a:t>
                      </a:r>
                    </a:p>
                  </a:txBody>
                  <a:tcPr/>
                </a:tc>
                <a:tc>
                  <a:txBody>
                    <a:bodyPr/>
                    <a:lstStyle/>
                    <a:p>
                      <a:r>
                        <a:rPr lang="en-US" dirty="0"/>
                        <a:t>Event </a:t>
                      </a:r>
                    </a:p>
                  </a:txBody>
                  <a:tcPr/>
                </a:tc>
                <a:tc>
                  <a:txBody>
                    <a:bodyPr/>
                    <a:lstStyle/>
                    <a:p>
                      <a:r>
                        <a:rPr lang="en-US" dirty="0"/>
                        <a:t>Notes </a:t>
                      </a:r>
                    </a:p>
                  </a:txBody>
                  <a:tcPr/>
                </a:tc>
                <a:extLst>
                  <a:ext uri="{0D108BD9-81ED-4DB2-BD59-A6C34878D82A}">
                    <a16:rowId xmlns:a16="http://schemas.microsoft.com/office/drawing/2014/main" val="2009984094"/>
                  </a:ext>
                </a:extLst>
              </a:tr>
              <a:tr h="370840">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December 9</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2022</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Final Written and Oral Presentation Due</a:t>
                      </a:r>
                    </a:p>
                  </a:txBody>
                  <a:tcPr marL="63500" marR="63500"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 </a:t>
                      </a:r>
                    </a:p>
                  </a:txBody>
                  <a:tcPr marL="63500" marR="63500" marT="63500" marB="63500"/>
                </a:tc>
                <a:extLst>
                  <a:ext uri="{0D108BD9-81ED-4DB2-BD59-A6C34878D82A}">
                    <a16:rowId xmlns:a16="http://schemas.microsoft.com/office/drawing/2014/main" val="2283417024"/>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February 17</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Poster 1 Due</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63500" marR="63500" marT="63500" marB="63500"/>
                </a:tc>
                <a:extLst>
                  <a:ext uri="{0D108BD9-81ED-4DB2-BD59-A6C34878D82A}">
                    <a16:rowId xmlns:a16="http://schemas.microsoft.com/office/drawing/2014/main" val="2490723460"/>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February 20</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Front end completed</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Homepage with links to other pages</a:t>
                      </a:r>
                    </a:p>
                  </a:txBody>
                  <a:tcPr marL="63500" marR="63500" marT="63500" marB="63500"/>
                </a:tc>
                <a:extLst>
                  <a:ext uri="{0D108BD9-81ED-4DB2-BD59-A6C34878D82A}">
                    <a16:rowId xmlns:a16="http://schemas.microsoft.com/office/drawing/2014/main" val="2613321013"/>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February 27</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Login pages completed</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63500" marR="63500" marT="63500" marB="63500"/>
                </a:tc>
                <a:extLst>
                  <a:ext uri="{0D108BD9-81ED-4DB2-BD59-A6C34878D82A}">
                    <a16:rowId xmlns:a16="http://schemas.microsoft.com/office/drawing/2014/main" val="2480250814"/>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March 13</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63500" marR="63500"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Security completed</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Making sure that the website is secure</a:t>
                      </a:r>
                    </a:p>
                  </a:txBody>
                  <a:tcPr marL="63500" marR="63500" marT="63500" marB="63500"/>
                </a:tc>
                <a:extLst>
                  <a:ext uri="{0D108BD9-81ED-4DB2-BD59-A6C34878D82A}">
                    <a16:rowId xmlns:a16="http://schemas.microsoft.com/office/drawing/2014/main" val="641696118"/>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March 16</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Meeting with Members to approve the website</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63500" marR="63500" marT="63500" marB="63500"/>
                </a:tc>
                <a:extLst>
                  <a:ext uri="{0D108BD9-81ED-4DB2-BD59-A6C34878D82A}">
                    <a16:rowId xmlns:a16="http://schemas.microsoft.com/office/drawing/2014/main" val="4235970360"/>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March 20</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Finalize prototype and set up in host system</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Placing prototype into server like AWS or Azure</a:t>
                      </a:r>
                    </a:p>
                  </a:txBody>
                  <a:tcPr marL="63500" marR="63500" marT="63500" marB="63500"/>
                </a:tc>
                <a:extLst>
                  <a:ext uri="{0D108BD9-81ED-4DB2-BD59-A6C34878D82A}">
                    <a16:rowId xmlns:a16="http://schemas.microsoft.com/office/drawing/2014/main" val="1294298054"/>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March 27</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Launch Prototype and Finish and Record Presentation</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63500" marR="63500" marT="63500" marB="63500"/>
                </a:tc>
                <a:extLst>
                  <a:ext uri="{0D108BD9-81ED-4DB2-BD59-A6C34878D82A}">
                    <a16:rowId xmlns:a16="http://schemas.microsoft.com/office/drawing/2014/main" val="3533084683"/>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April 6</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63500" marR="63500"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Submit Presentation and All Links</a:t>
                      </a:r>
                    </a:p>
                  </a:txBody>
                  <a:tcPr marL="63500" marR="63500"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 </a:t>
                      </a:r>
                    </a:p>
                  </a:txBody>
                  <a:tcPr marL="63500" marR="63500" marT="63500" marB="63500"/>
                </a:tc>
                <a:extLst>
                  <a:ext uri="{0D108BD9-81ED-4DB2-BD59-A6C34878D82A}">
                    <a16:rowId xmlns:a16="http://schemas.microsoft.com/office/drawing/2014/main" val="3452910499"/>
                  </a:ext>
                </a:extLst>
              </a:tr>
            </a:tbl>
          </a:graphicData>
        </a:graphic>
      </p:graphicFrame>
    </p:spTree>
    <p:extLst>
      <p:ext uri="{BB962C8B-B14F-4D97-AF65-F5344CB8AC3E}">
        <p14:creationId xmlns:p14="http://schemas.microsoft.com/office/powerpoint/2010/main" val="298763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0A61-88E2-6159-1702-8B302AC7C36C}"/>
              </a:ext>
            </a:extLst>
          </p:cNvPr>
          <p:cNvSpPr>
            <a:spLocks noGrp="1"/>
          </p:cNvSpPr>
          <p:nvPr>
            <p:ph type="title"/>
          </p:nvPr>
        </p:nvSpPr>
        <p:spPr/>
        <p:txBody>
          <a:bodyPr/>
          <a:lstStyle/>
          <a:p>
            <a:r>
              <a:rPr lang="en-US" dirty="0"/>
              <a:t>Budget </a:t>
            </a:r>
          </a:p>
        </p:txBody>
      </p:sp>
      <p:pic>
        <p:nvPicPr>
          <p:cNvPr id="11" name="Content Placeholder 10">
            <a:extLst>
              <a:ext uri="{FF2B5EF4-FFF2-40B4-BE49-F238E27FC236}">
                <a16:creationId xmlns:a16="http://schemas.microsoft.com/office/drawing/2014/main" id="{5BD3EA7C-5475-4DFA-E560-C95868314679}"/>
              </a:ext>
            </a:extLst>
          </p:cNvPr>
          <p:cNvPicPr>
            <a:picLocks noGrp="1" noChangeAspect="1"/>
          </p:cNvPicPr>
          <p:nvPr>
            <p:ph sz="half" idx="1"/>
          </p:nvPr>
        </p:nvPicPr>
        <p:blipFill>
          <a:blip r:embed="rId2"/>
          <a:stretch>
            <a:fillRect/>
          </a:stretch>
        </p:blipFill>
        <p:spPr>
          <a:xfrm>
            <a:off x="838200" y="1825625"/>
            <a:ext cx="5181600" cy="4431874"/>
          </a:xfrm>
        </p:spPr>
      </p:pic>
      <p:sp>
        <p:nvSpPr>
          <p:cNvPr id="9" name="Content Placeholder 8">
            <a:extLst>
              <a:ext uri="{FF2B5EF4-FFF2-40B4-BE49-F238E27FC236}">
                <a16:creationId xmlns:a16="http://schemas.microsoft.com/office/drawing/2014/main" id="{ABD55271-8F5A-7A74-88C3-A50A33A7C521}"/>
              </a:ext>
            </a:extLst>
          </p:cNvPr>
          <p:cNvSpPr>
            <a:spLocks noGrp="1"/>
          </p:cNvSpPr>
          <p:nvPr>
            <p:ph sz="half" idx="2"/>
          </p:nvPr>
        </p:nvSpPr>
        <p:spPr/>
        <p:txBody>
          <a:bodyPr>
            <a:normAutofit/>
          </a:bodyPr>
          <a:lstStyle/>
          <a:p>
            <a:pPr marL="0" indent="0">
              <a:buNone/>
            </a:pPr>
            <a:r>
              <a:rPr lang="en-US" u="sng" dirty="0"/>
              <a:t>Pros</a:t>
            </a:r>
          </a:p>
          <a:p>
            <a:r>
              <a:rPr lang="en-US" dirty="0"/>
              <a:t>Great for small websites.</a:t>
            </a:r>
          </a:p>
          <a:p>
            <a:r>
              <a:rPr lang="en-US" dirty="0"/>
              <a:t>Current webhost for site</a:t>
            </a:r>
          </a:p>
          <a:p>
            <a:pPr marL="0" indent="0">
              <a:buNone/>
            </a:pPr>
            <a:r>
              <a:rPr lang="en-US" u="sng" dirty="0"/>
              <a:t>Cons </a:t>
            </a:r>
          </a:p>
          <a:p>
            <a:r>
              <a:rPr lang="en-US" dirty="0"/>
              <a:t>Can get expensive quickly.</a:t>
            </a:r>
          </a:p>
          <a:p>
            <a:r>
              <a:rPr lang="en-US" dirty="0"/>
              <a:t>Webhost is metered where another webhost are not.</a:t>
            </a:r>
          </a:p>
          <a:p>
            <a:r>
              <a:rPr lang="en-US" dirty="0"/>
              <a:t>Exceeds the school budget. </a:t>
            </a:r>
          </a:p>
          <a:p>
            <a:endParaRPr lang="en-US" dirty="0"/>
          </a:p>
          <a:p>
            <a:endParaRPr lang="en-US" dirty="0"/>
          </a:p>
        </p:txBody>
      </p:sp>
    </p:spTree>
    <p:extLst>
      <p:ext uri="{BB962C8B-B14F-4D97-AF65-F5344CB8AC3E}">
        <p14:creationId xmlns:p14="http://schemas.microsoft.com/office/powerpoint/2010/main" val="4283350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0A61-88E2-6159-1702-8B302AC7C36C}"/>
              </a:ext>
            </a:extLst>
          </p:cNvPr>
          <p:cNvSpPr>
            <a:spLocks noGrp="1"/>
          </p:cNvSpPr>
          <p:nvPr>
            <p:ph type="title"/>
          </p:nvPr>
        </p:nvSpPr>
        <p:spPr/>
        <p:txBody>
          <a:bodyPr/>
          <a:lstStyle/>
          <a:p>
            <a:r>
              <a:rPr lang="en-US" dirty="0"/>
              <a:t>Budget </a:t>
            </a:r>
          </a:p>
        </p:txBody>
      </p:sp>
      <p:sp>
        <p:nvSpPr>
          <p:cNvPr id="9" name="Content Placeholder 8">
            <a:extLst>
              <a:ext uri="{FF2B5EF4-FFF2-40B4-BE49-F238E27FC236}">
                <a16:creationId xmlns:a16="http://schemas.microsoft.com/office/drawing/2014/main" id="{ABD55271-8F5A-7A74-88C3-A50A33A7C521}"/>
              </a:ext>
            </a:extLst>
          </p:cNvPr>
          <p:cNvSpPr>
            <a:spLocks noGrp="1"/>
          </p:cNvSpPr>
          <p:nvPr>
            <p:ph sz="half" idx="2"/>
          </p:nvPr>
        </p:nvSpPr>
        <p:spPr/>
        <p:txBody>
          <a:bodyPr>
            <a:normAutofit fontScale="92500" lnSpcReduction="10000"/>
          </a:bodyPr>
          <a:lstStyle/>
          <a:p>
            <a:pPr marL="0" indent="0">
              <a:buNone/>
            </a:pPr>
            <a:r>
              <a:rPr lang="en-US" u="sng" dirty="0"/>
              <a:t>Pros</a:t>
            </a:r>
          </a:p>
          <a:p>
            <a:r>
              <a:rPr lang="en-US" dirty="0"/>
              <a:t>Much cheaper that current webhost.</a:t>
            </a:r>
          </a:p>
          <a:p>
            <a:r>
              <a:rPr lang="en-US" dirty="0"/>
              <a:t>Added value with contract</a:t>
            </a:r>
          </a:p>
          <a:p>
            <a:r>
              <a:rPr lang="en-US" dirty="0"/>
              <a:t>At three years inside the school budget. </a:t>
            </a:r>
          </a:p>
          <a:p>
            <a:pPr marL="0" indent="0">
              <a:buNone/>
            </a:pPr>
            <a:r>
              <a:rPr lang="en-US" u="sng" dirty="0"/>
              <a:t>Cons </a:t>
            </a:r>
          </a:p>
          <a:p>
            <a:r>
              <a:rPr lang="en-US" dirty="0"/>
              <a:t>May not be able to choose database. </a:t>
            </a:r>
          </a:p>
          <a:p>
            <a:r>
              <a:rPr lang="en-US" dirty="0"/>
              <a:t>Customer service will be limited to email and live support. </a:t>
            </a:r>
          </a:p>
          <a:p>
            <a:endParaRPr lang="en-US" dirty="0"/>
          </a:p>
          <a:p>
            <a:endParaRPr lang="en-US" dirty="0"/>
          </a:p>
        </p:txBody>
      </p:sp>
      <p:pic>
        <p:nvPicPr>
          <p:cNvPr id="6" name="Content Placeholder 5">
            <a:extLst>
              <a:ext uri="{FF2B5EF4-FFF2-40B4-BE49-F238E27FC236}">
                <a16:creationId xmlns:a16="http://schemas.microsoft.com/office/drawing/2014/main" id="{5D1BC3EB-24EC-60E5-43B2-2DD57010F4F0}"/>
              </a:ext>
            </a:extLst>
          </p:cNvPr>
          <p:cNvPicPr>
            <a:picLocks noGrp="1" noChangeAspect="1"/>
          </p:cNvPicPr>
          <p:nvPr>
            <p:ph sz="half" idx="1"/>
          </p:nvPr>
        </p:nvPicPr>
        <p:blipFill>
          <a:blip r:embed="rId2"/>
          <a:stretch>
            <a:fillRect/>
          </a:stretch>
        </p:blipFill>
        <p:spPr>
          <a:xfrm>
            <a:off x="838200" y="1825625"/>
            <a:ext cx="5181600" cy="4351338"/>
          </a:xfrm>
        </p:spPr>
      </p:pic>
    </p:spTree>
    <p:extLst>
      <p:ext uri="{BB962C8B-B14F-4D97-AF65-F5344CB8AC3E}">
        <p14:creationId xmlns:p14="http://schemas.microsoft.com/office/powerpoint/2010/main" val="1043851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830</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Preliminary Engineering Advisory Board Senior Project Review</vt:lpstr>
      <vt:lpstr>Introductions </vt:lpstr>
      <vt:lpstr>Purpose of the project   </vt:lpstr>
      <vt:lpstr>Roles and responsibilities </vt:lpstr>
      <vt:lpstr>Technical/qualitative project restraints </vt:lpstr>
      <vt:lpstr>Risk </vt:lpstr>
      <vt:lpstr>Current Schedule </vt:lpstr>
      <vt:lpstr>Budget </vt:lpstr>
      <vt:lpstr>Budget </vt:lpstr>
      <vt:lpstr>Budget </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Engineering Advisory Board Senior Project Review</dc:title>
  <dc:creator>william flores</dc:creator>
  <cp:lastModifiedBy>william flores</cp:lastModifiedBy>
  <cp:revision>6</cp:revision>
  <dcterms:created xsi:type="dcterms:W3CDTF">2022-11-14T20:16:28Z</dcterms:created>
  <dcterms:modified xsi:type="dcterms:W3CDTF">2022-11-22T22:23:04Z</dcterms:modified>
</cp:coreProperties>
</file>