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0" r:id="rId1"/>
    <p:sldMasterId id="2147483702" r:id="rId2"/>
    <p:sldMasterId id="2147483714" r:id="rId3"/>
  </p:sldMasterIdLst>
  <p:sldIdLst>
    <p:sldId id="256" r:id="rId4"/>
    <p:sldId id="267" r:id="rId5"/>
    <p:sldId id="268" r:id="rId6"/>
    <p:sldId id="257" r:id="rId7"/>
    <p:sldId id="258" r:id="rId8"/>
    <p:sldId id="259" r:id="rId9"/>
    <p:sldId id="260" r:id="rId10"/>
    <p:sldId id="261" r:id="rId11"/>
    <p:sldId id="262" r:id="rId12"/>
    <p:sldId id="263" r:id="rId13"/>
    <p:sldId id="264" r:id="rId14"/>
    <p:sldId id="265" r:id="rId15"/>
    <p:sldId id="266"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99" d="100"/>
          <a:sy n="99" d="100"/>
        </p:scale>
        <p:origin x="78" y="222"/>
      </p:cViewPr>
      <p:guideLst/>
    </p:cSldViewPr>
  </p:slideViewPr>
  <p:notesTextViewPr>
    <p:cViewPr>
      <p:scale>
        <a:sx n="1" d="1"/>
        <a:sy n="1" d="1"/>
      </p:scale>
      <p:origin x="0" y="0"/>
    </p:cViewPr>
  </p:notesTextViewPr>
  <p:sorterViewPr>
    <p:cViewPr varScale="1">
      <p:scale>
        <a:sx n="100" d="100"/>
        <a:sy n="100" d="100"/>
      </p:scale>
      <p:origin x="0" y="-8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38626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44216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61419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grpSp>
          <p:nvGrpSpPr>
            <p:cNvPr id="6" name="Group 4"/>
            <p:cNvGrpSpPr>
              <a:grpSpLocks/>
            </p:cNvGrpSpPr>
            <p:nvPr userDrawn="1"/>
          </p:nvGrpSpPr>
          <p:grpSpPr bwMode="auto">
            <a:xfrm>
              <a:off x="3528" y="3715"/>
              <a:ext cx="792" cy="521"/>
              <a:chOff x="3527" y="3715"/>
              <a:chExt cx="792" cy="521"/>
            </a:xfrm>
          </p:grpSpPr>
          <p:sp>
            <p:nvSpPr>
              <p:cNvPr id="57" name="Oval 5"/>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58" name="Oval 6"/>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59" name="Oval 7"/>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60" name="Oval 8"/>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61" name="Oval 9"/>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62" name="Freeform 10"/>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63" name="Freeform 11"/>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64" name="Freeform 12"/>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65" name="Freeform 13"/>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66" name="Freeform 14"/>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67" name="Oval 15"/>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grpSp>
        <p:grpSp>
          <p:nvGrpSpPr>
            <p:cNvPr id="7" name="Group 16"/>
            <p:cNvGrpSpPr>
              <a:grpSpLocks/>
            </p:cNvGrpSpPr>
            <p:nvPr userDrawn="1"/>
          </p:nvGrpSpPr>
          <p:grpSpPr bwMode="auto">
            <a:xfrm>
              <a:off x="1776" y="3631"/>
              <a:ext cx="1626" cy="683"/>
              <a:chOff x="1776" y="3631"/>
              <a:chExt cx="1626" cy="683"/>
            </a:xfrm>
          </p:grpSpPr>
          <p:sp>
            <p:nvSpPr>
              <p:cNvPr id="39" name="Oval 17"/>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40" name="Oval 18"/>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41" name="Oval 19"/>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42" name="Oval 20"/>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43" name="Oval 21"/>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44" name="Oval 22"/>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45" name="Oval 23"/>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46" name="Oval 24"/>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47"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48"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49"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50"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51"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52"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53"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54"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55"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56"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grpSp>
        <p:grpSp>
          <p:nvGrpSpPr>
            <p:cNvPr id="8" name="Group 35"/>
            <p:cNvGrpSpPr>
              <a:grpSpLocks/>
            </p:cNvGrpSpPr>
            <p:nvPr userDrawn="1"/>
          </p:nvGrpSpPr>
          <p:grpSpPr bwMode="auto">
            <a:xfrm>
              <a:off x="4128" y="3360"/>
              <a:ext cx="1351" cy="821"/>
              <a:chOff x="4128" y="3360"/>
              <a:chExt cx="1351" cy="821"/>
            </a:xfrm>
          </p:grpSpPr>
          <p:sp>
            <p:nvSpPr>
              <p:cNvPr id="22" name="Freeform 36"/>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23" name="Freeform 37"/>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24" name="Freeform 38"/>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25" name="Freeform 39"/>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26" name="Freeform 40"/>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27" name="Freeform 41"/>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28" name="Freeform 42"/>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29" name="Freeform 43"/>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0" name="Freeform 44"/>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1" name="Freeform 45"/>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2" name="Freeform 46"/>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3" name="Oval 47"/>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 name="Oval 48"/>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5" name="Oval 49"/>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6" name="Oval 50"/>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7" name="Oval 51"/>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8" name="Oval 52"/>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grpSp>
        <p:grpSp>
          <p:nvGrpSpPr>
            <p:cNvPr id="9" name="Group 53"/>
            <p:cNvGrpSpPr>
              <a:grpSpLocks/>
            </p:cNvGrpSpPr>
            <p:nvPr userDrawn="1"/>
          </p:nvGrpSpPr>
          <p:grpSpPr bwMode="auto">
            <a:xfrm>
              <a:off x="5280" y="3024"/>
              <a:ext cx="425" cy="258"/>
              <a:chOff x="5280" y="3024"/>
              <a:chExt cx="425" cy="258"/>
            </a:xfrm>
          </p:grpSpPr>
          <p:sp>
            <p:nvSpPr>
              <p:cNvPr id="10" name="Freeform 54"/>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11" name="Freeform 55"/>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12" name="Freeform 56"/>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13" name="Freeform 57"/>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14" name="Freeform 58"/>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15" name="Freeform 59"/>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16" name="Freeform 60"/>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grpSp>
            <p:nvGrpSpPr>
              <p:cNvPr id="17" name="Group 61"/>
              <p:cNvGrpSpPr>
                <a:grpSpLocks/>
              </p:cNvGrpSpPr>
              <p:nvPr/>
            </p:nvGrpSpPr>
            <p:grpSpPr bwMode="auto">
              <a:xfrm>
                <a:off x="5381" y="3085"/>
                <a:ext cx="227" cy="132"/>
                <a:chOff x="5381" y="3085"/>
                <a:chExt cx="227" cy="132"/>
              </a:xfrm>
            </p:grpSpPr>
            <p:sp>
              <p:nvSpPr>
                <p:cNvPr id="18" name="Oval 62"/>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19" name="Oval 63"/>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20" name="Oval 64"/>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21" name="Oval 65"/>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grpSp>
        </p:grpSp>
      </p:grpSp>
      <p:sp>
        <p:nvSpPr>
          <p:cNvPr id="35906"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35907"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68" name="Rectangle 68"/>
          <p:cNvSpPr>
            <a:spLocks noGrp="1" noChangeArrowheads="1"/>
          </p:cNvSpPr>
          <p:nvPr>
            <p:ph type="dt" sz="quarter" idx="10"/>
          </p:nvPr>
        </p:nvSpPr>
        <p:spPr>
          <a:xfrm>
            <a:off x="457200" y="6248400"/>
            <a:ext cx="2133600" cy="457200"/>
          </a:xfrm>
        </p:spPr>
        <p:txBody>
          <a:bodyPr/>
          <a:lstStyle>
            <a:lvl1pPr>
              <a:defRPr/>
            </a:lvl1pPr>
          </a:lstStyle>
          <a:p>
            <a:pPr>
              <a:defRPr/>
            </a:pPr>
            <a:endParaRPr lang="en-US">
              <a:solidFill>
                <a:srgbClr val="FFFFFF"/>
              </a:solidFill>
            </a:endParaRPr>
          </a:p>
        </p:txBody>
      </p:sp>
      <p:sp>
        <p:nvSpPr>
          <p:cNvPr id="69" name="Rectangle 69"/>
          <p:cNvSpPr>
            <a:spLocks noGrp="1" noChangeArrowheads="1"/>
          </p:cNvSpPr>
          <p:nvPr>
            <p:ph type="ftr" sz="quarter" idx="11"/>
          </p:nvPr>
        </p:nvSpPr>
        <p:spPr>
          <a:xfrm>
            <a:off x="3124200" y="6248400"/>
            <a:ext cx="2895600" cy="457200"/>
          </a:xfrm>
        </p:spPr>
        <p:txBody>
          <a:bodyPr/>
          <a:lstStyle>
            <a:lvl1pPr>
              <a:defRPr/>
            </a:lvl1pPr>
          </a:lstStyle>
          <a:p>
            <a:pPr>
              <a:defRPr/>
            </a:pPr>
            <a:endParaRPr lang="en-US">
              <a:solidFill>
                <a:srgbClr val="FFFFFF"/>
              </a:solidFill>
            </a:endParaRPr>
          </a:p>
        </p:txBody>
      </p:sp>
      <p:sp>
        <p:nvSpPr>
          <p:cNvPr id="70" name="Rectangle 70"/>
          <p:cNvSpPr>
            <a:spLocks noGrp="1" noChangeArrowheads="1"/>
          </p:cNvSpPr>
          <p:nvPr>
            <p:ph type="sldNum" sz="quarter" idx="12"/>
          </p:nvPr>
        </p:nvSpPr>
        <p:spPr>
          <a:xfrm>
            <a:off x="6553200" y="6248400"/>
            <a:ext cx="2133600" cy="457200"/>
          </a:xfrm>
        </p:spPr>
        <p:txBody>
          <a:bodyPr/>
          <a:lstStyle>
            <a:lvl1pPr>
              <a:defRPr/>
            </a:lvl1pPr>
          </a:lstStyle>
          <a:p>
            <a:fld id="{281C4B84-E124-4B7D-84BC-1E89F3AE546A}"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894119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7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71"/>
          <p:cNvSpPr>
            <a:spLocks noGrp="1" noChangeArrowheads="1"/>
          </p:cNvSpPr>
          <p:nvPr>
            <p:ph type="sldNum" sz="quarter" idx="12"/>
          </p:nvPr>
        </p:nvSpPr>
        <p:spPr>
          <a:ln/>
        </p:spPr>
        <p:txBody>
          <a:bodyPr/>
          <a:lstStyle>
            <a:lvl1pPr>
              <a:defRPr/>
            </a:lvl1pPr>
          </a:lstStyle>
          <a:p>
            <a:fld id="{9FB1DBED-921F-4EB1-8689-A239E31266C3}"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37364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7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71"/>
          <p:cNvSpPr>
            <a:spLocks noGrp="1" noChangeArrowheads="1"/>
          </p:cNvSpPr>
          <p:nvPr>
            <p:ph type="sldNum" sz="quarter" idx="12"/>
          </p:nvPr>
        </p:nvSpPr>
        <p:spPr>
          <a:ln/>
        </p:spPr>
        <p:txBody>
          <a:bodyPr/>
          <a:lstStyle>
            <a:lvl1pPr>
              <a:defRPr/>
            </a:lvl1pPr>
          </a:lstStyle>
          <a:p>
            <a:fld id="{CAE7558E-6136-4F35-88EF-3FBCD12C5DE6}"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290014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7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71"/>
          <p:cNvSpPr>
            <a:spLocks noGrp="1" noChangeArrowheads="1"/>
          </p:cNvSpPr>
          <p:nvPr>
            <p:ph type="sldNum" sz="quarter" idx="12"/>
          </p:nvPr>
        </p:nvSpPr>
        <p:spPr>
          <a:ln/>
        </p:spPr>
        <p:txBody>
          <a:bodyPr/>
          <a:lstStyle>
            <a:lvl1pPr>
              <a:defRPr/>
            </a:lvl1pPr>
          </a:lstStyle>
          <a:p>
            <a:fld id="{2E3E0461-AAB0-4055-AE90-B26288E80033}"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64483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8" name="Rectangle 7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9" name="Rectangle 71"/>
          <p:cNvSpPr>
            <a:spLocks noGrp="1" noChangeArrowheads="1"/>
          </p:cNvSpPr>
          <p:nvPr>
            <p:ph type="sldNum" sz="quarter" idx="12"/>
          </p:nvPr>
        </p:nvSpPr>
        <p:spPr>
          <a:ln/>
        </p:spPr>
        <p:txBody>
          <a:bodyPr/>
          <a:lstStyle>
            <a:lvl1pPr>
              <a:defRPr/>
            </a:lvl1pPr>
          </a:lstStyle>
          <a:p>
            <a:fld id="{951B1BE4-E290-4AB6-9A96-F57FA222DBBB}"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978682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4" name="Rectangle 7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5" name="Rectangle 71"/>
          <p:cNvSpPr>
            <a:spLocks noGrp="1" noChangeArrowheads="1"/>
          </p:cNvSpPr>
          <p:nvPr>
            <p:ph type="sldNum" sz="quarter" idx="12"/>
          </p:nvPr>
        </p:nvSpPr>
        <p:spPr>
          <a:ln/>
        </p:spPr>
        <p:txBody>
          <a:bodyPr/>
          <a:lstStyle>
            <a:lvl1pPr>
              <a:defRPr/>
            </a:lvl1pPr>
          </a:lstStyle>
          <a:p>
            <a:fld id="{22F25B0C-053E-42CF-8000-984E8AA035DF}"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41770233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3" name="Rectangle 7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4" name="Rectangle 71"/>
          <p:cNvSpPr>
            <a:spLocks noGrp="1" noChangeArrowheads="1"/>
          </p:cNvSpPr>
          <p:nvPr>
            <p:ph type="sldNum" sz="quarter" idx="12"/>
          </p:nvPr>
        </p:nvSpPr>
        <p:spPr>
          <a:ln/>
        </p:spPr>
        <p:txBody>
          <a:bodyPr/>
          <a:lstStyle>
            <a:lvl1pPr>
              <a:defRPr/>
            </a:lvl1pPr>
          </a:lstStyle>
          <a:p>
            <a:fld id="{C381A809-C3AA-474F-9230-9258B2C35A46}"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942281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7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71"/>
          <p:cNvSpPr>
            <a:spLocks noGrp="1" noChangeArrowheads="1"/>
          </p:cNvSpPr>
          <p:nvPr>
            <p:ph type="sldNum" sz="quarter" idx="12"/>
          </p:nvPr>
        </p:nvSpPr>
        <p:spPr>
          <a:ln/>
        </p:spPr>
        <p:txBody>
          <a:bodyPr/>
          <a:lstStyle>
            <a:lvl1pPr>
              <a:defRPr/>
            </a:lvl1pPr>
          </a:lstStyle>
          <a:p>
            <a:fld id="{194F24C6-D942-4D16-BD46-FE6D8D25C262}"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4289525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375845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7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71"/>
          <p:cNvSpPr>
            <a:spLocks noGrp="1" noChangeArrowheads="1"/>
          </p:cNvSpPr>
          <p:nvPr>
            <p:ph type="sldNum" sz="quarter" idx="12"/>
          </p:nvPr>
        </p:nvSpPr>
        <p:spPr>
          <a:ln/>
        </p:spPr>
        <p:txBody>
          <a:bodyPr/>
          <a:lstStyle>
            <a:lvl1pPr>
              <a:defRPr/>
            </a:lvl1pPr>
          </a:lstStyle>
          <a:p>
            <a:fld id="{F42BACCD-2999-41EB-9F61-06E07666A7E3}"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3566819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7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71"/>
          <p:cNvSpPr>
            <a:spLocks noGrp="1" noChangeArrowheads="1"/>
          </p:cNvSpPr>
          <p:nvPr>
            <p:ph type="sldNum" sz="quarter" idx="12"/>
          </p:nvPr>
        </p:nvSpPr>
        <p:spPr>
          <a:ln/>
        </p:spPr>
        <p:txBody>
          <a:bodyPr/>
          <a:lstStyle>
            <a:lvl1pPr>
              <a:defRPr/>
            </a:lvl1pPr>
          </a:lstStyle>
          <a:p>
            <a:fld id="{F64B80EE-1B85-429F-B64C-5D5E17218D04}"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356676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4835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7813"/>
            <a:ext cx="6019800" cy="5848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7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71"/>
          <p:cNvSpPr>
            <a:spLocks noGrp="1" noChangeArrowheads="1"/>
          </p:cNvSpPr>
          <p:nvPr>
            <p:ph type="sldNum" sz="quarter" idx="12"/>
          </p:nvPr>
        </p:nvSpPr>
        <p:spPr>
          <a:ln/>
        </p:spPr>
        <p:txBody>
          <a:bodyPr/>
          <a:lstStyle>
            <a:lvl1pPr>
              <a:defRPr/>
            </a:lvl1pPr>
          </a:lstStyle>
          <a:p>
            <a:fld id="{2209F9FF-F225-4A52-B44A-8C76CB59253E}"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6383117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grpSp>
          <p:nvGrpSpPr>
            <p:cNvPr id="6" name="Group 4"/>
            <p:cNvGrpSpPr>
              <a:grpSpLocks/>
            </p:cNvGrpSpPr>
            <p:nvPr userDrawn="1"/>
          </p:nvGrpSpPr>
          <p:grpSpPr bwMode="auto">
            <a:xfrm>
              <a:off x="3528" y="3715"/>
              <a:ext cx="792" cy="521"/>
              <a:chOff x="3527" y="3715"/>
              <a:chExt cx="792" cy="521"/>
            </a:xfrm>
          </p:grpSpPr>
          <p:sp>
            <p:nvSpPr>
              <p:cNvPr id="57" name="Oval 5"/>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58" name="Oval 6"/>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59" name="Oval 7"/>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60" name="Oval 8"/>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61" name="Oval 9"/>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62" name="Freeform 10"/>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63" name="Freeform 11"/>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64" name="Freeform 12"/>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65" name="Freeform 13"/>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66" name="Freeform 14"/>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67" name="Oval 15"/>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grpSp>
        <p:grpSp>
          <p:nvGrpSpPr>
            <p:cNvPr id="7" name="Group 16"/>
            <p:cNvGrpSpPr>
              <a:grpSpLocks/>
            </p:cNvGrpSpPr>
            <p:nvPr userDrawn="1"/>
          </p:nvGrpSpPr>
          <p:grpSpPr bwMode="auto">
            <a:xfrm>
              <a:off x="1776" y="3631"/>
              <a:ext cx="1626" cy="683"/>
              <a:chOff x="1776" y="3631"/>
              <a:chExt cx="1626" cy="683"/>
            </a:xfrm>
          </p:grpSpPr>
          <p:sp>
            <p:nvSpPr>
              <p:cNvPr id="39" name="Oval 17"/>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40" name="Oval 18"/>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41" name="Oval 19"/>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42" name="Oval 20"/>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43" name="Oval 21"/>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44" name="Oval 22"/>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45" name="Oval 23"/>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46" name="Oval 24"/>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47"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48"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49"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50"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51"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52"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53"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54"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55"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56"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grpSp>
        <p:grpSp>
          <p:nvGrpSpPr>
            <p:cNvPr id="8" name="Group 35"/>
            <p:cNvGrpSpPr>
              <a:grpSpLocks/>
            </p:cNvGrpSpPr>
            <p:nvPr userDrawn="1"/>
          </p:nvGrpSpPr>
          <p:grpSpPr bwMode="auto">
            <a:xfrm>
              <a:off x="4128" y="3360"/>
              <a:ext cx="1351" cy="821"/>
              <a:chOff x="4128" y="3360"/>
              <a:chExt cx="1351" cy="821"/>
            </a:xfrm>
          </p:grpSpPr>
          <p:sp>
            <p:nvSpPr>
              <p:cNvPr id="22" name="Freeform 36"/>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23" name="Freeform 37"/>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24" name="Freeform 38"/>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25" name="Freeform 39"/>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26" name="Freeform 40"/>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27" name="Freeform 41"/>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28" name="Freeform 42"/>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29" name="Freeform 43"/>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0" name="Freeform 44"/>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1" name="Freeform 45"/>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2" name="Freeform 46"/>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3" name="Oval 47"/>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 name="Oval 48"/>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5" name="Oval 49"/>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6" name="Oval 50"/>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7" name="Oval 51"/>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8" name="Oval 52"/>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grpSp>
        <p:grpSp>
          <p:nvGrpSpPr>
            <p:cNvPr id="9" name="Group 53"/>
            <p:cNvGrpSpPr>
              <a:grpSpLocks/>
            </p:cNvGrpSpPr>
            <p:nvPr userDrawn="1"/>
          </p:nvGrpSpPr>
          <p:grpSpPr bwMode="auto">
            <a:xfrm>
              <a:off x="5280" y="3024"/>
              <a:ext cx="425" cy="258"/>
              <a:chOff x="5280" y="3024"/>
              <a:chExt cx="425" cy="258"/>
            </a:xfrm>
          </p:grpSpPr>
          <p:sp>
            <p:nvSpPr>
              <p:cNvPr id="10" name="Freeform 54"/>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11" name="Freeform 55"/>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12" name="Freeform 56"/>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13" name="Freeform 57"/>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14" name="Freeform 58"/>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15" name="Freeform 59"/>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16" name="Freeform 60"/>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grpSp>
            <p:nvGrpSpPr>
              <p:cNvPr id="17" name="Group 61"/>
              <p:cNvGrpSpPr>
                <a:grpSpLocks/>
              </p:cNvGrpSpPr>
              <p:nvPr/>
            </p:nvGrpSpPr>
            <p:grpSpPr bwMode="auto">
              <a:xfrm>
                <a:off x="5381" y="3085"/>
                <a:ext cx="227" cy="132"/>
                <a:chOff x="5381" y="3085"/>
                <a:chExt cx="227" cy="132"/>
              </a:xfrm>
            </p:grpSpPr>
            <p:sp>
              <p:nvSpPr>
                <p:cNvPr id="18" name="Oval 62"/>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19" name="Oval 63"/>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20" name="Oval 64"/>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21" name="Oval 65"/>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grpSp>
        </p:grpSp>
      </p:grpSp>
      <p:sp>
        <p:nvSpPr>
          <p:cNvPr id="35906"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35907"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68" name="Rectangle 68"/>
          <p:cNvSpPr>
            <a:spLocks noGrp="1" noChangeArrowheads="1"/>
          </p:cNvSpPr>
          <p:nvPr>
            <p:ph type="dt" sz="quarter" idx="10"/>
          </p:nvPr>
        </p:nvSpPr>
        <p:spPr>
          <a:xfrm>
            <a:off x="457200" y="6248400"/>
            <a:ext cx="2133600" cy="457200"/>
          </a:xfrm>
        </p:spPr>
        <p:txBody>
          <a:bodyPr/>
          <a:lstStyle>
            <a:lvl1pPr>
              <a:defRPr/>
            </a:lvl1pPr>
          </a:lstStyle>
          <a:p>
            <a:pPr>
              <a:defRPr/>
            </a:pPr>
            <a:endParaRPr lang="en-US">
              <a:solidFill>
                <a:srgbClr val="FFFFFF"/>
              </a:solidFill>
            </a:endParaRPr>
          </a:p>
        </p:txBody>
      </p:sp>
      <p:sp>
        <p:nvSpPr>
          <p:cNvPr id="69" name="Rectangle 69"/>
          <p:cNvSpPr>
            <a:spLocks noGrp="1" noChangeArrowheads="1"/>
          </p:cNvSpPr>
          <p:nvPr>
            <p:ph type="ftr" sz="quarter" idx="11"/>
          </p:nvPr>
        </p:nvSpPr>
        <p:spPr>
          <a:xfrm>
            <a:off x="3124200" y="6248400"/>
            <a:ext cx="2895600" cy="457200"/>
          </a:xfrm>
        </p:spPr>
        <p:txBody>
          <a:bodyPr/>
          <a:lstStyle>
            <a:lvl1pPr>
              <a:defRPr/>
            </a:lvl1pPr>
          </a:lstStyle>
          <a:p>
            <a:pPr>
              <a:defRPr/>
            </a:pPr>
            <a:endParaRPr lang="en-US">
              <a:solidFill>
                <a:srgbClr val="FFFFFF"/>
              </a:solidFill>
            </a:endParaRPr>
          </a:p>
        </p:txBody>
      </p:sp>
      <p:sp>
        <p:nvSpPr>
          <p:cNvPr id="70" name="Rectangle 70"/>
          <p:cNvSpPr>
            <a:spLocks noGrp="1" noChangeArrowheads="1"/>
          </p:cNvSpPr>
          <p:nvPr>
            <p:ph type="sldNum" sz="quarter" idx="12"/>
          </p:nvPr>
        </p:nvSpPr>
        <p:spPr>
          <a:xfrm>
            <a:off x="6553200" y="6248400"/>
            <a:ext cx="2133600" cy="457200"/>
          </a:xfrm>
        </p:spPr>
        <p:txBody>
          <a:bodyPr/>
          <a:lstStyle>
            <a:lvl1pPr>
              <a:defRPr/>
            </a:lvl1pPr>
          </a:lstStyle>
          <a:p>
            <a:fld id="{CC15934E-85EB-4CE2-A324-804249005E81}"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4598872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7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71"/>
          <p:cNvSpPr>
            <a:spLocks noGrp="1" noChangeArrowheads="1"/>
          </p:cNvSpPr>
          <p:nvPr>
            <p:ph type="sldNum" sz="quarter" idx="12"/>
          </p:nvPr>
        </p:nvSpPr>
        <p:spPr>
          <a:ln/>
        </p:spPr>
        <p:txBody>
          <a:bodyPr/>
          <a:lstStyle>
            <a:lvl1pPr>
              <a:defRPr/>
            </a:lvl1pPr>
          </a:lstStyle>
          <a:p>
            <a:fld id="{7965B8E2-B9AA-4E82-A3E5-55E0EA52C6F8}"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5864033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7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71"/>
          <p:cNvSpPr>
            <a:spLocks noGrp="1" noChangeArrowheads="1"/>
          </p:cNvSpPr>
          <p:nvPr>
            <p:ph type="sldNum" sz="quarter" idx="12"/>
          </p:nvPr>
        </p:nvSpPr>
        <p:spPr>
          <a:ln/>
        </p:spPr>
        <p:txBody>
          <a:bodyPr/>
          <a:lstStyle>
            <a:lvl1pPr>
              <a:defRPr/>
            </a:lvl1pPr>
          </a:lstStyle>
          <a:p>
            <a:fld id="{CF12C4B5-E089-482C-8C74-F0B32B6E2476}"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8054517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7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71"/>
          <p:cNvSpPr>
            <a:spLocks noGrp="1" noChangeArrowheads="1"/>
          </p:cNvSpPr>
          <p:nvPr>
            <p:ph type="sldNum" sz="quarter" idx="12"/>
          </p:nvPr>
        </p:nvSpPr>
        <p:spPr>
          <a:ln/>
        </p:spPr>
        <p:txBody>
          <a:bodyPr/>
          <a:lstStyle>
            <a:lvl1pPr>
              <a:defRPr/>
            </a:lvl1pPr>
          </a:lstStyle>
          <a:p>
            <a:fld id="{D14C69DF-AECD-4F11-B13B-14D081594617}"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797035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8" name="Rectangle 7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9" name="Rectangle 71"/>
          <p:cNvSpPr>
            <a:spLocks noGrp="1" noChangeArrowheads="1"/>
          </p:cNvSpPr>
          <p:nvPr>
            <p:ph type="sldNum" sz="quarter" idx="12"/>
          </p:nvPr>
        </p:nvSpPr>
        <p:spPr>
          <a:ln/>
        </p:spPr>
        <p:txBody>
          <a:bodyPr/>
          <a:lstStyle>
            <a:lvl1pPr>
              <a:defRPr/>
            </a:lvl1pPr>
          </a:lstStyle>
          <a:p>
            <a:fld id="{D4D0DFB0-89B9-4ACF-9E4D-EED44EF70A2E}"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8428523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4" name="Rectangle 7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5" name="Rectangle 71"/>
          <p:cNvSpPr>
            <a:spLocks noGrp="1" noChangeArrowheads="1"/>
          </p:cNvSpPr>
          <p:nvPr>
            <p:ph type="sldNum" sz="quarter" idx="12"/>
          </p:nvPr>
        </p:nvSpPr>
        <p:spPr>
          <a:ln/>
        </p:spPr>
        <p:txBody>
          <a:bodyPr/>
          <a:lstStyle>
            <a:lvl1pPr>
              <a:defRPr/>
            </a:lvl1pPr>
          </a:lstStyle>
          <a:p>
            <a:fld id="{B79CDAD7-2D9A-419C-9C94-613DD0734691}"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42193450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3" name="Rectangle 7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4" name="Rectangle 71"/>
          <p:cNvSpPr>
            <a:spLocks noGrp="1" noChangeArrowheads="1"/>
          </p:cNvSpPr>
          <p:nvPr>
            <p:ph type="sldNum" sz="quarter" idx="12"/>
          </p:nvPr>
        </p:nvSpPr>
        <p:spPr>
          <a:ln/>
        </p:spPr>
        <p:txBody>
          <a:bodyPr/>
          <a:lstStyle>
            <a:lvl1pPr>
              <a:defRPr/>
            </a:lvl1pPr>
          </a:lstStyle>
          <a:p>
            <a:fld id="{AE83606A-D937-46FB-A260-B97C6C1BBF0C}"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513101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9/2/2015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535640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7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71"/>
          <p:cNvSpPr>
            <a:spLocks noGrp="1" noChangeArrowheads="1"/>
          </p:cNvSpPr>
          <p:nvPr>
            <p:ph type="sldNum" sz="quarter" idx="12"/>
          </p:nvPr>
        </p:nvSpPr>
        <p:spPr>
          <a:ln/>
        </p:spPr>
        <p:txBody>
          <a:bodyPr/>
          <a:lstStyle>
            <a:lvl1pPr>
              <a:defRPr/>
            </a:lvl1pPr>
          </a:lstStyle>
          <a:p>
            <a:fld id="{124C4D64-865E-49CB-A1CB-D59741E97A87}"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7631155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7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71"/>
          <p:cNvSpPr>
            <a:spLocks noGrp="1" noChangeArrowheads="1"/>
          </p:cNvSpPr>
          <p:nvPr>
            <p:ph type="sldNum" sz="quarter" idx="12"/>
          </p:nvPr>
        </p:nvSpPr>
        <p:spPr>
          <a:ln/>
        </p:spPr>
        <p:txBody>
          <a:bodyPr/>
          <a:lstStyle>
            <a:lvl1pPr>
              <a:defRPr/>
            </a:lvl1pPr>
          </a:lstStyle>
          <a:p>
            <a:fld id="{04F2A2E3-A3F3-486A-81C5-E22DB538C407}"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8856852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7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71"/>
          <p:cNvSpPr>
            <a:spLocks noGrp="1" noChangeArrowheads="1"/>
          </p:cNvSpPr>
          <p:nvPr>
            <p:ph type="sldNum" sz="quarter" idx="12"/>
          </p:nvPr>
        </p:nvSpPr>
        <p:spPr>
          <a:ln/>
        </p:spPr>
        <p:txBody>
          <a:bodyPr/>
          <a:lstStyle>
            <a:lvl1pPr>
              <a:defRPr/>
            </a:lvl1pPr>
          </a:lstStyle>
          <a:p>
            <a:fld id="{3A3E111B-6665-48C3-AA65-20699CA9DA94}"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4707505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4835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7813"/>
            <a:ext cx="6019800" cy="5848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7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71"/>
          <p:cNvSpPr>
            <a:spLocks noGrp="1" noChangeArrowheads="1"/>
          </p:cNvSpPr>
          <p:nvPr>
            <p:ph type="sldNum" sz="quarter" idx="12"/>
          </p:nvPr>
        </p:nvSpPr>
        <p:spPr>
          <a:ln/>
        </p:spPr>
        <p:txBody>
          <a:bodyPr/>
          <a:lstStyle>
            <a:lvl1pPr>
              <a:defRPr/>
            </a:lvl1pPr>
          </a:lstStyle>
          <a:p>
            <a:fld id="{1CA4EA84-DC7B-4B94-A7FE-A61AB06E501A}"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37249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9/2/2015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24317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9/2/2015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60443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9/2/2015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37791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9/2/2015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51227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9/2/2015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71560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9/2/2015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77643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9/2/2015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7635189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Freeform 2"/>
          <p:cNvSpPr>
            <a:spLocks/>
          </p:cNvSpPr>
          <p:nvPr/>
        </p:nvSpPr>
        <p:spPr bwMode="hidden">
          <a:xfrm>
            <a:off x="6627813" y="6429375"/>
            <a:ext cx="285750" cy="209550"/>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grpSp>
        <p:nvGrpSpPr>
          <p:cNvPr id="1027" name="Group 3"/>
          <p:cNvGrpSpPr>
            <a:grpSpLocks/>
          </p:cNvGrpSpPr>
          <p:nvPr/>
        </p:nvGrpSpPr>
        <p:grpSpPr bwMode="auto">
          <a:xfrm>
            <a:off x="3175" y="4267200"/>
            <a:ext cx="9140825" cy="2590800"/>
            <a:chOff x="2" y="2688"/>
            <a:chExt cx="5758" cy="1632"/>
          </a:xfrm>
        </p:grpSpPr>
        <p:sp>
          <p:nvSpPr>
            <p:cNvPr id="34820" name="Freeform 4"/>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grpSp>
          <p:nvGrpSpPr>
            <p:cNvPr id="1034" name="Group 5"/>
            <p:cNvGrpSpPr>
              <a:grpSpLocks/>
            </p:cNvGrpSpPr>
            <p:nvPr userDrawn="1"/>
          </p:nvGrpSpPr>
          <p:grpSpPr bwMode="auto">
            <a:xfrm>
              <a:off x="3528" y="3715"/>
              <a:ext cx="792" cy="521"/>
              <a:chOff x="3527" y="3715"/>
              <a:chExt cx="792" cy="521"/>
            </a:xfrm>
          </p:grpSpPr>
          <p:sp>
            <p:nvSpPr>
              <p:cNvPr id="34822" name="Oval 6"/>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23" name="Oval 7"/>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24" name="Oval 8"/>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25" name="Oval 9"/>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26" name="Oval 10"/>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27" name="Freeform 11"/>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28" name="Freeform 12"/>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29" name="Freeform 13"/>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30" name="Freeform 14"/>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31" name="Freeform 15"/>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32" name="Oval 16"/>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grpSp>
        <p:grpSp>
          <p:nvGrpSpPr>
            <p:cNvPr id="1035" name="Group 17"/>
            <p:cNvGrpSpPr>
              <a:grpSpLocks/>
            </p:cNvGrpSpPr>
            <p:nvPr userDrawn="1"/>
          </p:nvGrpSpPr>
          <p:grpSpPr bwMode="auto">
            <a:xfrm>
              <a:off x="1776" y="3631"/>
              <a:ext cx="1626" cy="683"/>
              <a:chOff x="1776" y="3631"/>
              <a:chExt cx="1626" cy="683"/>
            </a:xfrm>
          </p:grpSpPr>
          <p:sp>
            <p:nvSpPr>
              <p:cNvPr id="34834" name="Oval 18"/>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35" name="Oval 19"/>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36" name="Oval 20"/>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37" name="Oval 21"/>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38" name="Oval 22"/>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39" name="Oval 23"/>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40" name="Oval 24"/>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41" name="Oval 25"/>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42" name="Freeform 26"/>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43" name="Freeform 27"/>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44" name="Freeform 28"/>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45" name="Freeform 29"/>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46" name="Freeform 30"/>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47" name="Freeform 31"/>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48" name="Freeform 32"/>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49" name="Freeform 33"/>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50" name="Freeform 34"/>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51" name="Freeform 35"/>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grpSp>
        <p:grpSp>
          <p:nvGrpSpPr>
            <p:cNvPr id="1036" name="Group 36"/>
            <p:cNvGrpSpPr>
              <a:grpSpLocks/>
            </p:cNvGrpSpPr>
            <p:nvPr userDrawn="1"/>
          </p:nvGrpSpPr>
          <p:grpSpPr bwMode="auto">
            <a:xfrm>
              <a:off x="4128" y="3360"/>
              <a:ext cx="1351" cy="821"/>
              <a:chOff x="4128" y="3360"/>
              <a:chExt cx="1351" cy="821"/>
            </a:xfrm>
          </p:grpSpPr>
          <p:sp>
            <p:nvSpPr>
              <p:cNvPr id="34853" name="Freeform 37"/>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54" name="Freeform 38"/>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55" name="Freeform 39"/>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56" name="Freeform 40"/>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57" name="Freeform 41"/>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58" name="Freeform 42"/>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59" name="Freeform 43"/>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60" name="Freeform 44"/>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61" name="Freeform 45"/>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62" name="Freeform 46"/>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63" name="Freeform 47"/>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64" name="Oval 48"/>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65" name="Oval 49"/>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66" name="Oval 50"/>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67" name="Oval 51"/>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68" name="Oval 52"/>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69" name="Oval 53"/>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grpSp>
        <p:grpSp>
          <p:nvGrpSpPr>
            <p:cNvPr id="1037" name="Group 54"/>
            <p:cNvGrpSpPr>
              <a:grpSpLocks/>
            </p:cNvGrpSpPr>
            <p:nvPr userDrawn="1"/>
          </p:nvGrpSpPr>
          <p:grpSpPr bwMode="auto">
            <a:xfrm>
              <a:off x="5280" y="3024"/>
              <a:ext cx="425" cy="258"/>
              <a:chOff x="5280" y="3024"/>
              <a:chExt cx="425" cy="258"/>
            </a:xfrm>
          </p:grpSpPr>
          <p:sp>
            <p:nvSpPr>
              <p:cNvPr id="34871" name="Freeform 55"/>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72" name="Freeform 56"/>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73" name="Freeform 57"/>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74" name="Freeform 58"/>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75" name="Freeform 59"/>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76" name="Freeform 60"/>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77" name="Freeform 61"/>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grpSp>
            <p:nvGrpSpPr>
              <p:cNvPr id="1045" name="Group 62"/>
              <p:cNvGrpSpPr>
                <a:grpSpLocks/>
              </p:cNvGrpSpPr>
              <p:nvPr/>
            </p:nvGrpSpPr>
            <p:grpSpPr bwMode="auto">
              <a:xfrm>
                <a:off x="5381" y="3085"/>
                <a:ext cx="227" cy="132"/>
                <a:chOff x="5381" y="3085"/>
                <a:chExt cx="227" cy="132"/>
              </a:xfrm>
            </p:grpSpPr>
            <p:sp>
              <p:nvSpPr>
                <p:cNvPr id="34879" name="Oval 63"/>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80" name="Oval 64"/>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81" name="Oval 65"/>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82" name="Oval 66"/>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grpSp>
        </p:grpSp>
      </p:grpSp>
      <p:sp>
        <p:nvSpPr>
          <p:cNvPr id="34883" name="Rectangle 67"/>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34884" name="Rectangle 68"/>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85" name="Rectangle 69"/>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latin typeface="Arial" charset="0"/>
              </a:defRPr>
            </a:lvl1pPr>
          </a:lstStyle>
          <a:p>
            <a:pPr defTabSz="914400" fontAlgn="base">
              <a:spcBef>
                <a:spcPct val="0"/>
              </a:spcBef>
              <a:spcAft>
                <a:spcPct val="0"/>
              </a:spcAft>
              <a:defRPr/>
            </a:pPr>
            <a:endParaRPr lang="en-US">
              <a:solidFill>
                <a:srgbClr val="FFFFFF"/>
              </a:solidFill>
            </a:endParaRPr>
          </a:p>
        </p:txBody>
      </p:sp>
      <p:sp>
        <p:nvSpPr>
          <p:cNvPr id="34886" name="Rectangle 70"/>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latin typeface="Arial" charset="0"/>
              </a:defRPr>
            </a:lvl1pPr>
          </a:lstStyle>
          <a:p>
            <a:pPr defTabSz="914400" fontAlgn="base">
              <a:spcBef>
                <a:spcPct val="0"/>
              </a:spcBef>
              <a:spcAft>
                <a:spcPct val="0"/>
              </a:spcAft>
              <a:defRPr/>
            </a:pPr>
            <a:endParaRPr lang="en-US">
              <a:solidFill>
                <a:srgbClr val="FFFFFF"/>
              </a:solidFill>
            </a:endParaRPr>
          </a:p>
        </p:txBody>
      </p:sp>
      <p:sp>
        <p:nvSpPr>
          <p:cNvPr id="34887" name="Rectangle 71"/>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000000"/>
                  </a:outerShdw>
                </a:effectLst>
              </a:defRPr>
            </a:lvl1pPr>
          </a:lstStyle>
          <a:p>
            <a:pPr defTabSz="914400" fontAlgn="base">
              <a:spcBef>
                <a:spcPct val="0"/>
              </a:spcBef>
              <a:spcAft>
                <a:spcPct val="0"/>
              </a:spcAft>
            </a:pPr>
            <a:fld id="{1967C31F-8617-4942-8863-3390B2277A0A}" type="slidenum">
              <a:rPr lang="en-US" smtClean="0">
                <a:solidFill>
                  <a:srgbClr val="FFFFFF"/>
                </a:solidFill>
              </a:rPr>
              <a:pPr defTabSz="914400" fontAlgn="base">
                <a:spcBef>
                  <a:spcPct val="0"/>
                </a:spcBef>
                <a:spcAft>
                  <a:spcPct val="0"/>
                </a:spcAft>
              </a:pPr>
              <a:t>‹#›</a:t>
            </a:fld>
            <a:endParaRPr lang="en-US" smtClean="0">
              <a:solidFill>
                <a:srgbClr val="FFFFFF"/>
              </a:solidFill>
            </a:endParaRPr>
          </a:p>
        </p:txBody>
      </p:sp>
    </p:spTree>
    <p:extLst>
      <p:ext uri="{BB962C8B-B14F-4D97-AF65-F5344CB8AC3E}">
        <p14:creationId xmlns:p14="http://schemas.microsoft.com/office/powerpoint/2010/main" val="2906531129"/>
      </p:ext>
    </p:extLst>
  </p:cSld>
  <p:clrMap bg1="dk2" tx1="lt1" bg2="dk1"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l"/>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Freeform 2"/>
          <p:cNvSpPr>
            <a:spLocks/>
          </p:cNvSpPr>
          <p:nvPr/>
        </p:nvSpPr>
        <p:spPr bwMode="hidden">
          <a:xfrm>
            <a:off x="6627813" y="6429375"/>
            <a:ext cx="285750" cy="209550"/>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grpSp>
        <p:nvGrpSpPr>
          <p:cNvPr id="1027" name="Group 3"/>
          <p:cNvGrpSpPr>
            <a:grpSpLocks/>
          </p:cNvGrpSpPr>
          <p:nvPr/>
        </p:nvGrpSpPr>
        <p:grpSpPr bwMode="auto">
          <a:xfrm>
            <a:off x="3175" y="4267200"/>
            <a:ext cx="9140825" cy="2590800"/>
            <a:chOff x="2" y="2688"/>
            <a:chExt cx="5758" cy="1632"/>
          </a:xfrm>
        </p:grpSpPr>
        <p:sp>
          <p:nvSpPr>
            <p:cNvPr id="34820" name="Freeform 4"/>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grpSp>
          <p:nvGrpSpPr>
            <p:cNvPr id="1034" name="Group 5"/>
            <p:cNvGrpSpPr>
              <a:grpSpLocks/>
            </p:cNvGrpSpPr>
            <p:nvPr userDrawn="1"/>
          </p:nvGrpSpPr>
          <p:grpSpPr bwMode="auto">
            <a:xfrm>
              <a:off x="3528" y="3715"/>
              <a:ext cx="792" cy="521"/>
              <a:chOff x="3527" y="3715"/>
              <a:chExt cx="792" cy="521"/>
            </a:xfrm>
          </p:grpSpPr>
          <p:sp>
            <p:nvSpPr>
              <p:cNvPr id="34822" name="Oval 6"/>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23" name="Oval 7"/>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24" name="Oval 8"/>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25" name="Oval 9"/>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26" name="Oval 10"/>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27" name="Freeform 11"/>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28" name="Freeform 12"/>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29" name="Freeform 13"/>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30" name="Freeform 14"/>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31" name="Freeform 15"/>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32" name="Oval 16"/>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grpSp>
        <p:grpSp>
          <p:nvGrpSpPr>
            <p:cNvPr id="1035" name="Group 17"/>
            <p:cNvGrpSpPr>
              <a:grpSpLocks/>
            </p:cNvGrpSpPr>
            <p:nvPr userDrawn="1"/>
          </p:nvGrpSpPr>
          <p:grpSpPr bwMode="auto">
            <a:xfrm>
              <a:off x="1776" y="3631"/>
              <a:ext cx="1626" cy="683"/>
              <a:chOff x="1776" y="3631"/>
              <a:chExt cx="1626" cy="683"/>
            </a:xfrm>
          </p:grpSpPr>
          <p:sp>
            <p:nvSpPr>
              <p:cNvPr id="34834" name="Oval 18"/>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35" name="Oval 19"/>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36" name="Oval 20"/>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37" name="Oval 21"/>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38" name="Oval 22"/>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39" name="Oval 23"/>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40" name="Oval 24"/>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41" name="Oval 25"/>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42" name="Freeform 26"/>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43" name="Freeform 27"/>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44" name="Freeform 28"/>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45" name="Freeform 29"/>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46" name="Freeform 30"/>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47" name="Freeform 31"/>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48" name="Freeform 32"/>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49" name="Freeform 33"/>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50" name="Freeform 34"/>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51" name="Freeform 35"/>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grpSp>
        <p:grpSp>
          <p:nvGrpSpPr>
            <p:cNvPr id="1036" name="Group 36"/>
            <p:cNvGrpSpPr>
              <a:grpSpLocks/>
            </p:cNvGrpSpPr>
            <p:nvPr userDrawn="1"/>
          </p:nvGrpSpPr>
          <p:grpSpPr bwMode="auto">
            <a:xfrm>
              <a:off x="4128" y="3360"/>
              <a:ext cx="1351" cy="821"/>
              <a:chOff x="4128" y="3360"/>
              <a:chExt cx="1351" cy="821"/>
            </a:xfrm>
          </p:grpSpPr>
          <p:sp>
            <p:nvSpPr>
              <p:cNvPr id="34853" name="Freeform 37"/>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54" name="Freeform 38"/>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55" name="Freeform 39"/>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56" name="Freeform 40"/>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57" name="Freeform 41"/>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58" name="Freeform 42"/>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59" name="Freeform 43"/>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60" name="Freeform 44"/>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61" name="Freeform 45"/>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62" name="Freeform 46"/>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63" name="Freeform 47"/>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64" name="Oval 48"/>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65" name="Oval 49"/>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66" name="Oval 50"/>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67" name="Oval 51"/>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68" name="Oval 52"/>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69" name="Oval 53"/>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grpSp>
        <p:grpSp>
          <p:nvGrpSpPr>
            <p:cNvPr id="1037" name="Group 54"/>
            <p:cNvGrpSpPr>
              <a:grpSpLocks/>
            </p:cNvGrpSpPr>
            <p:nvPr userDrawn="1"/>
          </p:nvGrpSpPr>
          <p:grpSpPr bwMode="auto">
            <a:xfrm>
              <a:off x="5280" y="3024"/>
              <a:ext cx="425" cy="258"/>
              <a:chOff x="5280" y="3024"/>
              <a:chExt cx="425" cy="258"/>
            </a:xfrm>
          </p:grpSpPr>
          <p:sp>
            <p:nvSpPr>
              <p:cNvPr id="34871" name="Freeform 55"/>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72" name="Freeform 56"/>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73" name="Freeform 57"/>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74" name="Freeform 58"/>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75" name="Freeform 59"/>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76" name="Freeform 60"/>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sp>
            <p:nvSpPr>
              <p:cNvPr id="34877" name="Freeform 61"/>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headEnd/>
                <a:tailEnd/>
              </a:ln>
            </p:spPr>
            <p:txBody>
              <a:bodyPr/>
              <a:lstStyle/>
              <a:p>
                <a:pPr defTabSz="914400" eaLnBrk="0" fontAlgn="base" hangingPunct="0">
                  <a:spcBef>
                    <a:spcPct val="0"/>
                  </a:spcBef>
                  <a:spcAft>
                    <a:spcPct val="0"/>
                  </a:spcAft>
                  <a:defRPr/>
                </a:pPr>
                <a:endParaRPr lang="en-CA">
                  <a:solidFill>
                    <a:srgbClr val="FFFFFF"/>
                  </a:solidFill>
                </a:endParaRPr>
              </a:p>
            </p:txBody>
          </p:sp>
          <p:grpSp>
            <p:nvGrpSpPr>
              <p:cNvPr id="1045" name="Group 62"/>
              <p:cNvGrpSpPr>
                <a:grpSpLocks/>
              </p:cNvGrpSpPr>
              <p:nvPr/>
            </p:nvGrpSpPr>
            <p:grpSpPr bwMode="auto">
              <a:xfrm>
                <a:off x="5381" y="3085"/>
                <a:ext cx="227" cy="132"/>
                <a:chOff x="5381" y="3085"/>
                <a:chExt cx="227" cy="132"/>
              </a:xfrm>
            </p:grpSpPr>
            <p:sp>
              <p:nvSpPr>
                <p:cNvPr id="34879" name="Oval 63"/>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80" name="Oval 64"/>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81" name="Oval 65"/>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sp>
              <p:nvSpPr>
                <p:cNvPr id="34882" name="Oval 66"/>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defTabSz="914400" eaLnBrk="0" fontAlgn="base" hangingPunct="0">
                    <a:spcBef>
                      <a:spcPct val="0"/>
                    </a:spcBef>
                    <a:spcAft>
                      <a:spcPct val="0"/>
                    </a:spcAft>
                    <a:defRPr/>
                  </a:pPr>
                  <a:endParaRPr lang="en-CA">
                    <a:solidFill>
                      <a:srgbClr val="FFFFFF"/>
                    </a:solidFill>
                  </a:endParaRPr>
                </a:p>
              </p:txBody>
            </p:sp>
          </p:grpSp>
        </p:grpSp>
      </p:grpSp>
      <p:sp>
        <p:nvSpPr>
          <p:cNvPr id="34883" name="Rectangle 67"/>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34884" name="Rectangle 68"/>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85" name="Rectangle 69"/>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latin typeface="Arial" charset="0"/>
              </a:defRPr>
            </a:lvl1pPr>
          </a:lstStyle>
          <a:p>
            <a:pPr defTabSz="914400" fontAlgn="base">
              <a:spcBef>
                <a:spcPct val="0"/>
              </a:spcBef>
              <a:spcAft>
                <a:spcPct val="0"/>
              </a:spcAft>
              <a:defRPr/>
            </a:pPr>
            <a:endParaRPr lang="en-US">
              <a:solidFill>
                <a:srgbClr val="FFFFFF"/>
              </a:solidFill>
            </a:endParaRPr>
          </a:p>
        </p:txBody>
      </p:sp>
      <p:sp>
        <p:nvSpPr>
          <p:cNvPr id="34886" name="Rectangle 70"/>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latin typeface="Arial" charset="0"/>
              </a:defRPr>
            </a:lvl1pPr>
          </a:lstStyle>
          <a:p>
            <a:pPr defTabSz="914400" fontAlgn="base">
              <a:spcBef>
                <a:spcPct val="0"/>
              </a:spcBef>
              <a:spcAft>
                <a:spcPct val="0"/>
              </a:spcAft>
              <a:defRPr/>
            </a:pPr>
            <a:endParaRPr lang="en-US">
              <a:solidFill>
                <a:srgbClr val="FFFFFF"/>
              </a:solidFill>
            </a:endParaRPr>
          </a:p>
        </p:txBody>
      </p:sp>
      <p:sp>
        <p:nvSpPr>
          <p:cNvPr id="34887" name="Rectangle 71"/>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000000"/>
                  </a:outerShdw>
                </a:effectLst>
              </a:defRPr>
            </a:lvl1pPr>
          </a:lstStyle>
          <a:p>
            <a:pPr defTabSz="914400" fontAlgn="base">
              <a:spcBef>
                <a:spcPct val="0"/>
              </a:spcBef>
              <a:spcAft>
                <a:spcPct val="0"/>
              </a:spcAft>
            </a:pPr>
            <a:fld id="{20EF1EE0-F512-4A3C-BDA0-7B3217B93F2D}" type="slidenum">
              <a:rPr lang="en-US" smtClean="0">
                <a:solidFill>
                  <a:srgbClr val="FFFFFF"/>
                </a:solidFill>
              </a:rPr>
              <a:pPr defTabSz="914400" fontAlgn="base">
                <a:spcBef>
                  <a:spcPct val="0"/>
                </a:spcBef>
                <a:spcAft>
                  <a:spcPct val="0"/>
                </a:spcAft>
              </a:pPr>
              <a:t>‹#›</a:t>
            </a:fld>
            <a:endParaRPr lang="en-US" smtClean="0">
              <a:solidFill>
                <a:srgbClr val="FFFFFF"/>
              </a:solidFill>
            </a:endParaRPr>
          </a:p>
        </p:txBody>
      </p:sp>
    </p:spTree>
    <p:extLst>
      <p:ext uri="{BB962C8B-B14F-4D97-AF65-F5344CB8AC3E}">
        <p14:creationId xmlns:p14="http://schemas.microsoft.com/office/powerpoint/2010/main" val="1345852856"/>
      </p:ext>
    </p:extLst>
  </p:cSld>
  <p:clrMap bg1="dk2" tx1="lt1" bg2="dk1"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l"/>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0"/>
          <p:cNvSpPr>
            <a:spLocks noChangeArrowheads="1"/>
          </p:cNvSpPr>
          <p:nvPr/>
        </p:nvSpPr>
        <p:spPr bwMode="auto">
          <a:xfrm>
            <a:off x="247651" y="-38614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4" name="Rectangle 12"/>
          <p:cNvSpPr>
            <a:spLocks noChangeArrowheads="1"/>
          </p:cNvSpPr>
          <p:nvPr/>
        </p:nvSpPr>
        <p:spPr bwMode="auto">
          <a:xfrm>
            <a:off x="247651" y="6425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5" name="Rectangle 13"/>
          <p:cNvSpPr>
            <a:spLocks noChangeArrowheads="1"/>
          </p:cNvSpPr>
          <p:nvPr/>
        </p:nvSpPr>
        <p:spPr bwMode="auto">
          <a:xfrm>
            <a:off x="247651" y="365552"/>
            <a:ext cx="1385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endParaRPr lang="en-US" sz="900"/>
          </a:p>
          <a:p>
            <a:pPr defTabSz="685800" eaLnBrk="0" fontAlgn="base" hangingPunct="0">
              <a:spcBef>
                <a:spcPct val="0"/>
              </a:spcBef>
              <a:spcAft>
                <a:spcPct val="0"/>
              </a:spcAft>
            </a:pPr>
            <a:r>
              <a:rPr lang="en-US" sz="1350">
                <a:latin typeface="Arial" panose="020B0604020202020204" pitchFamily="34" charset="0"/>
              </a:rPr>
              <a:t/>
            </a:r>
            <a:br>
              <a:rPr lang="en-US" sz="1350">
                <a:latin typeface="Arial" panose="020B0604020202020204" pitchFamily="34" charset="0"/>
              </a:rPr>
            </a:br>
            <a:endParaRPr lang="en-US" sz="1350">
              <a:latin typeface="Arial" panose="020B0604020202020204" pitchFamily="34" charset="0"/>
            </a:endParaRPr>
          </a:p>
          <a:p>
            <a:pPr defTabSz="685800" eaLnBrk="0" fontAlgn="base" hangingPunct="0">
              <a:spcBef>
                <a:spcPct val="0"/>
              </a:spcBef>
              <a:spcAft>
                <a:spcPct val="0"/>
              </a:spcAft>
            </a:pPr>
            <a:endParaRPr lang="en-US" sz="1350">
              <a:latin typeface="Arial" panose="020B0604020202020204" pitchFamily="34" charset="0"/>
            </a:endParaRPr>
          </a:p>
        </p:txBody>
      </p:sp>
      <p:sp>
        <p:nvSpPr>
          <p:cNvPr id="16" name="Rectangle 17"/>
          <p:cNvSpPr>
            <a:spLocks noChangeArrowheads="1"/>
          </p:cNvSpPr>
          <p:nvPr/>
        </p:nvSpPr>
        <p:spPr bwMode="auto">
          <a:xfrm>
            <a:off x="247651" y="365552"/>
            <a:ext cx="1385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endParaRPr lang="en-US" sz="900"/>
          </a:p>
          <a:p>
            <a:pPr defTabSz="685800" eaLnBrk="0" fontAlgn="base" hangingPunct="0">
              <a:spcBef>
                <a:spcPct val="0"/>
              </a:spcBef>
              <a:spcAft>
                <a:spcPct val="0"/>
              </a:spcAft>
            </a:pPr>
            <a:r>
              <a:rPr lang="en-US" sz="1350">
                <a:latin typeface="Arial" panose="020B0604020202020204" pitchFamily="34" charset="0"/>
              </a:rPr>
              <a:t/>
            </a:r>
            <a:br>
              <a:rPr lang="en-US" sz="1350">
                <a:latin typeface="Arial" panose="020B0604020202020204" pitchFamily="34" charset="0"/>
              </a:rPr>
            </a:br>
            <a:endParaRPr lang="en-US" sz="1350">
              <a:latin typeface="Arial" panose="020B0604020202020204" pitchFamily="34" charset="0"/>
            </a:endParaRPr>
          </a:p>
          <a:p>
            <a:pPr defTabSz="685800" eaLnBrk="0" fontAlgn="base" hangingPunct="0">
              <a:spcBef>
                <a:spcPct val="0"/>
              </a:spcBef>
              <a:spcAft>
                <a:spcPct val="0"/>
              </a:spcAft>
            </a:pPr>
            <a:endParaRPr lang="en-US" sz="1350">
              <a:latin typeface="Arial" panose="020B0604020202020204" pitchFamily="34" charset="0"/>
            </a:endParaRPr>
          </a:p>
        </p:txBody>
      </p:sp>
      <p:sp>
        <p:nvSpPr>
          <p:cNvPr id="17" name="Rectangle 19"/>
          <p:cNvSpPr>
            <a:spLocks noChangeArrowheads="1"/>
          </p:cNvSpPr>
          <p:nvPr/>
        </p:nvSpPr>
        <p:spPr bwMode="auto">
          <a:xfrm>
            <a:off x="247651" y="573302"/>
            <a:ext cx="138564"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endParaRPr lang="en-US" sz="900"/>
          </a:p>
          <a:p>
            <a:pPr defTabSz="685800" eaLnBrk="0" fontAlgn="base" hangingPunct="0">
              <a:spcBef>
                <a:spcPct val="0"/>
              </a:spcBef>
              <a:spcAft>
                <a:spcPct val="0"/>
              </a:spcAft>
            </a:pPr>
            <a:endParaRPr lang="en-US" sz="1350">
              <a:latin typeface="Arial" panose="020B0604020202020204" pitchFamily="34" charset="0"/>
            </a:endParaRPr>
          </a:p>
        </p:txBody>
      </p:sp>
      <p:sp>
        <p:nvSpPr>
          <p:cNvPr id="26" name="Rectangle 25"/>
          <p:cNvSpPr/>
          <p:nvPr/>
        </p:nvSpPr>
        <p:spPr>
          <a:xfrm>
            <a:off x="3000375" y="1295400"/>
            <a:ext cx="25146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chemeClr val="bg1"/>
              </a:solidFill>
            </a:endParaRPr>
          </a:p>
        </p:txBody>
      </p:sp>
      <p:sp>
        <p:nvSpPr>
          <p:cNvPr id="27" name="TextBox 26"/>
          <p:cNvSpPr txBox="1"/>
          <p:nvPr/>
        </p:nvSpPr>
        <p:spPr>
          <a:xfrm>
            <a:off x="3795713" y="1476159"/>
            <a:ext cx="923925" cy="461665"/>
          </a:xfrm>
          <a:prstGeom prst="rect">
            <a:avLst/>
          </a:prstGeom>
          <a:noFill/>
        </p:spPr>
        <p:txBody>
          <a:bodyPr wrap="square" rtlCol="0">
            <a:spAutoFit/>
          </a:bodyPr>
          <a:lstStyle/>
          <a:p>
            <a:r>
              <a:rPr lang="en-US" sz="2400" dirty="0">
                <a:solidFill>
                  <a:schemeClr val="bg1"/>
                </a:solidFill>
              </a:rPr>
              <a:t>Data</a:t>
            </a:r>
          </a:p>
        </p:txBody>
      </p:sp>
      <p:pic>
        <p:nvPicPr>
          <p:cNvPr id="28" name="Picture 27"/>
          <p:cNvPicPr>
            <a:picLocks noChangeAspect="1"/>
          </p:cNvPicPr>
          <p:nvPr/>
        </p:nvPicPr>
        <p:blipFill>
          <a:blip r:embed="rId2"/>
          <a:stretch>
            <a:fillRect/>
          </a:stretch>
        </p:blipFill>
        <p:spPr>
          <a:xfrm>
            <a:off x="3000375" y="4738843"/>
            <a:ext cx="2514600" cy="1016363"/>
          </a:xfrm>
          <a:prstGeom prst="rect">
            <a:avLst/>
          </a:prstGeom>
        </p:spPr>
      </p:pic>
      <p:sp>
        <p:nvSpPr>
          <p:cNvPr id="29" name="TextBox 28"/>
          <p:cNvSpPr txBox="1"/>
          <p:nvPr/>
        </p:nvSpPr>
        <p:spPr>
          <a:xfrm>
            <a:off x="3586162" y="4924209"/>
            <a:ext cx="1795463" cy="461665"/>
          </a:xfrm>
          <a:prstGeom prst="rect">
            <a:avLst/>
          </a:prstGeom>
          <a:noFill/>
        </p:spPr>
        <p:txBody>
          <a:bodyPr wrap="square" rtlCol="0">
            <a:spAutoFit/>
          </a:bodyPr>
          <a:lstStyle/>
          <a:p>
            <a:r>
              <a:rPr lang="en-US" sz="2400" dirty="0">
                <a:solidFill>
                  <a:schemeClr val="bg1"/>
                </a:solidFill>
              </a:rPr>
              <a:t>Information</a:t>
            </a:r>
          </a:p>
        </p:txBody>
      </p:sp>
      <p:sp>
        <p:nvSpPr>
          <p:cNvPr id="30" name="Oval 29"/>
          <p:cNvSpPr/>
          <p:nvPr/>
        </p:nvSpPr>
        <p:spPr>
          <a:xfrm>
            <a:off x="3448050" y="2733487"/>
            <a:ext cx="1619250" cy="13673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1" name="TextBox 30"/>
          <p:cNvSpPr txBox="1"/>
          <p:nvPr/>
        </p:nvSpPr>
        <p:spPr>
          <a:xfrm>
            <a:off x="3624262" y="3205102"/>
            <a:ext cx="1414463" cy="461665"/>
          </a:xfrm>
          <a:prstGeom prst="rect">
            <a:avLst/>
          </a:prstGeom>
          <a:noFill/>
        </p:spPr>
        <p:txBody>
          <a:bodyPr wrap="square" rtlCol="0">
            <a:spAutoFit/>
          </a:bodyPr>
          <a:lstStyle/>
          <a:p>
            <a:r>
              <a:rPr lang="en-US" sz="2400" dirty="0">
                <a:solidFill>
                  <a:schemeClr val="bg1"/>
                </a:solidFill>
              </a:rPr>
              <a:t>Processes</a:t>
            </a:r>
          </a:p>
        </p:txBody>
      </p:sp>
      <p:sp>
        <p:nvSpPr>
          <p:cNvPr id="32" name="Rectangle 31"/>
          <p:cNvSpPr/>
          <p:nvPr/>
        </p:nvSpPr>
        <p:spPr>
          <a:xfrm>
            <a:off x="6457950" y="2971800"/>
            <a:ext cx="2105025"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chemeClr val="bg1"/>
              </a:solidFill>
            </a:endParaRPr>
          </a:p>
        </p:txBody>
      </p:sp>
      <p:sp>
        <p:nvSpPr>
          <p:cNvPr id="33" name="TextBox 32"/>
          <p:cNvSpPr txBox="1"/>
          <p:nvPr/>
        </p:nvSpPr>
        <p:spPr>
          <a:xfrm>
            <a:off x="6843712" y="3152559"/>
            <a:ext cx="1414463" cy="461665"/>
          </a:xfrm>
          <a:prstGeom prst="rect">
            <a:avLst/>
          </a:prstGeom>
          <a:noFill/>
        </p:spPr>
        <p:txBody>
          <a:bodyPr wrap="square" rtlCol="0">
            <a:spAutoFit/>
          </a:bodyPr>
          <a:lstStyle/>
          <a:p>
            <a:r>
              <a:rPr lang="en-US" sz="2400" dirty="0">
                <a:solidFill>
                  <a:schemeClr val="bg1"/>
                </a:solidFill>
              </a:rPr>
              <a:t>Software</a:t>
            </a:r>
          </a:p>
        </p:txBody>
      </p:sp>
      <p:sp>
        <p:nvSpPr>
          <p:cNvPr id="34" name="Left Arrow 33"/>
          <p:cNvSpPr/>
          <p:nvPr/>
        </p:nvSpPr>
        <p:spPr>
          <a:xfrm>
            <a:off x="5081588" y="3305390"/>
            <a:ext cx="1323975" cy="2857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5" name="Down Arrow 34"/>
          <p:cNvSpPr/>
          <p:nvPr/>
        </p:nvSpPr>
        <p:spPr>
          <a:xfrm>
            <a:off x="4150519" y="2177020"/>
            <a:ext cx="180975" cy="4186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Down Arrow 35"/>
          <p:cNvSpPr/>
          <p:nvPr/>
        </p:nvSpPr>
        <p:spPr>
          <a:xfrm>
            <a:off x="4167188" y="4205879"/>
            <a:ext cx="180975" cy="4186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7" name="Rectangle 36"/>
          <p:cNvSpPr/>
          <p:nvPr/>
        </p:nvSpPr>
        <p:spPr>
          <a:xfrm>
            <a:off x="392906" y="1295400"/>
            <a:ext cx="2259806" cy="435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100" dirty="0"/>
          </a:p>
          <a:p>
            <a:pPr>
              <a:lnSpc>
                <a:spcPct val="115000"/>
              </a:lnSpc>
            </a:pPr>
            <a:r>
              <a:rPr lang="en-US" sz="2100" dirty="0">
                <a:latin typeface="Arial" panose="020B0604020202020204" pitchFamily="34" charset="0"/>
                <a:ea typeface="Calibri" panose="020F0502020204030204" pitchFamily="34" charset="0"/>
                <a:cs typeface="Times New Roman" panose="02020603050405020304" pitchFamily="18" charset="0"/>
              </a:rPr>
              <a:t>A </a:t>
            </a:r>
            <a:r>
              <a:rPr lang="en-US" sz="2100" b="1" dirty="0">
                <a:latin typeface="Arial" panose="020B0604020202020204" pitchFamily="34" charset="0"/>
                <a:ea typeface="Calibri" panose="020F0502020204030204" pitchFamily="34" charset="0"/>
                <a:cs typeface="Times New Roman" panose="02020603050405020304" pitchFamily="18" charset="0"/>
              </a:rPr>
              <a:t>Computer</a:t>
            </a:r>
            <a:r>
              <a:rPr lang="en-US" sz="2100" dirty="0">
                <a:latin typeface="Arial" panose="020B0604020202020204" pitchFamily="34" charset="0"/>
                <a:ea typeface="Calibri" panose="020F0502020204030204" pitchFamily="34" charset="0"/>
                <a:cs typeface="Times New Roman" panose="02020603050405020304" pitchFamily="18" charset="0"/>
              </a:rPr>
              <a:t> processes data into information.</a:t>
            </a:r>
          </a:p>
          <a:p>
            <a:pPr>
              <a:lnSpc>
                <a:spcPct val="115000"/>
              </a:lnSpc>
            </a:pPr>
            <a:r>
              <a:rPr lang="en-US" sz="2100" dirty="0">
                <a:latin typeface="Arial" panose="020B0604020202020204" pitchFamily="34" charset="0"/>
                <a:ea typeface="Calibri" panose="020F0502020204030204" pitchFamily="34" charset="0"/>
                <a:cs typeface="Times New Roman" panose="02020603050405020304" pitchFamily="18" charset="0"/>
              </a:rPr>
              <a:t> </a:t>
            </a:r>
            <a:endParaRPr lang="en-US" sz="2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100" b="1" dirty="0">
                <a:latin typeface="Arial" panose="020B0604020202020204" pitchFamily="34" charset="0"/>
                <a:ea typeface="Calibri" panose="020F0502020204030204" pitchFamily="34" charset="0"/>
                <a:cs typeface="Times New Roman" panose="02020603050405020304" pitchFamily="18" charset="0"/>
              </a:rPr>
              <a:t>Software</a:t>
            </a:r>
            <a:r>
              <a:rPr lang="en-US" sz="2100" dirty="0">
                <a:latin typeface="Arial" panose="020B0604020202020204" pitchFamily="34" charset="0"/>
                <a:ea typeface="Calibri" panose="020F0502020204030204" pitchFamily="34" charset="0"/>
                <a:cs typeface="Times New Roman" panose="02020603050405020304" pitchFamily="18" charset="0"/>
              </a:rPr>
              <a:t> are </a:t>
            </a:r>
            <a:r>
              <a:rPr lang="en-US" sz="2100" b="1" dirty="0">
                <a:latin typeface="Arial" panose="020B0604020202020204" pitchFamily="34" charset="0"/>
                <a:ea typeface="Calibri" panose="020F0502020204030204" pitchFamily="34" charset="0"/>
                <a:cs typeface="Times New Roman" panose="02020603050405020304" pitchFamily="18" charset="0"/>
              </a:rPr>
              <a:t>computer instructions</a:t>
            </a:r>
            <a:r>
              <a:rPr lang="en-US" sz="2100" dirty="0">
                <a:latin typeface="Arial" panose="020B0604020202020204" pitchFamily="34" charset="0"/>
                <a:ea typeface="Calibri" panose="020F0502020204030204" pitchFamily="34" charset="0"/>
                <a:cs typeface="Times New Roman" panose="02020603050405020304" pitchFamily="18" charset="0"/>
              </a:rPr>
              <a:t> that tells the computer how to process data into information.</a:t>
            </a:r>
            <a:endParaRPr lang="en-US" sz="2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2241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9330" y="484104"/>
            <a:ext cx="7897528" cy="1862048"/>
          </a:xfrm>
          <a:prstGeom prst="rect">
            <a:avLst/>
          </a:prstGeom>
        </p:spPr>
        <p:txBody>
          <a:bodyPr wrap="square">
            <a:spAutoFit/>
          </a:bodyPr>
          <a:lstStyle/>
          <a:p>
            <a:pPr>
              <a:lnSpc>
                <a:spcPct val="115000"/>
              </a:lnSpc>
            </a:pPr>
            <a:r>
              <a:rPr lang="en-US" sz="2000" b="1" dirty="0">
                <a:latin typeface="Arial" panose="020B0604020202020204" pitchFamily="34" charset="0"/>
                <a:ea typeface="Calibri" panose="020F0502020204030204" pitchFamily="34" charset="0"/>
                <a:cs typeface="Times New Roman" panose="02020603050405020304" pitchFamily="18" charset="0"/>
              </a:rPr>
              <a:t>Compilers and Interpreters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latin typeface="Arial" panose="020B0604020202020204" pitchFamily="34"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latin typeface="Arial" panose="020B0604020202020204" pitchFamily="34" charset="0"/>
                <a:ea typeface="Calibri" panose="020F0502020204030204" pitchFamily="34" charset="0"/>
                <a:cs typeface="Times New Roman" panose="02020603050405020304" pitchFamily="18" charset="0"/>
              </a:rPr>
              <a:t>A </a:t>
            </a:r>
            <a:r>
              <a:rPr lang="en-US" sz="2000" b="1" dirty="0">
                <a:latin typeface="Arial" panose="020B0604020202020204" pitchFamily="34" charset="0"/>
                <a:ea typeface="Calibri" panose="020F0502020204030204" pitchFamily="34" charset="0"/>
                <a:cs typeface="Times New Roman" panose="02020603050405020304" pitchFamily="18" charset="0"/>
              </a:rPr>
              <a:t>compiler</a:t>
            </a:r>
            <a:r>
              <a:rPr lang="en-US" sz="2000" dirty="0">
                <a:latin typeface="Arial" panose="020B0604020202020204" pitchFamily="34" charset="0"/>
                <a:ea typeface="Calibri" panose="020F0502020204030204" pitchFamily="34" charset="0"/>
                <a:cs typeface="Times New Roman" panose="02020603050405020304" pitchFamily="18" charset="0"/>
              </a:rPr>
              <a:t> translates high-level language into machine language. The machine language can then be executed.</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latin typeface="Arial" panose="020B0604020202020204" pitchFamily="34" charset="0"/>
                <a:ea typeface="Calibri" panose="020F0502020204030204" pitchFamily="34" charset="0"/>
                <a:cs typeface="Times New Roman" panose="02020603050405020304" pitchFamily="18" charset="0"/>
              </a:rPr>
              <a:t>(</a:t>
            </a:r>
            <a:r>
              <a:rPr lang="en-US" sz="2000" b="1" dirty="0">
                <a:latin typeface="Arial" panose="020B0604020202020204" pitchFamily="34" charset="0"/>
                <a:ea typeface="Calibri" panose="020F0502020204030204" pitchFamily="34" charset="0"/>
                <a:cs typeface="Times New Roman" panose="02020603050405020304" pitchFamily="18" charset="0"/>
              </a:rPr>
              <a:t>Java, C#, C/C++</a:t>
            </a:r>
            <a:r>
              <a:rPr lang="en-US" sz="2000" dirty="0">
                <a:latin typeface="Arial" panose="020B0604020202020204" pitchFamily="34" charset="0"/>
                <a:ea typeface="Calibri" panose="020F0502020204030204" pitchFamily="34" charset="0"/>
                <a:cs typeface="Times New Roman" panose="02020603050405020304" pitchFamily="18" charset="0"/>
              </a:rPr>
              <a:t> all use compilers)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59330" y="2681796"/>
            <a:ext cx="7960952" cy="3796005"/>
          </a:xfrm>
          <a:prstGeom prst="rect">
            <a:avLst/>
          </a:prstGeom>
        </p:spPr>
      </p:pic>
    </p:spTree>
    <p:extLst>
      <p:ext uri="{BB962C8B-B14F-4D97-AF65-F5344CB8AC3E}">
        <p14:creationId xmlns:p14="http://schemas.microsoft.com/office/powerpoint/2010/main" val="928757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6963" y="937102"/>
            <a:ext cx="7599146" cy="1578894"/>
          </a:xfrm>
          <a:prstGeom prst="rect">
            <a:avLst/>
          </a:prstGeom>
        </p:spPr>
        <p:txBody>
          <a:bodyPr wrap="square">
            <a:spAutoFit/>
          </a:bodyPr>
          <a:lstStyle/>
          <a:p>
            <a:pPr>
              <a:lnSpc>
                <a:spcPct val="115000"/>
              </a:lnSpc>
            </a:pPr>
            <a:r>
              <a:rPr lang="en-US" sz="2800" dirty="0">
                <a:latin typeface="Arial" panose="020B0604020202020204" pitchFamily="34" charset="0"/>
                <a:ea typeface="Calibri" panose="020F0502020204030204" pitchFamily="34" charset="0"/>
                <a:cs typeface="Times New Roman" panose="02020603050405020304" pitchFamily="18" charset="0"/>
              </a:rPr>
              <a:t>An </a:t>
            </a:r>
            <a:r>
              <a:rPr lang="en-US" sz="2800" b="1" dirty="0">
                <a:latin typeface="Arial" panose="020B0604020202020204" pitchFamily="34" charset="0"/>
                <a:ea typeface="Calibri" panose="020F0502020204030204" pitchFamily="34" charset="0"/>
                <a:cs typeface="Times New Roman" panose="02020603050405020304" pitchFamily="18" charset="0"/>
              </a:rPr>
              <a:t>interpreter</a:t>
            </a:r>
            <a:r>
              <a:rPr lang="en-US" sz="2800" dirty="0">
                <a:latin typeface="Arial" panose="020B0604020202020204" pitchFamily="34" charset="0"/>
                <a:ea typeface="Calibri" panose="020F0502020204030204" pitchFamily="34" charset="0"/>
                <a:cs typeface="Times New Roman" panose="02020603050405020304" pitchFamily="18" charset="0"/>
              </a:rPr>
              <a:t> translates and </a:t>
            </a:r>
            <a:r>
              <a:rPr lang="en-US" sz="2800" i="1" dirty="0">
                <a:latin typeface="Arial" panose="020B0604020202020204" pitchFamily="34" charset="0"/>
                <a:ea typeface="Calibri" panose="020F0502020204030204" pitchFamily="34" charset="0"/>
                <a:cs typeface="Times New Roman" panose="02020603050405020304" pitchFamily="18" charset="0"/>
              </a:rPr>
              <a:t>executes</a:t>
            </a:r>
            <a:r>
              <a:rPr lang="en-US" sz="2800" dirty="0">
                <a:latin typeface="Arial" panose="020B0604020202020204" pitchFamily="34" charset="0"/>
                <a:ea typeface="Calibri" panose="020F0502020204030204" pitchFamily="34" charset="0"/>
                <a:cs typeface="Times New Roman" panose="02020603050405020304" pitchFamily="18" charset="0"/>
              </a:rPr>
              <a:t> the instructions in a high level language.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800" dirty="0">
                <a:latin typeface="Arial" panose="020B0604020202020204" pitchFamily="34" charset="0"/>
                <a:ea typeface="Calibri" panose="020F0502020204030204" pitchFamily="34" charset="0"/>
                <a:cs typeface="Times New Roman" panose="02020603050405020304" pitchFamily="18" charset="0"/>
              </a:rPr>
              <a:t>(</a:t>
            </a:r>
            <a:r>
              <a:rPr lang="en-US" sz="2800" b="1" dirty="0">
                <a:latin typeface="Arial" panose="020B0604020202020204" pitchFamily="34" charset="0"/>
                <a:ea typeface="Calibri" panose="020F0502020204030204" pitchFamily="34" charset="0"/>
                <a:cs typeface="Times New Roman" panose="02020603050405020304" pitchFamily="18" charset="0"/>
              </a:rPr>
              <a:t>JavaScript, PHP</a:t>
            </a:r>
            <a:r>
              <a:rPr lang="en-US" sz="2800" dirty="0">
                <a:latin typeface="Arial" panose="020B0604020202020204" pitchFamily="34" charset="0"/>
                <a:ea typeface="Calibri" panose="020F0502020204030204" pitchFamily="34" charset="0"/>
                <a:cs typeface="Times New Roman" panose="02020603050405020304" pitchFamily="18" charset="0"/>
              </a:rPr>
              <a:t> use interpreters)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34444" y="2868716"/>
            <a:ext cx="8084183" cy="3031569"/>
          </a:xfrm>
          <a:prstGeom prst="rect">
            <a:avLst/>
          </a:prstGeom>
        </p:spPr>
      </p:pic>
    </p:spTree>
    <p:extLst>
      <p:ext uri="{BB962C8B-B14F-4D97-AF65-F5344CB8AC3E}">
        <p14:creationId xmlns:p14="http://schemas.microsoft.com/office/powerpoint/2010/main" val="3631177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62" y="2721022"/>
            <a:ext cx="4379495" cy="1878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442762" y="605589"/>
            <a:ext cx="8098692"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Types of Programs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Console-based</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These programs use a </a:t>
            </a:r>
            <a:r>
              <a:rPr kumimoji="0" lang="en-US" sz="20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command-line interface</a:t>
            </a:r>
            <a:r>
              <a:rPr kumimoji="0" 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US" sz="20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console</a:t>
            </a:r>
            <a:r>
              <a:rPr kumimoji="0" 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interface).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This is a text-based environment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885524" y="419220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442762" y="4862635"/>
            <a:ext cx="7826703" cy="1154162"/>
          </a:xfrm>
          <a:prstGeom prst="rect">
            <a:avLst/>
          </a:prstGeom>
        </p:spPr>
        <p:txBody>
          <a:bodyPr wrap="square">
            <a:spAutoFit/>
          </a:bodyPr>
          <a:lstStyle/>
          <a:p>
            <a:pPr>
              <a:lnSpc>
                <a:spcPct val="115000"/>
              </a:lnSpc>
            </a:pPr>
            <a:r>
              <a:rPr lang="en-US" sz="2000" dirty="0">
                <a:latin typeface="Arial" panose="020B0604020202020204" pitchFamily="34" charset="0"/>
                <a:ea typeface="Calibri" panose="020F0502020204030204" pitchFamily="34" charset="0"/>
                <a:cs typeface="Times New Roman" panose="02020603050405020304" pitchFamily="18" charset="0"/>
              </a:rPr>
              <a:t>In </a:t>
            </a:r>
            <a:r>
              <a:rPr lang="en-US" sz="2000" b="1" dirty="0">
                <a:latin typeface="Arial" panose="020B0604020202020204" pitchFamily="34" charset="0"/>
                <a:ea typeface="Calibri" panose="020F0502020204030204" pitchFamily="34" charset="0"/>
                <a:cs typeface="Times New Roman" panose="02020603050405020304" pitchFamily="18" charset="0"/>
              </a:rPr>
              <a:t>text based environment</a:t>
            </a:r>
            <a:r>
              <a:rPr lang="en-US" sz="2000" dirty="0">
                <a:latin typeface="Arial" panose="020B0604020202020204" pitchFamily="34" charset="0"/>
                <a:ea typeface="Calibri" panose="020F0502020204030204" pitchFamily="34" charset="0"/>
                <a:cs typeface="Times New Roman" panose="02020603050405020304" pitchFamily="18" charset="0"/>
              </a:rPr>
              <a:t>, the program determines the order of input, i.e. the program asks for hours worked before asking for the next input.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80302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016" y="1515977"/>
            <a:ext cx="4390137" cy="26190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616017" y="377320"/>
            <a:ext cx="5968301"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GUI-based</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These programs use a </a:t>
            </a:r>
            <a:r>
              <a:rPr kumimoji="0" lang="en-US" sz="20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graphical user interface</a:t>
            </a:r>
            <a:r>
              <a:rPr kumimoji="0" 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It uses graphical elements as well as mouse clicks.</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616016" y="4439477"/>
            <a:ext cx="7902341" cy="2003625"/>
          </a:xfrm>
          <a:prstGeom prst="rect">
            <a:avLst/>
          </a:prstGeom>
        </p:spPr>
        <p:txBody>
          <a:bodyPr wrap="square">
            <a:spAutoFit/>
          </a:bodyPr>
          <a:lstStyle/>
          <a:p>
            <a:pPr>
              <a:lnSpc>
                <a:spcPct val="115000"/>
              </a:lnSpc>
            </a:pPr>
            <a:r>
              <a:rPr lang="en-US" dirty="0">
                <a:latin typeface="Arial" panose="020B0604020202020204" pitchFamily="34" charset="0"/>
                <a:ea typeface="Calibri" panose="020F0502020204030204" pitchFamily="34" charset="0"/>
                <a:cs typeface="Times New Roman" panose="02020603050405020304" pitchFamily="18" charset="0"/>
              </a:rPr>
              <a:t>In a </a:t>
            </a:r>
            <a:r>
              <a:rPr lang="en-US" b="1" dirty="0">
                <a:latin typeface="Arial" panose="020B0604020202020204" pitchFamily="34" charset="0"/>
                <a:ea typeface="Calibri" panose="020F0502020204030204" pitchFamily="34" charset="0"/>
                <a:cs typeface="Times New Roman" panose="02020603050405020304" pitchFamily="18" charset="0"/>
              </a:rPr>
              <a:t>GUI environment</a:t>
            </a:r>
            <a:r>
              <a:rPr lang="en-US" dirty="0">
                <a:latin typeface="Arial" panose="020B0604020202020204" pitchFamily="34" charset="0"/>
                <a:ea typeface="Calibri" panose="020F0502020204030204" pitchFamily="34" charset="0"/>
                <a:cs typeface="Times New Roman" panose="02020603050405020304" pitchFamily="18" charset="0"/>
              </a:rPr>
              <a:t>, the user determines the order in which things happen, i.e. user can enter hourly rate before hours worked. He or she can even click the button to calculate before entering the necessary input for calculation. Because GUI programs must respond to user action, </a:t>
            </a:r>
            <a:r>
              <a:rPr lang="en-US" b="1" dirty="0">
                <a:latin typeface="Arial" panose="020B0604020202020204" pitchFamily="34" charset="0"/>
                <a:ea typeface="Calibri" panose="020F0502020204030204" pitchFamily="34" charset="0"/>
                <a:cs typeface="Times New Roman" panose="02020603050405020304" pitchFamily="18" charset="0"/>
              </a:rPr>
              <a:t>they are event-driven</a:t>
            </a:r>
            <a:r>
              <a:rPr lang="en-US" dirty="0">
                <a:latin typeface="Arial" panose="020B0604020202020204" pitchFamily="34" charset="0"/>
                <a:ea typeface="Calibri" panose="020F0502020204030204" pitchFamily="34" charset="0"/>
                <a:cs typeface="Times New Roman" panose="02020603050405020304" pitchFamily="18" charset="0"/>
              </a:rPr>
              <a:t>. The user causes </a:t>
            </a:r>
            <a:r>
              <a:rPr lang="en-US" b="1" i="1" dirty="0">
                <a:latin typeface="Arial" panose="020B0604020202020204" pitchFamily="34" charset="0"/>
                <a:ea typeface="Calibri" panose="020F0502020204030204" pitchFamily="34" charset="0"/>
                <a:cs typeface="Times New Roman" panose="02020603050405020304" pitchFamily="18" charset="0"/>
              </a:rPr>
              <a:t>events</a:t>
            </a:r>
            <a:r>
              <a:rPr lang="en-US" dirty="0">
                <a:latin typeface="Arial" panose="020B0604020202020204" pitchFamily="34" charset="0"/>
                <a:ea typeface="Calibri" panose="020F0502020204030204" pitchFamily="34" charset="0"/>
                <a:cs typeface="Times New Roman" panose="02020603050405020304" pitchFamily="18" charset="0"/>
              </a:rPr>
              <a:t> by clicking on a button, and your program must respond to them.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05433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567891" y="995049"/>
            <a:ext cx="346921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Program Development</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5" name="Picture 2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264" y="2197817"/>
            <a:ext cx="8381027" cy="198917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567891" y="280265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134896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625642" y="158318"/>
            <a:ext cx="7148175" cy="2508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Design the program</a:t>
            </a:r>
            <a:r>
              <a:rPr kumimoji="0" 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n-US" sz="2800" b="1"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s logic</a:t>
            </a:r>
            <a:endParaRPr kumimoji="0" 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Flowchart</a:t>
            </a:r>
          </a:p>
          <a:p>
            <a:pPr marL="0" marR="0" lvl="0" indent="0" algn="l" defTabSz="914400" rtl="0" eaLnBrk="0" fontAlgn="base" latinLnBrk="0" hangingPunct="0">
              <a:lnSpc>
                <a:spcPct val="100000"/>
              </a:lnSpc>
              <a:spcBef>
                <a:spcPct val="0"/>
              </a:spcBef>
              <a:spcAft>
                <a:spcPct val="0"/>
              </a:spcAft>
              <a:buClrTx/>
              <a:buSzTx/>
              <a:tabLst/>
            </a:pPr>
            <a:endParaRPr kumimoji="0" lang="en-US" sz="1100" b="0" i="0" u="none" strike="noStrike" cap="none" normalizeH="0" baseline="0" dirty="0" smtClean="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b="0"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A flow chart is a diagram using symbols to show the step-by-step</a:t>
            </a:r>
          </a:p>
          <a:p>
            <a:pPr marL="288925" marR="0" lvl="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 sequence of procedures in a program.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b="0"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A flow chart describes the logic and program flow of a </a:t>
            </a:r>
          </a:p>
          <a:p>
            <a:pPr marL="288925" marR="0" lvl="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computer program graphically.</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5361" name="Picture 2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260" y="2543152"/>
            <a:ext cx="4456497" cy="431484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625642" y="541300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5500033" y="2157296"/>
            <a:ext cx="2161675" cy="4609264"/>
          </a:xfrm>
          <a:prstGeom prst="rect">
            <a:avLst/>
          </a:prstGeom>
          <a:noFill/>
          <a:ln>
            <a:noFill/>
          </a:ln>
        </p:spPr>
      </p:pic>
    </p:spTree>
    <p:extLst>
      <p:ext uri="{BB962C8B-B14F-4D97-AF65-F5344CB8AC3E}">
        <p14:creationId xmlns:p14="http://schemas.microsoft.com/office/powerpoint/2010/main" val="24768573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010652" y="785543"/>
            <a:ext cx="6582251"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Pseudo code</a:t>
            </a:r>
          </a:p>
          <a:p>
            <a:pPr marL="0" marR="0" lvl="0" indent="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This is </a:t>
            </a:r>
            <a:r>
              <a:rPr kumimoji="0" 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n-US" sz="20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fake</a:t>
            </a:r>
            <a:r>
              <a:rPr kumimoji="0" 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code, i.e. the algorithm is written out in </a:t>
            </a:r>
          </a:p>
          <a:p>
            <a:pPr marL="288925" marR="0" lvl="0" algn="l" defTabSz="914400" rtl="0" eaLnBrk="0" fontAlgn="base"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plain English statements.</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6385" name="Picture 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019" y="3229275"/>
            <a:ext cx="8096455" cy="148710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010652" y="30145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377813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90888" y="392926"/>
            <a:ext cx="7731604"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Control structure</a:t>
            </a:r>
            <a:r>
              <a:rPr kumimoji="0" lang="en-US"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This is a structure of statements in programming that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allows the programmer to control the flow of a program.</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7409" name="Picture 3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529" y="2757638"/>
            <a:ext cx="6559666" cy="351803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490888" y="337365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24829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88758" y="708773"/>
            <a:ext cx="8967519"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SEQUENCE CONTROL STRUCTURE</a:t>
            </a:r>
            <a:endParaRPr kumimoji="0" lang="en-US" sz="2400" b="0" i="0" u="none" strike="noStrike" cap="none" normalizeH="0" baseline="0" dirty="0" smtClean="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Sequence control refers to the </a:t>
            </a:r>
            <a:r>
              <a:rPr kumimoji="0" lang="en-US" sz="2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linear</a:t>
            </a:r>
            <a:r>
              <a:rPr kumimoji="0" lang="en-US"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execution of codes </a:t>
            </a:r>
          </a:p>
          <a:p>
            <a:pPr marL="346075" marR="0" lvl="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within a program.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In sequence control, the statements are executed one by one </a:t>
            </a:r>
          </a:p>
          <a:p>
            <a:pPr marL="288925" marR="0" lvl="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in consecutive order.</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8433" name="Picture 29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064" y="2767262"/>
            <a:ext cx="3878981" cy="37737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288758" y="47790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403022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510139" y="-32372"/>
            <a:ext cx="8749511"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SELECTION CONTROL STRUCTURE</a:t>
            </a:r>
            <a:endParaRPr kumimoji="0" lang="en-US" sz="2000" b="0" i="0" u="none" strike="noStrike" cap="none" normalizeH="0" baseline="0" dirty="0" smtClean="0">
              <a:ln>
                <a:noFill/>
              </a:ln>
              <a:solidFill>
                <a:schemeClr val="tx1"/>
              </a:solidFill>
              <a:effectLst/>
            </a:endParaRPr>
          </a:p>
          <a:p>
            <a:pPr marL="346075" marR="0" lvl="0" indent="-346075"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There are times when you want your program to make a decision based </a:t>
            </a:r>
          </a:p>
          <a:p>
            <a:pPr marL="346075" marR="0" lvl="0" algn="l" defTabSz="914400" rtl="0" eaLnBrk="0" fontAlgn="base"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 the situation given.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Selection control enables the programmer to assign different events for </a:t>
            </a:r>
          </a:p>
          <a:p>
            <a:pPr marL="346075" marR="0" lvl="0" algn="l" defTabSz="914400" rtl="0" eaLnBrk="0" fontAlgn="base"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different situations.</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9457" name="Picture 2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9432" y="2141208"/>
            <a:ext cx="4292867" cy="44104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510139" y="487609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88454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1905000" y="685800"/>
            <a:ext cx="3657600" cy="164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50000"/>
              </a:spcBef>
              <a:spcAft>
                <a:spcPct val="0"/>
              </a:spcAft>
            </a:pPr>
            <a:r>
              <a:rPr lang="en-US" smtClean="0">
                <a:solidFill>
                  <a:srgbClr val="FFFFFF"/>
                </a:solidFill>
              </a:rPr>
              <a:t>7601, “Ian Puccini”, 28.2,14.25</a:t>
            </a:r>
          </a:p>
          <a:p>
            <a:pPr defTabSz="914400" fontAlgn="base">
              <a:spcBef>
                <a:spcPct val="50000"/>
              </a:spcBef>
              <a:spcAft>
                <a:spcPct val="0"/>
              </a:spcAft>
            </a:pPr>
            <a:r>
              <a:rPr lang="en-US" smtClean="0">
                <a:solidFill>
                  <a:srgbClr val="FFFFFF"/>
                </a:solidFill>
              </a:rPr>
              <a:t>234, “Joe Wong”, 42,10.75</a:t>
            </a:r>
          </a:p>
          <a:p>
            <a:pPr defTabSz="914400" fontAlgn="base">
              <a:spcBef>
                <a:spcPct val="50000"/>
              </a:spcBef>
              <a:spcAft>
                <a:spcPct val="0"/>
              </a:spcAft>
            </a:pPr>
            <a:r>
              <a:rPr lang="en-US" smtClean="0">
                <a:solidFill>
                  <a:srgbClr val="FFFFFF"/>
                </a:solidFill>
              </a:rPr>
              <a:t>6215, “Katie Brown” 45.5,12.45</a:t>
            </a:r>
          </a:p>
          <a:p>
            <a:pPr defTabSz="914400" fontAlgn="base">
              <a:spcBef>
                <a:spcPct val="50000"/>
              </a:spcBef>
              <a:spcAft>
                <a:spcPct val="0"/>
              </a:spcAft>
            </a:pPr>
            <a:r>
              <a:rPr lang="en-US" smtClean="0">
                <a:solidFill>
                  <a:srgbClr val="FFFFFF"/>
                </a:solidFill>
              </a:rPr>
              <a:t>	       </a:t>
            </a:r>
            <a:r>
              <a:rPr lang="en-US" sz="2000" b="1" smtClean="0">
                <a:solidFill>
                  <a:srgbClr val="FFFFFF"/>
                </a:solidFill>
              </a:rPr>
              <a:t>(Data)</a:t>
            </a:r>
          </a:p>
        </p:txBody>
      </p:sp>
      <p:sp>
        <p:nvSpPr>
          <p:cNvPr id="4099" name="Line 5"/>
          <p:cNvSpPr>
            <a:spLocks noChangeShapeType="1"/>
          </p:cNvSpPr>
          <p:nvPr/>
        </p:nvSpPr>
        <p:spPr bwMode="auto">
          <a:xfrm>
            <a:off x="3810000" y="23622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mtClean="0">
              <a:solidFill>
                <a:srgbClr val="FFFFFF"/>
              </a:solidFill>
            </a:endParaRPr>
          </a:p>
        </p:txBody>
      </p:sp>
      <p:sp>
        <p:nvSpPr>
          <p:cNvPr id="4100" name="Text Box 6"/>
          <p:cNvSpPr txBox="1">
            <a:spLocks noChangeArrowheads="1"/>
          </p:cNvSpPr>
          <p:nvPr/>
        </p:nvSpPr>
        <p:spPr bwMode="auto">
          <a:xfrm>
            <a:off x="3124200" y="3200400"/>
            <a:ext cx="1447800" cy="650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50000"/>
              </a:spcBef>
              <a:spcAft>
                <a:spcPct val="0"/>
              </a:spcAft>
            </a:pPr>
            <a:r>
              <a:rPr lang="en-US" smtClean="0">
                <a:solidFill>
                  <a:srgbClr val="FFFFFF"/>
                </a:solidFill>
              </a:rPr>
              <a:t>Computer Processes</a:t>
            </a:r>
          </a:p>
        </p:txBody>
      </p:sp>
      <p:sp>
        <p:nvSpPr>
          <p:cNvPr id="4101" name="Line 7"/>
          <p:cNvSpPr>
            <a:spLocks noChangeShapeType="1"/>
          </p:cNvSpPr>
          <p:nvPr/>
        </p:nvSpPr>
        <p:spPr bwMode="auto">
          <a:xfrm>
            <a:off x="3886200" y="39624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mtClean="0">
              <a:solidFill>
                <a:srgbClr val="FFFFFF"/>
              </a:solidFill>
            </a:endParaRPr>
          </a:p>
        </p:txBody>
      </p:sp>
      <p:sp>
        <p:nvSpPr>
          <p:cNvPr id="4102" name="Text Box 8"/>
          <p:cNvSpPr txBox="1">
            <a:spLocks noChangeArrowheads="1"/>
          </p:cNvSpPr>
          <p:nvPr/>
        </p:nvSpPr>
        <p:spPr bwMode="auto">
          <a:xfrm>
            <a:off x="1295400" y="4572000"/>
            <a:ext cx="6629400"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fontAlgn="base">
              <a:spcBef>
                <a:spcPct val="50000"/>
              </a:spcBef>
              <a:spcAft>
                <a:spcPct val="0"/>
              </a:spcAft>
            </a:pPr>
            <a:r>
              <a:rPr lang="en-US" smtClean="0">
                <a:solidFill>
                  <a:srgbClr val="FFFFFF"/>
                </a:solidFill>
              </a:rPr>
              <a:t>		</a:t>
            </a:r>
            <a:r>
              <a:rPr lang="en-US" b="1" smtClean="0">
                <a:solidFill>
                  <a:srgbClr val="FFFFFF"/>
                </a:solidFill>
              </a:rPr>
              <a:t>(Information)	</a:t>
            </a:r>
          </a:p>
          <a:p>
            <a:pPr defTabSz="914400" fontAlgn="base">
              <a:spcBef>
                <a:spcPct val="0"/>
              </a:spcBef>
              <a:spcAft>
                <a:spcPct val="0"/>
              </a:spcAft>
            </a:pPr>
            <a:r>
              <a:rPr lang="en-US" sz="1400" b="1" smtClean="0">
                <a:solidFill>
                  <a:srgbClr val="FFFFFF"/>
                </a:solidFill>
              </a:rPr>
              <a:t>Employee	  Employee	Hours	Hourly	</a:t>
            </a:r>
            <a:endParaRPr lang="en-US" sz="1400" b="1" u="sng" smtClean="0">
              <a:solidFill>
                <a:srgbClr val="FFFFFF"/>
              </a:solidFill>
            </a:endParaRPr>
          </a:p>
          <a:p>
            <a:pPr defTabSz="914400" fontAlgn="base">
              <a:spcBef>
                <a:spcPct val="0"/>
              </a:spcBef>
              <a:spcAft>
                <a:spcPct val="0"/>
              </a:spcAft>
            </a:pPr>
            <a:r>
              <a:rPr lang="en-US" sz="1400" b="1" u="sng" smtClean="0">
                <a:solidFill>
                  <a:srgbClr val="FFFFFF"/>
                </a:solidFill>
              </a:rPr>
              <a:t>Number	  Name		worked	Rate		Pay($)</a:t>
            </a:r>
            <a:endParaRPr lang="en-US" sz="1400" b="1" smtClean="0">
              <a:solidFill>
                <a:srgbClr val="FFFFFF"/>
              </a:solidFill>
            </a:endParaRPr>
          </a:p>
          <a:p>
            <a:pPr defTabSz="914400" fontAlgn="base">
              <a:spcBef>
                <a:spcPct val="0"/>
              </a:spcBef>
              <a:spcAft>
                <a:spcPct val="0"/>
              </a:spcAft>
            </a:pPr>
            <a:r>
              <a:rPr lang="en-US" sz="1400" b="1" smtClean="0">
                <a:solidFill>
                  <a:srgbClr val="FFFFFF"/>
                </a:solidFill>
              </a:rPr>
              <a:t>7601	  Ian Puccini	28.20	14.25		401.85</a:t>
            </a:r>
          </a:p>
          <a:p>
            <a:pPr defTabSz="914400" fontAlgn="base">
              <a:spcBef>
                <a:spcPct val="0"/>
              </a:spcBef>
              <a:spcAft>
                <a:spcPct val="0"/>
              </a:spcAft>
            </a:pPr>
            <a:r>
              <a:rPr lang="en-US" sz="1400" b="1" smtClean="0">
                <a:solidFill>
                  <a:srgbClr val="FFFFFF"/>
                </a:solidFill>
              </a:rPr>
              <a:t>  234	 Joe Wong		42.00	10.75		451.50</a:t>
            </a:r>
          </a:p>
          <a:p>
            <a:pPr defTabSz="914400" fontAlgn="base">
              <a:spcBef>
                <a:spcPct val="0"/>
              </a:spcBef>
              <a:spcAft>
                <a:spcPct val="0"/>
              </a:spcAft>
            </a:pPr>
            <a:r>
              <a:rPr lang="en-US" sz="1400" b="1" smtClean="0">
                <a:solidFill>
                  <a:srgbClr val="FFFFFF"/>
                </a:solidFill>
              </a:rPr>
              <a:t>6215	 Katie Brown	45.50	12.45		566.48</a:t>
            </a:r>
          </a:p>
          <a:p>
            <a:pPr defTabSz="914400" fontAlgn="base">
              <a:spcBef>
                <a:spcPct val="50000"/>
              </a:spcBef>
              <a:spcAft>
                <a:spcPct val="0"/>
              </a:spcAft>
            </a:pPr>
            <a:r>
              <a:rPr lang="en-US" sz="1400" b="1" smtClean="0">
                <a:solidFill>
                  <a:srgbClr val="FFFFFF"/>
                </a:solidFill>
              </a:rPr>
              <a:t>		</a:t>
            </a:r>
          </a:p>
        </p:txBody>
      </p:sp>
    </p:spTree>
    <p:extLst>
      <p:ext uri="{BB962C8B-B14F-4D97-AF65-F5344CB8AC3E}">
        <p14:creationId xmlns:p14="http://schemas.microsoft.com/office/powerpoint/2010/main" val="25222773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46510" y="939547"/>
            <a:ext cx="8812028"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REPETITION CONTROL STRUCTURES</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 repetition control structure allows the programmer to specify an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action to be repeated while some condition remains true or false (yes or no).</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481" name="Picture 2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5211" y="2414855"/>
            <a:ext cx="2964581" cy="418192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346510" y="47496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507483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2981" y="516289"/>
            <a:ext cx="5500838" cy="5909310"/>
          </a:xfrm>
          <a:prstGeom prst="rect">
            <a:avLst/>
          </a:prstGeom>
        </p:spPr>
        <p:txBody>
          <a:bodyPr wrap="square">
            <a:spAutoFit/>
          </a:bodyPr>
          <a:lstStyle/>
          <a:p>
            <a:pPr>
              <a:lnSpc>
                <a:spcPct val="115000"/>
              </a:lnSpc>
            </a:pPr>
            <a:r>
              <a:rPr lang="en-US" sz="2800" dirty="0">
                <a:latin typeface="Arial" panose="020B0604020202020204" pitchFamily="34" charset="0"/>
                <a:ea typeface="Calibri" panose="020F0502020204030204" pitchFamily="34" charset="0"/>
                <a:cs typeface="Times New Roman" panose="02020603050405020304" pitchFamily="18" charset="0"/>
              </a:rPr>
              <a:t>Draw </a:t>
            </a:r>
            <a:r>
              <a:rPr lang="en-US" sz="2800" b="1" dirty="0">
                <a:latin typeface="Arial" panose="020B0604020202020204" pitchFamily="34" charset="0"/>
                <a:ea typeface="Calibri" panose="020F0502020204030204" pitchFamily="34" charset="0"/>
                <a:cs typeface="Times New Roman" panose="02020603050405020304" pitchFamily="18" charset="0"/>
              </a:rPr>
              <a:t>flowchart</a:t>
            </a:r>
            <a:r>
              <a:rPr lang="en-US" sz="2800" dirty="0">
                <a:latin typeface="Arial" panose="020B0604020202020204" pitchFamily="34" charset="0"/>
                <a:ea typeface="Calibri" panose="020F0502020204030204" pitchFamily="34" charset="0"/>
                <a:cs typeface="Times New Roman" panose="02020603050405020304" pitchFamily="18" charset="0"/>
              </a:rPr>
              <a:t> for: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800" dirty="0">
                <a:latin typeface="Arial" panose="020B0604020202020204" pitchFamily="34" charset="0"/>
                <a:ea typeface="Calibri" panose="020F0502020204030204" pitchFamily="34" charset="0"/>
                <a:cs typeface="Times New Roman" panose="02020603050405020304" pitchFamily="18" charset="0"/>
              </a:rPr>
              <a:t>Display numbers </a:t>
            </a:r>
            <a:r>
              <a:rPr lang="en-US" sz="2800" b="1" dirty="0">
                <a:latin typeface="Arial" panose="020B0604020202020204" pitchFamily="34" charset="0"/>
                <a:ea typeface="Calibri" panose="020F0502020204030204" pitchFamily="34" charset="0"/>
                <a:cs typeface="Times New Roman" panose="02020603050405020304" pitchFamily="18" charset="0"/>
              </a:rPr>
              <a:t>from 1 to 10</a:t>
            </a:r>
            <a:r>
              <a:rPr lang="en-US" sz="2800" dirty="0">
                <a:latin typeface="Arial" panose="020B0604020202020204" pitchFamily="34" charset="0"/>
                <a:ea typeface="Calibri" panose="020F0502020204030204" pitchFamily="34"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800" dirty="0">
                <a:latin typeface="Arial" panose="020B0604020202020204" pitchFamily="34" charset="0"/>
                <a:ea typeface="Calibri" panose="020F0502020204030204" pitchFamily="34" charset="0"/>
                <a:cs typeface="Times New Roman" panose="02020603050405020304" pitchFamily="18" charset="0"/>
              </a:rPr>
              <a:t>If your age is greater </a:t>
            </a:r>
            <a:r>
              <a:rPr lang="en-US" sz="2800" b="1" dirty="0">
                <a:latin typeface="Arial" panose="020B0604020202020204" pitchFamily="34" charset="0"/>
                <a:ea typeface="Calibri" panose="020F0502020204030204" pitchFamily="34" charset="0"/>
                <a:cs typeface="Times New Roman" panose="02020603050405020304" pitchFamily="18" charset="0"/>
              </a:rPr>
              <a:t>than 55</a:t>
            </a:r>
            <a:r>
              <a:rPr lang="en-US" sz="2800" dirty="0">
                <a:latin typeface="Arial" panose="020B0604020202020204" pitchFamily="34" charset="0"/>
                <a:ea typeface="Calibri" panose="020F0502020204030204" pitchFamily="34" charset="0"/>
                <a:cs typeface="Times New Roman" panose="02020603050405020304" pitchFamily="18" charset="0"/>
              </a:rPr>
              <a:t>, then display “time to retire, otherwise display “keep working”</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800" dirty="0">
                <a:latin typeface="Arial" panose="020B0604020202020204" pitchFamily="34" charset="0"/>
                <a:ea typeface="Calibri" panose="020F0502020204030204" pitchFamily="34" charset="0"/>
                <a:cs typeface="Times New Roman" panose="02020603050405020304" pitchFamily="18" charset="0"/>
              </a:rPr>
              <a:t>Display </a:t>
            </a:r>
            <a:r>
              <a:rPr lang="en-US" sz="2800" dirty="0" smtClean="0">
                <a:latin typeface="Arial" panose="020B0604020202020204" pitchFamily="34" charset="0"/>
                <a:ea typeface="Calibri" panose="020F0502020204030204" pitchFamily="34" charset="0"/>
                <a:cs typeface="Times New Roman" panose="02020603050405020304" pitchFamily="18" charset="0"/>
              </a:rPr>
              <a:t>numbers </a:t>
            </a:r>
            <a:r>
              <a:rPr lang="en-US" sz="2800" dirty="0">
                <a:latin typeface="Arial" panose="020B0604020202020204" pitchFamily="34" charset="0"/>
                <a:ea typeface="Calibri" panose="020F0502020204030204" pitchFamily="34" charset="0"/>
                <a:cs typeface="Times New Roman" panose="02020603050405020304" pitchFamily="18" charset="0"/>
              </a:rPr>
              <a:t>from 10 to -10 BUT skip over 0</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800" dirty="0">
                <a:latin typeface="Arial" panose="020B0604020202020204" pitchFamily="34" charset="0"/>
                <a:ea typeface="Calibri" panose="020F0502020204030204" pitchFamily="34"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800" dirty="0">
                <a:latin typeface="Arial" panose="020B0604020202020204" pitchFamily="34" charset="0"/>
                <a:ea typeface="Calibri" panose="020F0502020204030204" pitchFamily="34"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sz="2800" dirty="0">
                <a:latin typeface="Arial" panose="020B0604020202020204" pitchFamily="34" charset="0"/>
                <a:ea typeface="Calibri" panose="020F0502020204030204" pitchFamily="34" charset="0"/>
              </a:rPr>
              <a:t>Rewrite above using </a:t>
            </a:r>
            <a:r>
              <a:rPr lang="en-US" sz="2800" b="1" dirty="0">
                <a:latin typeface="Arial" panose="020B0604020202020204" pitchFamily="34" charset="0"/>
                <a:ea typeface="Calibri" panose="020F0502020204030204" pitchFamily="34" charset="0"/>
              </a:rPr>
              <a:t>pseudo code</a:t>
            </a:r>
            <a:r>
              <a:rPr lang="en-US" sz="2800" dirty="0">
                <a:latin typeface="Arial" panose="020B0604020202020204" pitchFamily="34" charset="0"/>
                <a:ea typeface="Calibri" panose="020F0502020204030204" pitchFamily="34" charset="0"/>
              </a:rPr>
              <a:t>.</a:t>
            </a:r>
            <a:endParaRPr lang="en-US" sz="2800" dirty="0"/>
          </a:p>
        </p:txBody>
      </p:sp>
    </p:spTree>
    <p:extLst>
      <p:ext uri="{BB962C8B-B14F-4D97-AF65-F5344CB8AC3E}">
        <p14:creationId xmlns:p14="http://schemas.microsoft.com/office/powerpoint/2010/main" val="30620676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85010" y="612520"/>
            <a:ext cx="7423827"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Errors</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There are three types of errors uncovered during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testing of your program: syntax errors, logic errors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and run-time errors.</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21505" name="Picture 3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647" y="3287025"/>
            <a:ext cx="7145410" cy="291164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385010" y="381601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51769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0335" y="452178"/>
            <a:ext cx="7243011" cy="5732660"/>
          </a:xfrm>
          <a:prstGeom prst="rect">
            <a:avLst/>
          </a:prstGeom>
        </p:spPr>
        <p:txBody>
          <a:bodyPr wrap="square">
            <a:spAutoFit/>
          </a:bodyPr>
          <a:lstStyle/>
          <a:p>
            <a:pPr>
              <a:lnSpc>
                <a:spcPct val="115000"/>
              </a:lnSpc>
            </a:pPr>
            <a:r>
              <a:rPr lang="en-US" sz="2000" b="1" dirty="0">
                <a:latin typeface="Arial" panose="020B0604020202020204" pitchFamily="34" charset="0"/>
                <a:ea typeface="Calibri" panose="020F0502020204030204" pitchFamily="34" charset="0"/>
                <a:cs typeface="Times New Roman" panose="02020603050405020304" pitchFamily="18" charset="0"/>
              </a:rPr>
              <a:t>SYNTAX ERROR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latin typeface="Arial" panose="020B0604020202020204" pitchFamily="34" charset="0"/>
                <a:ea typeface="Calibri" panose="020F0502020204030204" pitchFamily="34" charset="0"/>
                <a:cs typeface="Times New Roman" panose="02020603050405020304" pitchFamily="18" charset="0"/>
              </a:rPr>
              <a:t>When the code violates the syntax of the programming language, a syntax error occurs. A syntax error is caused by a wrong spelling in command and declaration. Other syntax errors include case sensitive, punctuation and wrong word command</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latin typeface="Arial" panose="020B0604020202020204" pitchFamily="34"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b="1" dirty="0">
                <a:latin typeface="Arial" panose="020B0604020202020204" pitchFamily="34" charset="0"/>
                <a:ea typeface="Calibri" panose="020F0502020204030204" pitchFamily="34" charset="0"/>
                <a:cs typeface="Times New Roman" panose="02020603050405020304" pitchFamily="18" charset="0"/>
              </a:rPr>
              <a:t>LOGIC ERROR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latin typeface="Arial" panose="020B0604020202020204" pitchFamily="34" charset="0"/>
                <a:ea typeface="Calibri" panose="020F0502020204030204" pitchFamily="34" charset="0"/>
                <a:cs typeface="Times New Roman" panose="02020603050405020304" pitchFamily="18" charset="0"/>
              </a:rPr>
              <a:t>If the expected output and actual output do not match for any set of data, the program has a logic error. A logic error is an error in the design that causes inaccurate outputs.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latin typeface="Arial" panose="020B0604020202020204" pitchFamily="34"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b="1" dirty="0">
                <a:latin typeface="Arial" panose="020B0604020202020204" pitchFamily="34" charset="0"/>
                <a:ea typeface="Calibri" panose="020F0502020204030204" pitchFamily="34" charset="0"/>
                <a:cs typeface="Times New Roman" panose="02020603050405020304" pitchFamily="18" charset="0"/>
              </a:rPr>
              <a:t>RUN-TIME ERROR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latin typeface="Arial" panose="020B0604020202020204" pitchFamily="34" charset="0"/>
                <a:ea typeface="Calibri" panose="020F0502020204030204" pitchFamily="34" charset="0"/>
                <a:cs typeface="Times New Roman" panose="02020603050405020304" pitchFamily="18" charset="0"/>
              </a:rPr>
              <a:t>Run-time error is an error that occurs while the program is running or executing. A run-time error may cause the program to stop running.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90071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6450" y="276925"/>
            <a:ext cx="8157410" cy="6127062"/>
          </a:xfrm>
          <a:prstGeom prst="rect">
            <a:avLst/>
          </a:prstGeom>
        </p:spPr>
        <p:txBody>
          <a:bodyPr wrap="square">
            <a:spAutoFit/>
          </a:bodyPr>
          <a:lstStyle/>
          <a:p>
            <a:pPr>
              <a:lnSpc>
                <a:spcPct val="115000"/>
              </a:lnSpc>
            </a:pPr>
            <a:r>
              <a:rPr lang="en-US" sz="2400" b="1" dirty="0">
                <a:latin typeface="Arial" panose="020B0604020202020204" pitchFamily="34" charset="0"/>
                <a:ea typeface="Calibri" panose="020F0502020204030204" pitchFamily="34" charset="0"/>
                <a:cs typeface="Times New Roman" panose="02020603050405020304" pitchFamily="18" charset="0"/>
              </a:rPr>
              <a:t>Objects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400" dirty="0">
                <a:latin typeface="Arial" panose="020B0604020202020204" pitchFamily="34" charset="0"/>
                <a:ea typeface="Calibri" panose="020F0502020204030204" pitchFamily="34" charset="0"/>
                <a:cs typeface="Times New Roman" panose="02020603050405020304" pitchFamily="18" charset="0"/>
              </a:rPr>
              <a:t>An </a:t>
            </a:r>
            <a:r>
              <a:rPr lang="en-US" sz="2400" b="1" dirty="0">
                <a:latin typeface="Arial" panose="020B0604020202020204" pitchFamily="34" charset="0"/>
                <a:ea typeface="Calibri" panose="020F0502020204030204" pitchFamily="34" charset="0"/>
                <a:cs typeface="Times New Roman" panose="02020603050405020304" pitchFamily="18" charset="0"/>
              </a:rPr>
              <a:t>object</a:t>
            </a:r>
            <a:r>
              <a:rPr lang="en-US" sz="2400" dirty="0">
                <a:latin typeface="Arial" panose="020B0604020202020204" pitchFamily="34" charset="0"/>
                <a:ea typeface="Calibri" panose="020F0502020204030204" pitchFamily="34" charset="0"/>
                <a:cs typeface="Times New Roman" panose="02020603050405020304" pitchFamily="18" charset="0"/>
              </a:rPr>
              <a:t> is a program component that contains data and performs operations. Programs use objects to perform specific tasks</a:t>
            </a:r>
            <a:r>
              <a:rPr lang="en-US" sz="2400" dirty="0" smtClean="0">
                <a:latin typeface="Arial" panose="020B0604020202020204" pitchFamily="34" charset="0"/>
                <a:ea typeface="Calibri" panose="020F0502020204030204" pitchFamily="34" charset="0"/>
                <a:cs typeface="Times New Roman" panose="02020603050405020304" pitchFamily="18" charset="0"/>
              </a:rPr>
              <a:t>. </a:t>
            </a:r>
          </a:p>
          <a:p>
            <a:pPr>
              <a:lnSpc>
                <a:spcPct val="115000"/>
              </a:lnSpc>
            </a:pPr>
            <a:r>
              <a:rPr lang="en-US" sz="900" dirty="0">
                <a:latin typeface="Arial" panose="020B0604020202020204" pitchFamily="34" charset="0"/>
                <a:ea typeface="Calibri" panose="020F0502020204030204" pitchFamily="34" charset="0"/>
                <a:cs typeface="Times New Roman" panose="02020603050405020304" pitchFamily="18" charset="0"/>
              </a:rPr>
              <a:t> </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400" dirty="0">
                <a:latin typeface="Arial" panose="020B0604020202020204" pitchFamily="34" charset="0"/>
                <a:ea typeface="Calibri" panose="020F0502020204030204" pitchFamily="34" charset="0"/>
                <a:cs typeface="Times New Roman" panose="02020603050405020304" pitchFamily="18" charset="0"/>
              </a:rPr>
              <a:t>Most programming languages that are used today are </a:t>
            </a:r>
            <a:r>
              <a:rPr lang="en-US" sz="2400" b="1" dirty="0">
                <a:latin typeface="Arial" panose="020B0604020202020204" pitchFamily="34" charset="0"/>
                <a:ea typeface="Calibri" panose="020F0502020204030204" pitchFamily="34" charset="0"/>
                <a:cs typeface="Times New Roman" panose="02020603050405020304" pitchFamily="18" charset="0"/>
              </a:rPr>
              <a:t>object oriented</a:t>
            </a:r>
            <a:r>
              <a:rPr lang="en-US" sz="2400" dirty="0">
                <a:latin typeface="Arial" panose="020B0604020202020204" pitchFamily="34" charset="0"/>
                <a:ea typeface="Calibri" panose="020F0502020204030204" pitchFamily="34" charset="0"/>
                <a:cs typeface="Times New Roman" panose="02020603050405020304" pitchFamily="18" charset="0"/>
              </a:rPr>
              <a:t>.  </a:t>
            </a:r>
            <a:endParaRPr lang="en-US" sz="2400" dirty="0" smtClean="0">
              <a:latin typeface="Arial" panose="020B0604020202020204" pitchFamily="34" charset="0"/>
              <a:ea typeface="Calibri" panose="020F0502020204030204" pitchFamily="34" charset="0"/>
              <a:cs typeface="Times New Roman" panose="02020603050405020304" pitchFamily="18" charset="0"/>
            </a:endParaRPr>
          </a:p>
          <a:p>
            <a:pPr>
              <a:lnSpc>
                <a:spcPct val="115000"/>
              </a:lnSpc>
            </a:pP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400" dirty="0">
                <a:latin typeface="Arial" panose="020B0604020202020204" pitchFamily="34" charset="0"/>
                <a:ea typeface="Calibri" panose="020F0502020204030204" pitchFamily="34" charset="0"/>
                <a:cs typeface="Times New Roman" panose="02020603050405020304" pitchFamily="18" charset="0"/>
              </a:rPr>
              <a:t>In programming, an object </a:t>
            </a:r>
            <a:r>
              <a:rPr lang="en-US" sz="2400" dirty="0" smtClean="0">
                <a:latin typeface="Arial" panose="020B0604020202020204" pitchFamily="34" charset="0"/>
                <a:ea typeface="Calibri" panose="020F0502020204030204" pitchFamily="34" charset="0"/>
                <a:cs typeface="Times New Roman" panose="02020603050405020304" pitchFamily="18" charset="0"/>
              </a:rPr>
              <a:t>is </a:t>
            </a:r>
            <a:r>
              <a:rPr lang="en-US" sz="2400" dirty="0">
                <a:latin typeface="Arial" panose="020B0604020202020204" pitchFamily="34" charset="0"/>
                <a:ea typeface="Calibri" panose="020F0502020204030204" pitchFamily="34" charset="0"/>
                <a:cs typeface="Times New Roman" panose="02020603050405020304" pitchFamily="18" charset="0"/>
              </a:rPr>
              <a:t>a </a:t>
            </a:r>
            <a:r>
              <a:rPr lang="en-US" sz="2400" b="1" dirty="0">
                <a:latin typeface="Arial" panose="020B0604020202020204" pitchFamily="34" charset="0"/>
                <a:ea typeface="Calibri" panose="020F0502020204030204" pitchFamily="34" charset="0"/>
                <a:cs typeface="Times New Roman" panose="02020603050405020304" pitchFamily="18" charset="0"/>
              </a:rPr>
              <a:t>software component that exists in the computer’s memory</a:t>
            </a:r>
            <a:r>
              <a:rPr lang="en-US" sz="2400" dirty="0">
                <a:latin typeface="Arial" panose="020B0604020202020204" pitchFamily="34" charset="0"/>
                <a:ea typeface="Calibri" panose="020F0502020204030204" pitchFamily="34" charset="0"/>
                <a:cs typeface="Times New Roman" panose="02020603050405020304" pitchFamily="18" charset="0"/>
              </a:rPr>
              <a:t>. In software, an object has two general capabilities: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00050" marR="0">
              <a:lnSpc>
                <a:spcPct val="115000"/>
              </a:lnSpc>
              <a:spcBef>
                <a:spcPts val="0"/>
              </a:spcBef>
              <a:spcAft>
                <a:spcPts val="0"/>
              </a:spcAft>
            </a:pPr>
            <a:r>
              <a:rPr lang="en-US" sz="2400" dirty="0">
                <a:latin typeface="Arial" panose="020B0604020202020204" pitchFamily="34" charset="0"/>
                <a:ea typeface="Calibri" panose="020F0502020204030204" pitchFamily="34" charset="0"/>
                <a:cs typeface="Times New Roman" panose="02020603050405020304" pitchFamily="18" charset="0"/>
              </a:rPr>
              <a:t>• An </a:t>
            </a:r>
            <a:r>
              <a:rPr lang="en-US" sz="2400" b="1" dirty="0">
                <a:latin typeface="Arial" panose="020B0604020202020204" pitchFamily="34" charset="0"/>
                <a:ea typeface="Calibri" panose="020F0502020204030204" pitchFamily="34" charset="0"/>
                <a:cs typeface="Times New Roman" panose="02020603050405020304" pitchFamily="18" charset="0"/>
              </a:rPr>
              <a:t>object can store data</a:t>
            </a:r>
            <a:r>
              <a:rPr lang="en-US" sz="2400" dirty="0">
                <a:latin typeface="Arial" panose="020B0604020202020204" pitchFamily="34" charset="0"/>
                <a:ea typeface="Calibri" panose="020F0502020204030204" pitchFamily="34" charset="0"/>
                <a:cs typeface="Times New Roman" panose="02020603050405020304" pitchFamily="18" charset="0"/>
              </a:rPr>
              <a:t>. The data stored in an object are commonly called </a:t>
            </a:r>
            <a:r>
              <a:rPr lang="en-US" sz="2400" b="1" dirty="0">
                <a:latin typeface="Arial" panose="020B0604020202020204" pitchFamily="34" charset="0"/>
                <a:ea typeface="Calibri" panose="020F0502020204030204" pitchFamily="34" charset="0"/>
                <a:cs typeface="Times New Roman" panose="02020603050405020304" pitchFamily="18" charset="0"/>
              </a:rPr>
              <a:t>fields</a:t>
            </a:r>
            <a:r>
              <a:rPr lang="en-US" sz="2400" dirty="0">
                <a:latin typeface="Arial" panose="020B0604020202020204" pitchFamily="34" charset="0"/>
                <a:ea typeface="Calibri" panose="020F0502020204030204" pitchFamily="34" charset="0"/>
                <a:cs typeface="Times New Roman" panose="02020603050405020304" pitchFamily="18" charset="0"/>
              </a:rPr>
              <a:t>, or </a:t>
            </a:r>
            <a:r>
              <a:rPr lang="en-US" sz="2400" b="1" dirty="0">
                <a:latin typeface="Arial" panose="020B0604020202020204" pitchFamily="34" charset="0"/>
                <a:ea typeface="Calibri" panose="020F0502020204030204" pitchFamily="34" charset="0"/>
                <a:cs typeface="Times New Roman" panose="02020603050405020304" pitchFamily="18" charset="0"/>
              </a:rPr>
              <a:t>properties</a:t>
            </a:r>
            <a:r>
              <a:rPr lang="en-US" sz="2400" dirty="0">
                <a:latin typeface="Arial" panose="020B0604020202020204" pitchFamily="34"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00050" marR="0">
              <a:lnSpc>
                <a:spcPct val="115000"/>
              </a:lnSpc>
              <a:spcBef>
                <a:spcPts val="0"/>
              </a:spcBef>
              <a:spcAft>
                <a:spcPts val="0"/>
              </a:spcAft>
            </a:pPr>
            <a:r>
              <a:rPr lang="en-US" sz="2400" dirty="0">
                <a:latin typeface="Arial" panose="020B0604020202020204" pitchFamily="34" charset="0"/>
                <a:ea typeface="Calibri" panose="020F0502020204030204" pitchFamily="34" charset="0"/>
                <a:cs typeface="Times New Roman" panose="02020603050405020304" pitchFamily="18" charset="0"/>
              </a:rPr>
              <a:t>• An </a:t>
            </a:r>
            <a:r>
              <a:rPr lang="en-US" sz="2400" b="1" dirty="0">
                <a:latin typeface="Arial" panose="020B0604020202020204" pitchFamily="34" charset="0"/>
                <a:ea typeface="Calibri" panose="020F0502020204030204" pitchFamily="34" charset="0"/>
                <a:cs typeface="Times New Roman" panose="02020603050405020304" pitchFamily="18" charset="0"/>
              </a:rPr>
              <a:t>object can perform operations</a:t>
            </a:r>
            <a:r>
              <a:rPr lang="en-US" sz="2400" dirty="0">
                <a:latin typeface="Arial" panose="020B0604020202020204" pitchFamily="34" charset="0"/>
                <a:ea typeface="Calibri" panose="020F0502020204030204" pitchFamily="34" charset="0"/>
                <a:cs typeface="Times New Roman" panose="02020603050405020304" pitchFamily="18" charset="0"/>
              </a:rPr>
              <a:t>. The operations that an object can perform are called </a:t>
            </a:r>
            <a:r>
              <a:rPr lang="en-US" sz="2400" b="1" dirty="0">
                <a:latin typeface="Arial" panose="020B0604020202020204" pitchFamily="34" charset="0"/>
                <a:ea typeface="Calibri" panose="020F0502020204030204" pitchFamily="34" charset="0"/>
                <a:cs typeface="Times New Roman" panose="02020603050405020304" pitchFamily="18" charset="0"/>
              </a:rPr>
              <a:t>methods</a:t>
            </a:r>
            <a:r>
              <a:rPr lang="en-US" sz="2400" dirty="0">
                <a:latin typeface="Arial" panose="020B0604020202020204" pitchFamily="34"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200" dirty="0">
                <a:latin typeface="Arial" panose="020B060402020202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80064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232785" y="1498249"/>
            <a:ext cx="6900563" cy="3737895"/>
          </a:xfrm>
          <a:prstGeom prst="rect">
            <a:avLst/>
          </a:prstGeom>
          <a:noFill/>
          <a:ln>
            <a:noFill/>
          </a:ln>
        </p:spPr>
      </p:pic>
    </p:spTree>
    <p:extLst>
      <p:ext uri="{BB962C8B-B14F-4D97-AF65-F5344CB8AC3E}">
        <p14:creationId xmlns:p14="http://schemas.microsoft.com/office/powerpoint/2010/main" val="2842131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9212" y="595642"/>
            <a:ext cx="7454766" cy="5401479"/>
          </a:xfrm>
          <a:prstGeom prst="rect">
            <a:avLst/>
          </a:prstGeom>
        </p:spPr>
        <p:txBody>
          <a:bodyPr wrap="square">
            <a:spAutoFit/>
          </a:bodyPr>
          <a:lstStyle/>
          <a:p>
            <a:pPr>
              <a:lnSpc>
                <a:spcPct val="115000"/>
              </a:lnSpc>
            </a:pPr>
            <a:r>
              <a:rPr lang="en-US" b="1" dirty="0">
                <a:latin typeface="Arial" panose="020B0604020202020204" pitchFamily="34" charset="0"/>
                <a:ea typeface="Calibri" panose="020F0502020204030204" pitchFamily="34" charset="0"/>
                <a:cs typeface="Times New Roman" panose="02020603050405020304" pitchFamily="18" charset="0"/>
              </a:rPr>
              <a:t>Classes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Arial" panose="020B0604020202020204" pitchFamily="34" charset="0"/>
                <a:ea typeface="Calibri" panose="020F0502020204030204" pitchFamily="34" charset="0"/>
                <a:cs typeface="Times New Roman" panose="02020603050405020304" pitchFamily="18" charset="0"/>
              </a:rPr>
              <a:t>A class is a template or blueprint from which objects are derived from.</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Arial" panose="020B0604020202020204" pitchFamily="34" charset="0"/>
                <a:ea typeface="Calibri" panose="020F0502020204030204" pitchFamily="34" charset="0"/>
                <a:cs typeface="Times New Roman" panose="02020603050405020304" pitchFamily="18" charset="0"/>
              </a:rPr>
              <a:t>Essentially, </a:t>
            </a:r>
            <a:r>
              <a:rPr lang="en-US" dirty="0" smtClean="0">
                <a:latin typeface="Arial" panose="020B0604020202020204" pitchFamily="34" charset="0"/>
                <a:ea typeface="Calibri" panose="020F0502020204030204" pitchFamily="34" charset="0"/>
                <a:cs typeface="Times New Roman" panose="02020603050405020304" pitchFamily="18" charset="0"/>
              </a:rPr>
              <a:t>it specifies </a:t>
            </a:r>
            <a:r>
              <a:rPr lang="en-US" dirty="0">
                <a:latin typeface="Arial" panose="020B0604020202020204" pitchFamily="34" charset="0"/>
                <a:ea typeface="Calibri" panose="020F0502020204030204" pitchFamily="34" charset="0"/>
                <a:cs typeface="Times New Roman" panose="02020603050405020304" pitchFamily="18" charset="0"/>
              </a:rPr>
              <a:t>the data that an object can hold (</a:t>
            </a:r>
            <a:r>
              <a:rPr lang="en-US" b="1" dirty="0">
                <a:latin typeface="Arial" panose="020B0604020202020204" pitchFamily="34" charset="0"/>
                <a:ea typeface="Calibri" panose="020F0502020204030204" pitchFamily="34" charset="0"/>
                <a:cs typeface="Times New Roman" panose="02020603050405020304" pitchFamily="18" charset="0"/>
              </a:rPr>
              <a:t>the object’s fields </a:t>
            </a:r>
            <a:r>
              <a:rPr lang="en-US" b="1" dirty="0" smtClean="0">
                <a:latin typeface="Arial" panose="020B0604020202020204" pitchFamily="34" charset="0"/>
                <a:ea typeface="Calibri" panose="020F0502020204030204" pitchFamily="34" charset="0"/>
                <a:cs typeface="Times New Roman" panose="02020603050405020304" pitchFamily="18" charset="0"/>
              </a:rPr>
              <a:t>or </a:t>
            </a:r>
            <a:r>
              <a:rPr lang="en-US" b="1" dirty="0">
                <a:latin typeface="Arial" panose="020B0604020202020204" pitchFamily="34" charset="0"/>
                <a:ea typeface="Calibri" panose="020F0502020204030204" pitchFamily="34" charset="0"/>
                <a:cs typeface="Times New Roman" panose="02020603050405020304" pitchFamily="18" charset="0"/>
              </a:rPr>
              <a:t>properties</a:t>
            </a:r>
            <a:r>
              <a:rPr lang="en-US" dirty="0">
                <a:latin typeface="Arial" panose="020B0604020202020204" pitchFamily="34" charset="0"/>
                <a:ea typeface="Calibri" panose="020F0502020204030204" pitchFamily="34" charset="0"/>
                <a:cs typeface="Times New Roman" panose="02020603050405020304" pitchFamily="18" charset="0"/>
              </a:rPr>
              <a:t>), and the actions that an object can perform (</a:t>
            </a:r>
            <a:r>
              <a:rPr lang="en-US" b="1" dirty="0">
                <a:latin typeface="Arial" panose="020B0604020202020204" pitchFamily="34" charset="0"/>
                <a:ea typeface="Calibri" panose="020F0502020204030204" pitchFamily="34" charset="0"/>
                <a:cs typeface="Times New Roman" panose="02020603050405020304" pitchFamily="18" charset="0"/>
              </a:rPr>
              <a:t>the object’s methods</a:t>
            </a:r>
            <a:r>
              <a:rPr lang="en-US" dirty="0">
                <a:latin typeface="Arial" panose="020B0604020202020204" pitchFamily="34"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Arial" panose="020B060402020202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Arial" panose="020B060402020202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b="1" dirty="0">
                <a:latin typeface="Arial" panose="020B0604020202020204" pitchFamily="34" charset="0"/>
                <a:ea typeface="Calibri" panose="020F0502020204030204" pitchFamily="34" charset="0"/>
                <a:cs typeface="Times New Roman" panose="02020603050405020304" pitchFamily="18" charset="0"/>
              </a:rPr>
              <a:t>.NET Framework</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Arial" panose="020B0604020202020204" pitchFamily="34" charset="0"/>
                <a:ea typeface="Calibri" panose="020F0502020204030204" pitchFamily="34" charset="0"/>
                <a:cs typeface="Times New Roman" panose="02020603050405020304" pitchFamily="18" charset="0"/>
              </a:rPr>
              <a:t>The .NET Framework is a collection of classes and other code that can be used, along with a programming language such as C#, to create programs for the Windows operating system. For example, the .NET Framework provides classes to create Forms, </a:t>
            </a:r>
            <a:r>
              <a:rPr lang="en-US" dirty="0" err="1">
                <a:latin typeface="Arial" panose="020B0604020202020204" pitchFamily="34" charset="0"/>
                <a:ea typeface="Calibri" panose="020F0502020204030204" pitchFamily="34" charset="0"/>
                <a:cs typeface="Times New Roman" panose="02020603050405020304" pitchFamily="18" charset="0"/>
              </a:rPr>
              <a:t>TextBoxes</a:t>
            </a:r>
            <a:r>
              <a:rPr lang="en-US" dirty="0">
                <a:latin typeface="Arial" panose="020B0604020202020204" pitchFamily="34" charset="0"/>
                <a:ea typeface="Calibri" panose="020F0502020204030204" pitchFamily="34" charset="0"/>
                <a:cs typeface="Times New Roman" panose="02020603050405020304" pitchFamily="18" charset="0"/>
              </a:rPr>
              <a:t>, Labels, Buttons, and many other types of objects.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Arial" panose="020B060402020202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Arial" panose="020B0604020202020204" pitchFamily="34" charset="0"/>
                <a:ea typeface="Calibri" panose="020F0502020204030204" pitchFamily="34" charset="0"/>
                <a:cs typeface="Times New Roman" panose="02020603050405020304" pitchFamily="18" charset="0"/>
              </a:rPr>
              <a:t>When you use Visual C# to write programs, you are using a combination of the C# language and the .NET Framework.</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200" dirty="0">
                <a:latin typeface="Arial" panose="020B060402020202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3379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en-CA" smtClean="0"/>
          </a:p>
        </p:txBody>
      </p:sp>
      <p:pic>
        <p:nvPicPr>
          <p:cNvPr id="6147" name="Content Placeholder 3" descr="halo1.bmp"/>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685800"/>
            <a:ext cx="7620000" cy="5715000"/>
          </a:xfrm>
        </p:spPr>
      </p:pic>
    </p:spTree>
    <p:extLst>
      <p:ext uri="{BB962C8B-B14F-4D97-AF65-F5344CB8AC3E}">
        <p14:creationId xmlns:p14="http://schemas.microsoft.com/office/powerpoint/2010/main" val="7153694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733425" y="502504"/>
            <a:ext cx="8026556"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Machine Language (1</a:t>
            </a:r>
            <a:r>
              <a:rPr kumimoji="0" lang="en-US" sz="2800" b="1" i="0" u="none" strike="noStrike" cap="none" normalizeH="0" baseline="3000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st</a:t>
            </a:r>
            <a:r>
              <a:rPr kumimoji="0" lang="en-US" sz="28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GL)</a:t>
            </a:r>
            <a:endParaRPr kumimoji="0" 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Computers only understands machine language,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which is in the form of 1s and 0s.</a:t>
            </a:r>
            <a:endParaRPr kumimoji="0" 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3073" name="Picture 2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5799" y="2473191"/>
            <a:ext cx="2516104" cy="37640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ChangeArrowheads="1"/>
          </p:cNvSpPr>
          <p:nvPr/>
        </p:nvSpPr>
        <p:spPr bwMode="auto">
          <a:xfrm>
            <a:off x="962025"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74384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661275"/>
            <a:ext cx="7705956"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Assembly Language (2GL)</a:t>
            </a:r>
            <a:endParaRPr kumimoji="0" lang="en-US" sz="2800" b="0" i="0" u="none" strike="noStrike" cap="none" normalizeH="0" baseline="0" dirty="0" smtClean="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Unfortunately it is too difficult to develop in machine </a:t>
            </a:r>
          </a:p>
          <a:p>
            <a:pPr marL="346075" marR="0" lvl="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language, so assembly language was created as an </a:t>
            </a:r>
          </a:p>
          <a:p>
            <a:pPr marL="346075" marR="0" lvl="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alternative.</a:t>
            </a:r>
            <a:endParaRPr kumimoji="0" lang="en-US" sz="2400" b="0" i="0" u="none" strike="noStrike" cap="none" normalizeH="0" baseline="0" dirty="0" smtClean="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However you still need to translate the assembly </a:t>
            </a:r>
          </a:p>
          <a:p>
            <a:pPr marL="346075" marR="0" lvl="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language into machine language before that </a:t>
            </a:r>
          </a:p>
          <a:p>
            <a:pPr marL="346075" marR="0" lvl="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program can be executed.</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4097" name="Picture 2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585" y="3542731"/>
            <a:ext cx="7591379" cy="27618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276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534274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92467" y="808923"/>
            <a:ext cx="7339264" cy="4622804"/>
          </a:xfrm>
          <a:prstGeom prst="rect">
            <a:avLst/>
          </a:prstGeom>
        </p:spPr>
        <p:txBody>
          <a:bodyPr wrap="square">
            <a:spAutoFit/>
          </a:bodyPr>
          <a:lstStyle/>
          <a:p>
            <a:pPr>
              <a:lnSpc>
                <a:spcPct val="115000"/>
              </a:lnSpc>
            </a:pPr>
            <a:r>
              <a:rPr lang="en-US" sz="2400" b="1" dirty="0">
                <a:latin typeface="Arial" panose="020B0604020202020204" pitchFamily="34" charset="0"/>
                <a:ea typeface="Calibri" panose="020F0502020204030204" pitchFamily="34" charset="0"/>
                <a:cs typeface="Times New Roman" panose="02020603050405020304" pitchFamily="18" charset="0"/>
              </a:rPr>
              <a:t>High level Language (3GL)</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200" dirty="0">
                <a:latin typeface="Arial" panose="020B0604020202020204" pitchFamily="34"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latin typeface="Arial" panose="020B0604020202020204" pitchFamily="34" charset="0"/>
                <a:ea typeface="Calibri" panose="020F0502020204030204" pitchFamily="34" charset="0"/>
                <a:cs typeface="Times New Roman" panose="02020603050405020304" pitchFamily="18" charset="0"/>
              </a:rPr>
              <a:t>Assembly language requires you to write a large number of instructions for even the simplest of programs. It also requires you to know a lot about the specific CPU</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latin typeface="Arial" panose="020B0604020202020204" pitchFamily="34"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latin typeface="Arial" panose="020B0604020202020204" pitchFamily="34" charset="0"/>
                <a:ea typeface="Calibri" panose="020F0502020204030204" pitchFamily="34" charset="0"/>
                <a:cs typeface="Times New Roman" panose="02020603050405020304" pitchFamily="18" charset="0"/>
              </a:rPr>
              <a:t>In the 1950s high level languages began to appear which allows you to create more powerful and complex programs, without knowing how the CPU works and having to write large number of low level instructions.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latin typeface="Arial" panose="020B0604020202020204" pitchFamily="34"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latin typeface="Arial" panose="020B0604020202020204" pitchFamily="34" charset="0"/>
                <a:ea typeface="Calibri" panose="020F0502020204030204" pitchFamily="34" charset="0"/>
                <a:cs typeface="Times New Roman" panose="02020603050405020304" pitchFamily="18" charset="0"/>
              </a:rPr>
              <a:t>Most high-level languages use English-type words, making it easier to understand and write.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5990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617044" y="327209"/>
            <a:ext cx="6035040" cy="6227595"/>
          </a:xfrm>
          <a:prstGeom prst="rect">
            <a:avLst/>
          </a:prstGeom>
          <a:noFill/>
          <a:ln>
            <a:noFill/>
          </a:ln>
        </p:spPr>
      </p:pic>
    </p:spTree>
    <p:extLst>
      <p:ext uri="{BB962C8B-B14F-4D97-AF65-F5344CB8AC3E}">
        <p14:creationId xmlns:p14="http://schemas.microsoft.com/office/powerpoint/2010/main" val="4107004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25667" y="496988"/>
            <a:ext cx="7654190" cy="5807560"/>
          </a:xfrm>
          <a:prstGeom prst="rect">
            <a:avLst/>
          </a:prstGeom>
          <a:noFill/>
          <a:ln>
            <a:noFill/>
          </a:ln>
        </p:spPr>
      </p:pic>
    </p:spTree>
    <p:extLst>
      <p:ext uri="{BB962C8B-B14F-4D97-AF65-F5344CB8AC3E}">
        <p14:creationId xmlns:p14="http://schemas.microsoft.com/office/powerpoint/2010/main" val="21399262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2013" y="779438"/>
            <a:ext cx="8508732" cy="4976747"/>
          </a:xfrm>
          <a:prstGeom prst="rect">
            <a:avLst/>
          </a:prstGeom>
        </p:spPr>
        <p:txBody>
          <a:bodyPr wrap="square">
            <a:spAutoFit/>
          </a:bodyPr>
          <a:lstStyle/>
          <a:p>
            <a:pPr>
              <a:lnSpc>
                <a:spcPct val="115000"/>
              </a:lnSpc>
            </a:pPr>
            <a:r>
              <a:rPr lang="en-US" sz="2400" b="1" u="sng" dirty="0">
                <a:latin typeface="Arial" panose="020B0604020202020204" pitchFamily="34" charset="0"/>
                <a:ea typeface="Calibri" panose="020F0502020204030204" pitchFamily="34" charset="0"/>
                <a:cs typeface="Times New Roman" panose="02020603050405020304" pitchFamily="18" charset="0"/>
              </a:rPr>
              <a:t>Fourth Generation Language (4GL)</a:t>
            </a:r>
            <a:endParaRPr lang="en-US" sz="2400" u="sng"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200" dirty="0">
                <a:latin typeface="Arial" panose="020B0604020202020204" pitchFamily="34"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buFont typeface="Arial" panose="020B0604020202020204" pitchFamily="34" charset="0"/>
              <a:buChar char="•"/>
            </a:pPr>
            <a:r>
              <a:rPr lang="en-US" sz="2400" dirty="0">
                <a:latin typeface="Arial" panose="020B0604020202020204" pitchFamily="34" charset="0"/>
                <a:ea typeface="Calibri" panose="020F0502020204030204" pitchFamily="34" charset="0"/>
                <a:cs typeface="Times New Roman" panose="02020603050405020304" pitchFamily="18" charset="0"/>
              </a:rPr>
              <a:t>Developed from the </a:t>
            </a:r>
            <a:r>
              <a:rPr lang="en-US" sz="2400" b="1" dirty="0">
                <a:latin typeface="Arial" panose="020B0604020202020204" pitchFamily="34" charset="0"/>
                <a:ea typeface="Calibri" panose="020F0502020204030204" pitchFamily="34" charset="0"/>
                <a:cs typeface="Times New Roman" panose="02020603050405020304" pitchFamily="18" charset="0"/>
              </a:rPr>
              <a:t>1970s through the 90s</a:t>
            </a:r>
            <a:r>
              <a:rPr lang="en-US" sz="2400" dirty="0">
                <a:latin typeface="Arial" panose="020B0604020202020204" pitchFamily="34"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buFont typeface="Arial" panose="020B0604020202020204" pitchFamily="34" charset="0"/>
              <a:buChar char="•"/>
            </a:pPr>
            <a:r>
              <a:rPr lang="en-US" sz="2400" dirty="0" smtClean="0">
                <a:latin typeface="Arial" panose="020B0604020202020204" pitchFamily="34" charset="0"/>
                <a:ea typeface="Calibri" panose="020F0502020204030204" pitchFamily="34" charset="0"/>
                <a:cs typeface="Times New Roman" panose="02020603050405020304" pitchFamily="18" charset="0"/>
              </a:rPr>
              <a:t>Minimal </a:t>
            </a:r>
            <a:r>
              <a:rPr lang="en-US" sz="2400" dirty="0">
                <a:latin typeface="Arial" panose="020B0604020202020204" pitchFamily="34" charset="0"/>
                <a:ea typeface="Calibri" panose="020F0502020204030204" pitchFamily="34" charset="0"/>
                <a:cs typeface="Times New Roman" panose="02020603050405020304" pitchFamily="18" charset="0"/>
              </a:rPr>
              <a:t>use of code.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buFont typeface="Arial" panose="020B0604020202020204" pitchFamily="34" charset="0"/>
              <a:buChar char="•"/>
            </a:pP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smtClean="0">
                <a:latin typeface="Arial" panose="020B0604020202020204" pitchFamily="34" charset="0"/>
                <a:ea typeface="Calibri" panose="020F0502020204030204" pitchFamily="34" charset="0"/>
                <a:cs typeface="Times New Roman" panose="02020603050405020304" pitchFamily="18" charset="0"/>
              </a:rPr>
              <a:t>Primarily </a:t>
            </a:r>
            <a:r>
              <a:rPr lang="en-US" sz="2400" dirty="0">
                <a:latin typeface="Arial" panose="020B0604020202020204" pitchFamily="34" charset="0"/>
                <a:ea typeface="Calibri" panose="020F0502020204030204" pitchFamily="34" charset="0"/>
                <a:cs typeface="Times New Roman" panose="02020603050405020304" pitchFamily="18" charset="0"/>
              </a:rPr>
              <a:t>used for Database management ,like </a:t>
            </a:r>
            <a:r>
              <a:rPr lang="en-US" sz="2400" b="1" dirty="0">
                <a:latin typeface="Arial" panose="020B0604020202020204" pitchFamily="34" charset="0"/>
                <a:ea typeface="Calibri" panose="020F0502020204030204" pitchFamily="34" charset="0"/>
                <a:cs typeface="Times New Roman" panose="02020603050405020304" pitchFamily="18" charset="0"/>
              </a:rPr>
              <a:t>Oracle Developer Suite</a:t>
            </a:r>
            <a:r>
              <a:rPr lang="en-US" sz="2400" dirty="0">
                <a:latin typeface="Arial" panose="020B0604020202020204" pitchFamily="34" charset="0"/>
                <a:ea typeface="Calibri" panose="020F0502020204030204" pitchFamily="34" charset="0"/>
                <a:cs typeface="Times New Roman" panose="02020603050405020304" pitchFamily="18" charset="0"/>
              </a:rPr>
              <a:t>, and large Business development like </a:t>
            </a:r>
            <a:r>
              <a:rPr lang="en-US" sz="2400" b="1" dirty="0">
                <a:latin typeface="Arial" panose="020B0604020202020204" pitchFamily="34" charset="0"/>
                <a:ea typeface="Calibri" panose="020F0502020204030204" pitchFamily="34" charset="0"/>
                <a:cs typeface="Times New Roman" panose="02020603050405020304" pitchFamily="18" charset="0"/>
              </a:rPr>
              <a:t>CASE tools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400" dirty="0">
                <a:latin typeface="Arial" panose="020B0604020202020204" pitchFamily="34"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400" b="1" u="sng" dirty="0">
                <a:latin typeface="Arial" panose="020B0604020202020204" pitchFamily="34" charset="0"/>
                <a:ea typeface="Calibri" panose="020F0502020204030204" pitchFamily="34" charset="0"/>
                <a:cs typeface="Times New Roman" panose="02020603050405020304" pitchFamily="18" charset="0"/>
              </a:rPr>
              <a:t>Fifth Generation (5GL)</a:t>
            </a:r>
            <a:endParaRPr lang="en-US" sz="2400" u="sng"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buFont typeface="Arial" panose="020B0604020202020204" pitchFamily="34" charset="0"/>
              <a:buChar char="•"/>
            </a:pPr>
            <a:r>
              <a:rPr lang="en-US" sz="2400" dirty="0">
                <a:latin typeface="Arial" panose="020B0604020202020204" pitchFamily="34" charset="0"/>
                <a:ea typeface="Calibri" panose="020F0502020204030204" pitchFamily="34" charset="0"/>
                <a:cs typeface="Times New Roman" panose="02020603050405020304" pitchFamily="18" charset="0"/>
              </a:rPr>
              <a:t>Used mainly for artificial intelligence, </a:t>
            </a:r>
            <a:r>
              <a:rPr lang="en-US" sz="2400" dirty="0" err="1">
                <a:latin typeface="Arial" panose="020B0604020202020204" pitchFamily="34" charset="0"/>
                <a:ea typeface="Calibri" panose="020F0502020204030204" pitchFamily="34" charset="0"/>
                <a:cs typeface="Times New Roman" panose="02020603050405020304" pitchFamily="18" charset="0"/>
              </a:rPr>
              <a:t>e.g</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b="1" dirty="0">
                <a:latin typeface="Arial" panose="020B0604020202020204" pitchFamily="34" charset="0"/>
                <a:ea typeface="Calibri" panose="020F0502020204030204" pitchFamily="34" charset="0"/>
                <a:cs typeface="Times New Roman" panose="02020603050405020304" pitchFamily="18" charset="0"/>
              </a:rPr>
              <a:t>Prolog and LISP</a:t>
            </a:r>
            <a:r>
              <a:rPr lang="en-US" sz="2400" dirty="0">
                <a:latin typeface="Arial" panose="020B0604020202020204" pitchFamily="34" charset="0"/>
                <a:ea typeface="Calibri" panose="020F0502020204030204" pitchFamily="34" charset="0"/>
                <a:cs typeface="Times New Roman" panose="02020603050405020304" pitchFamily="18" charset="0"/>
              </a:rPr>
              <a:t>. 5GL is also known as </a:t>
            </a:r>
            <a:r>
              <a:rPr lang="en-US" sz="2400" b="1" dirty="0">
                <a:latin typeface="Arial" panose="020B0604020202020204" pitchFamily="34" charset="0"/>
                <a:ea typeface="Calibri" panose="020F0502020204030204" pitchFamily="34" charset="0"/>
                <a:cs typeface="Times New Roman" panose="02020603050405020304" pitchFamily="18" charset="0"/>
              </a:rPr>
              <a:t>natural language</a:t>
            </a:r>
            <a:r>
              <a:rPr lang="en-US" sz="2400" dirty="0">
                <a:latin typeface="Arial" panose="020B0604020202020204" pitchFamily="34" charset="0"/>
                <a:ea typeface="Calibri" panose="020F0502020204030204" pitchFamily="34" charset="0"/>
                <a:cs typeface="Times New Roman" panose="02020603050405020304" pitchFamily="18" charset="0"/>
              </a:rPr>
              <a:t>, as it allows the user to “talk” to the computer.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615192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Office Theme</Template>
  <TotalTime>293</TotalTime>
  <Words>649</Words>
  <Application>Microsoft Office PowerPoint</Application>
  <PresentationFormat>On-screen Show (4:3)</PresentationFormat>
  <Paragraphs>136</Paragraphs>
  <Slides>26</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26</vt:i4>
      </vt:variant>
    </vt:vector>
  </HeadingPairs>
  <TitlesOfParts>
    <vt:vector size="35" baseType="lpstr">
      <vt:lpstr>Arial</vt:lpstr>
      <vt:lpstr>Calibri</vt:lpstr>
      <vt:lpstr>Calibri Light</vt:lpstr>
      <vt:lpstr>Symbol</vt:lpstr>
      <vt:lpstr>Times New Roman</vt:lpstr>
      <vt:lpstr>Wingdings</vt:lpstr>
      <vt:lpstr>Office Theme</vt:lpstr>
      <vt:lpstr>Ripple</vt:lpstr>
      <vt:lpstr>1_Ripple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Man</dc:creator>
  <cp:lastModifiedBy>The Man</cp:lastModifiedBy>
  <cp:revision>26</cp:revision>
  <dcterms:created xsi:type="dcterms:W3CDTF">2015-09-01T01:57:29Z</dcterms:created>
  <dcterms:modified xsi:type="dcterms:W3CDTF">2015-09-03T00:56:19Z</dcterms:modified>
</cp:coreProperties>
</file>