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99" d="100"/>
          <a:sy n="99" d="100"/>
        </p:scale>
        <p:origin x="78" y="3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30748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B45458-3EF3-4E4F-B06F-06C36DE23C17}"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143380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123383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0442E-3E7D-4CD3-8DEF-EB0AC6845FE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184071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2668949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B45458-3EF3-4E4F-B06F-06C36DE23C17}" type="datetimeFigureOut">
              <a:rPr lang="en-US" smtClean="0"/>
              <a:t>10/5/2015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1056530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B45458-3EF3-4E4F-B06F-06C36DE23C17}" type="datetimeFigureOut">
              <a:rPr lang="en-US" smtClean="0"/>
              <a:t>10/5/2015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35633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3050769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981693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2963953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252366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B45458-3EF3-4E4F-B06F-06C36DE23C17}"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422017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B45458-3EF3-4E4F-B06F-06C36DE23C17}" type="datetimeFigureOut">
              <a:rPr lang="en-US" smtClean="0"/>
              <a:t>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223190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257126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280786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A9B45458-3EF3-4E4F-B06F-06C36DE23C17}" type="datetimeFigureOut">
              <a:rPr lang="en-US" smtClean="0"/>
              <a:t>10/5/2015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42982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B45458-3EF3-4E4F-B06F-06C36DE23C17}"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0442E-3E7D-4CD3-8DEF-EB0AC6845FEF}" type="slidenum">
              <a:rPr lang="en-US" smtClean="0"/>
              <a:t>‹#›</a:t>
            </a:fld>
            <a:endParaRPr lang="en-US"/>
          </a:p>
        </p:txBody>
      </p:sp>
    </p:spTree>
    <p:extLst>
      <p:ext uri="{BB962C8B-B14F-4D97-AF65-F5344CB8AC3E}">
        <p14:creationId xmlns:p14="http://schemas.microsoft.com/office/powerpoint/2010/main" val="369039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B45458-3EF3-4E4F-B06F-06C36DE23C17}" type="datetimeFigureOut">
              <a:rPr lang="en-US" smtClean="0"/>
              <a:t>10/5/2015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5930442E-3E7D-4CD3-8DEF-EB0AC6845FEF}" type="slidenum">
              <a:rPr lang="en-US" smtClean="0"/>
              <a:t>‹#›</a:t>
            </a:fld>
            <a:endParaRPr lang="en-US"/>
          </a:p>
        </p:txBody>
      </p:sp>
    </p:spTree>
    <p:extLst>
      <p:ext uri="{BB962C8B-B14F-4D97-AF65-F5344CB8AC3E}">
        <p14:creationId xmlns:p14="http://schemas.microsoft.com/office/powerpoint/2010/main" val="146627076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799230" y="500196"/>
            <a:ext cx="6987607" cy="3436537"/>
          </a:xfrm>
          <a:prstGeom prst="rect">
            <a:avLst/>
          </a:prstGeom>
          <a:noFill/>
          <a:ln>
            <a:noFill/>
          </a:ln>
        </p:spPr>
      </p:pic>
      <p:sp>
        <p:nvSpPr>
          <p:cNvPr id="2" name="Rectangle 1"/>
          <p:cNvSpPr/>
          <p:nvPr/>
        </p:nvSpPr>
        <p:spPr>
          <a:xfrm>
            <a:off x="890335" y="4438867"/>
            <a:ext cx="7089007" cy="1685077"/>
          </a:xfrm>
          <a:prstGeom prst="rect">
            <a:avLst/>
          </a:prstGeom>
        </p:spPr>
        <p:txBody>
          <a:bodyPr wrap="square">
            <a:spAutoFit/>
          </a:bodyPr>
          <a:lstStyle/>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Programmers usually refer to the process of saving data in a file as </a:t>
            </a:r>
            <a:r>
              <a:rPr lang="en-US" b="1" i="1" dirty="0">
                <a:latin typeface="Arial" panose="020B0604020202020204" pitchFamily="34" charset="0"/>
                <a:ea typeface="Calibri" panose="020F0502020204030204" pitchFamily="34" charset="0"/>
                <a:cs typeface="Times New Roman" panose="02020603050405020304" pitchFamily="18" charset="0"/>
              </a:rPr>
              <a:t>writing data</a:t>
            </a:r>
            <a:r>
              <a:rPr lang="en-US" dirty="0">
                <a:latin typeface="Arial" panose="020B0604020202020204" pitchFamily="34" charset="0"/>
                <a:ea typeface="Calibri" panose="020F0502020204030204" pitchFamily="34" charset="0"/>
                <a:cs typeface="Times New Roman" panose="02020603050405020304" pitchFamily="18" charset="0"/>
              </a:rPr>
              <a:t> to the file.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The term </a:t>
            </a:r>
            <a:r>
              <a:rPr lang="en-US" b="1" i="1" dirty="0">
                <a:latin typeface="Arial" panose="020B0604020202020204" pitchFamily="34" charset="0"/>
                <a:ea typeface="Calibri" panose="020F0502020204030204" pitchFamily="34" charset="0"/>
                <a:cs typeface="Times New Roman" panose="02020603050405020304" pitchFamily="18" charset="0"/>
              </a:rPr>
              <a:t>output file</a:t>
            </a:r>
            <a:r>
              <a:rPr lang="en-US" dirty="0">
                <a:latin typeface="Arial" panose="020B0604020202020204" pitchFamily="34" charset="0"/>
                <a:ea typeface="Calibri" panose="020F0502020204030204" pitchFamily="34" charset="0"/>
                <a:cs typeface="Times New Roman" panose="02020603050405020304" pitchFamily="18" charset="0"/>
              </a:rPr>
              <a:t> is used to describe a file to which data is written.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9044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1577" y="817023"/>
            <a:ext cx="7810902" cy="3887603"/>
          </a:xfrm>
          <a:prstGeom prst="rect">
            <a:avLst/>
          </a:prstGeom>
        </p:spPr>
        <p:txBody>
          <a:bodyPr wrap="square">
            <a:spAutoFit/>
          </a:bodyPr>
          <a:lstStyle/>
          <a:p>
            <a:pPr>
              <a:lnSpc>
                <a:spcPct val="115000"/>
              </a:lnSpc>
            </a:pPr>
            <a:r>
              <a:rPr lang="en-US" sz="2400" b="1" i="1" dirty="0">
                <a:latin typeface="Arial" panose="020B0604020202020204" pitchFamily="34" charset="0"/>
                <a:ea typeface="Calibri" panose="020F0502020204030204" pitchFamily="34" charset="0"/>
                <a:cs typeface="Times New Roman" panose="02020603050405020304" pitchFamily="18" charset="0"/>
              </a:rPr>
              <a:t>Add new data to existing file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What if you want to add new data to the file? You can do this with the “</a:t>
            </a:r>
            <a:r>
              <a:rPr lang="en-US" sz="2400" b="1" dirty="0" err="1">
                <a:latin typeface="Arial" panose="020B0604020202020204" pitchFamily="34" charset="0"/>
                <a:ea typeface="Calibri" panose="020F0502020204030204" pitchFamily="34" charset="0"/>
                <a:cs typeface="Times New Roman" panose="02020603050405020304" pitchFamily="18" charset="0"/>
              </a:rPr>
              <a:t>AppendText</a:t>
            </a:r>
            <a:r>
              <a:rPr lang="en-US" sz="2400" dirty="0">
                <a:latin typeface="Arial" panose="020B0604020202020204" pitchFamily="34" charset="0"/>
                <a:ea typeface="Calibri" panose="020F0502020204030204" pitchFamily="34" charset="0"/>
                <a:cs typeface="Times New Roman" panose="02020603050405020304" pitchFamily="18" charset="0"/>
              </a:rPr>
              <a:t>” method, but only starting from the end of the file. It works like the </a:t>
            </a:r>
            <a:r>
              <a:rPr lang="en-US" sz="2400" dirty="0" err="1">
                <a:latin typeface="Arial" panose="020B0604020202020204" pitchFamily="34" charset="0"/>
                <a:ea typeface="Calibri" panose="020F0502020204030204" pitchFamily="34" charset="0"/>
                <a:cs typeface="Times New Roman" panose="02020603050405020304" pitchFamily="18" charset="0"/>
              </a:rPr>
              <a:t>File.CreateText</a:t>
            </a:r>
            <a:r>
              <a:rPr lang="en-US" sz="2400" dirty="0">
                <a:latin typeface="Arial" panose="020B0604020202020204" pitchFamily="34" charset="0"/>
                <a:ea typeface="Calibri" panose="020F0502020204030204" pitchFamily="34" charset="0"/>
                <a:cs typeface="Times New Roman" panose="02020603050405020304" pitchFamily="18" charset="0"/>
              </a:rPr>
              <a:t> method, </a:t>
            </a:r>
            <a:r>
              <a:rPr lang="en-US" sz="2400" b="1" i="1" u="sng" dirty="0">
                <a:latin typeface="Arial" panose="020B0604020202020204" pitchFamily="34" charset="0"/>
                <a:ea typeface="Calibri" panose="020F0502020204030204" pitchFamily="34" charset="0"/>
                <a:cs typeface="Times New Roman" panose="02020603050405020304" pitchFamily="18" charset="0"/>
              </a:rPr>
              <a:t>but the file is not erased if it already exists</a:t>
            </a:r>
            <a:r>
              <a:rPr lang="en-US" sz="2400" b="1" dirty="0">
                <a:latin typeface="Arial" panose="020B0604020202020204" pitchFamily="34"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However, if the file indicated </a:t>
            </a:r>
            <a:r>
              <a:rPr lang="en-US" sz="2400" b="1" dirty="0">
                <a:latin typeface="Arial" panose="020B0604020202020204" pitchFamily="34" charset="0"/>
                <a:ea typeface="Calibri" panose="020F0502020204030204" pitchFamily="34" charset="0"/>
                <a:cs typeface="Times New Roman" panose="02020603050405020304" pitchFamily="18" charset="0"/>
              </a:rPr>
              <a:t>DOES NOT exist</a:t>
            </a:r>
            <a:r>
              <a:rPr lang="en-US" sz="2400" dirty="0">
                <a:latin typeface="Arial" panose="020B0604020202020204" pitchFamily="34" charset="0"/>
                <a:ea typeface="Calibri" panose="020F0502020204030204" pitchFamily="34" charset="0"/>
                <a:cs typeface="Times New Roman" panose="02020603050405020304" pitchFamily="18" charset="0"/>
              </a:rPr>
              <a:t>, then </a:t>
            </a:r>
            <a:r>
              <a:rPr lang="en-US" sz="2400" b="1" dirty="0" err="1">
                <a:latin typeface="Consolas" panose="020B0609020204030204" pitchFamily="49" charset="0"/>
                <a:ea typeface="Calibri" panose="020F0502020204030204" pitchFamily="34" charset="0"/>
                <a:cs typeface="Times New Roman" panose="02020603050405020304" pitchFamily="18" charset="0"/>
              </a:rPr>
              <a:t>AppendText</a:t>
            </a:r>
            <a:r>
              <a:rPr lang="en-US" sz="2400" b="1" dirty="0">
                <a:latin typeface="Consolas" panose="020B0609020204030204" pitchFamily="49"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will create a </a:t>
            </a:r>
            <a:r>
              <a:rPr lang="en-US" sz="2400" b="1" dirty="0">
                <a:latin typeface="Arial" panose="020B0604020202020204" pitchFamily="34" charset="0"/>
                <a:ea typeface="Calibri" panose="020F0502020204030204" pitchFamily="34" charset="0"/>
                <a:cs typeface="Times New Roman" panose="02020603050405020304" pitchFamily="18" charset="0"/>
              </a:rPr>
              <a:t>NEW</a:t>
            </a:r>
            <a:r>
              <a:rPr lang="en-US" sz="2400" dirty="0">
                <a:latin typeface="Arial" panose="020B0604020202020204" pitchFamily="34" charset="0"/>
                <a:ea typeface="Calibri" panose="020F0502020204030204" pitchFamily="34" charset="0"/>
                <a:cs typeface="Times New Roman" panose="02020603050405020304" pitchFamily="18" charset="0"/>
              </a:rPr>
              <a:t> file.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67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6016" y="454733"/>
            <a:ext cx="4904072" cy="410882"/>
          </a:xfrm>
          <a:prstGeom prst="rect">
            <a:avLst/>
          </a:prstGeom>
        </p:spPr>
        <p:txBody>
          <a:bodyPr wrap="square">
            <a:spAutoFit/>
          </a:bodyPr>
          <a:lstStyle/>
          <a:p>
            <a:pPr>
              <a:lnSpc>
                <a:spcPct val="115000"/>
              </a:lnSpc>
            </a:pPr>
            <a:r>
              <a:rPr lang="en-US" b="1" i="1" dirty="0">
                <a:latin typeface="Arial" panose="020B0604020202020204" pitchFamily="34" charset="0"/>
                <a:ea typeface="Calibri" panose="020F0502020204030204" pitchFamily="34" charset="0"/>
                <a:cs typeface="Times New Roman" panose="02020603050405020304" pitchFamily="18" charset="0"/>
              </a:rPr>
              <a:t>Reading Data from </a:t>
            </a:r>
            <a:r>
              <a:rPr lang="en-US" b="1" i="1" dirty="0" err="1">
                <a:latin typeface="Arial" panose="020B0604020202020204" pitchFamily="34" charset="0"/>
                <a:ea typeface="Calibri" panose="020F0502020204030204" pitchFamily="34" charset="0"/>
                <a:cs typeface="Times New Roman" panose="02020603050405020304" pitchFamily="18" charset="0"/>
              </a:rPr>
              <a:t>StreamReader</a:t>
            </a:r>
            <a:r>
              <a:rPr lang="en-US" b="1" i="1" dirty="0">
                <a:latin typeface="Arial" panose="020B0604020202020204" pitchFamily="34" charset="0"/>
                <a:ea typeface="Calibri" panose="020F0502020204030204" pitchFamily="34" charset="0"/>
                <a:cs typeface="Times New Roman" panose="02020603050405020304" pitchFamily="18" charset="0"/>
              </a:rPr>
              <a:t> Object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62451" y="1059226"/>
            <a:ext cx="3174282" cy="1755759"/>
          </a:xfrm>
          <a:prstGeom prst="rect">
            <a:avLst/>
          </a:prstGeom>
          <a:noFill/>
          <a:ln>
            <a:noFill/>
          </a:ln>
        </p:spPr>
      </p:pic>
      <p:sp>
        <p:nvSpPr>
          <p:cNvPr id="6" name="Rectangle 5"/>
          <p:cNvSpPr/>
          <p:nvPr/>
        </p:nvSpPr>
        <p:spPr>
          <a:xfrm>
            <a:off x="616015" y="3301465"/>
            <a:ext cx="7825341" cy="1685077"/>
          </a:xfrm>
          <a:prstGeom prst="rect">
            <a:avLst/>
          </a:prstGeom>
        </p:spPr>
        <p:txBody>
          <a:bodyPr wrap="square">
            <a:spAutoFit/>
          </a:bodyPr>
          <a:lstStyle/>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The </a:t>
            </a:r>
            <a:r>
              <a:rPr lang="en-US" dirty="0" err="1">
                <a:latin typeface="Arial" panose="020B0604020202020204" pitchFamily="34" charset="0"/>
                <a:ea typeface="Calibri" panose="020F0502020204030204" pitchFamily="34" charset="0"/>
                <a:cs typeface="Times New Roman" panose="02020603050405020304" pitchFamily="18" charset="0"/>
              </a:rPr>
              <a:t>File.OpenText</a:t>
            </a:r>
            <a:r>
              <a:rPr lang="en-US" dirty="0">
                <a:latin typeface="Arial" panose="020B0604020202020204" pitchFamily="34" charset="0"/>
                <a:ea typeface="Calibri" panose="020F0502020204030204" pitchFamily="34" charset="0"/>
                <a:cs typeface="Times New Roman" panose="02020603050405020304" pitchFamily="18" charset="0"/>
              </a:rPr>
              <a:t> method does the following:</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arenR"/>
            </a:pPr>
            <a:r>
              <a:rPr lang="en-US" dirty="0">
                <a:latin typeface="Arial" panose="020B0604020202020204" pitchFamily="34" charset="0"/>
                <a:ea typeface="Calibri" panose="020F0502020204030204" pitchFamily="34" charset="0"/>
                <a:cs typeface="Times New Roman" panose="02020603050405020304" pitchFamily="18" charset="0"/>
              </a:rPr>
              <a:t>It </a:t>
            </a:r>
            <a:r>
              <a:rPr lang="en-US" b="1" dirty="0">
                <a:latin typeface="Arial" panose="020B0604020202020204" pitchFamily="34" charset="0"/>
                <a:ea typeface="Calibri" panose="020F0502020204030204" pitchFamily="34" charset="0"/>
                <a:cs typeface="Times New Roman" panose="02020603050405020304" pitchFamily="18" charset="0"/>
              </a:rPr>
              <a:t>opens an existing text</a:t>
            </a:r>
            <a:r>
              <a:rPr lang="en-US" dirty="0">
                <a:latin typeface="Arial" panose="020B0604020202020204" pitchFamily="34" charset="0"/>
                <a:ea typeface="Calibri" panose="020F0502020204030204" pitchFamily="34" charset="0"/>
                <a:cs typeface="Times New Roman" panose="02020603050405020304" pitchFamily="18" charset="0"/>
              </a:rPr>
              <a:t> file with the name specified by the argument. </a:t>
            </a:r>
            <a:r>
              <a:rPr lang="en-US" b="1" dirty="0">
                <a:latin typeface="Arial" panose="020B0604020202020204" pitchFamily="34" charset="0"/>
                <a:ea typeface="Calibri" panose="020F0502020204030204" pitchFamily="34" charset="0"/>
                <a:cs typeface="Times New Roman" panose="02020603050405020304" pitchFamily="18" charset="0"/>
              </a:rPr>
              <a:t>If the file </a:t>
            </a:r>
            <a:r>
              <a:rPr lang="en-US" b="1" i="1" u="sng" dirty="0">
                <a:latin typeface="Arial" panose="020B0604020202020204" pitchFamily="34" charset="0"/>
                <a:ea typeface="Calibri" panose="020F0502020204030204" pitchFamily="34" charset="0"/>
                <a:cs typeface="Times New Roman" panose="02020603050405020304" pitchFamily="18" charset="0"/>
              </a:rPr>
              <a:t>does not exist</a:t>
            </a:r>
            <a:r>
              <a:rPr lang="en-US" b="1" dirty="0">
                <a:latin typeface="Arial" panose="020B0604020202020204" pitchFamily="34" charset="0"/>
                <a:ea typeface="Calibri" panose="020F0502020204030204" pitchFamily="34" charset="0"/>
                <a:cs typeface="Times New Roman" panose="02020603050405020304" pitchFamily="18" charset="0"/>
              </a:rPr>
              <a:t>, an exception is thrown.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arenR"/>
            </a:pPr>
            <a:r>
              <a:rPr lang="en-US" dirty="0">
                <a:latin typeface="Arial" panose="020B0604020202020204" pitchFamily="34" charset="0"/>
                <a:ea typeface="Calibri" panose="020F0502020204030204" pitchFamily="34" charset="0"/>
                <a:cs typeface="Times New Roman" panose="02020603050405020304" pitchFamily="18" charset="0"/>
              </a:rPr>
              <a:t>It creates a </a:t>
            </a:r>
            <a:r>
              <a:rPr lang="en-US" dirty="0" err="1">
                <a:latin typeface="Arial" panose="020B0604020202020204" pitchFamily="34" charset="0"/>
                <a:ea typeface="Calibri" panose="020F0502020204030204" pitchFamily="34" charset="0"/>
                <a:cs typeface="Times New Roman" panose="02020603050405020304" pitchFamily="18" charset="0"/>
              </a:rPr>
              <a:t>StreamReader</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b="1" dirty="0">
                <a:latin typeface="Arial" panose="020B0604020202020204" pitchFamily="34" charset="0"/>
                <a:ea typeface="Calibri" panose="020F0502020204030204" pitchFamily="34" charset="0"/>
                <a:cs typeface="Times New Roman" panose="02020603050405020304" pitchFamily="18" charset="0"/>
              </a:rPr>
              <a:t>object in memory associated with the file</a:t>
            </a: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arenR"/>
            </a:pPr>
            <a:r>
              <a:rPr lang="en-US" dirty="0">
                <a:latin typeface="Arial" panose="020B0604020202020204" pitchFamily="34" charset="0"/>
                <a:ea typeface="Calibri" panose="020F0502020204030204" pitchFamily="34" charset="0"/>
                <a:cs typeface="Times New Roman" panose="02020603050405020304" pitchFamily="18" charset="0"/>
              </a:rPr>
              <a:t>It returns a </a:t>
            </a:r>
            <a:r>
              <a:rPr lang="en-US" b="1" dirty="0">
                <a:latin typeface="Arial" panose="020B0604020202020204" pitchFamily="34" charset="0"/>
                <a:ea typeface="Calibri" panose="020F0502020204030204" pitchFamily="34" charset="0"/>
                <a:cs typeface="Times New Roman" panose="02020603050405020304" pitchFamily="18" charset="0"/>
              </a:rPr>
              <a:t>reference</a:t>
            </a:r>
            <a:r>
              <a:rPr lang="en-US" dirty="0">
                <a:latin typeface="Arial" panose="020B0604020202020204" pitchFamily="34" charset="0"/>
                <a:ea typeface="Calibri" panose="020F0502020204030204" pitchFamily="34" charset="0"/>
                <a:cs typeface="Times New Roman" panose="02020603050405020304" pitchFamily="18" charset="0"/>
              </a:rPr>
              <a:t> to the </a:t>
            </a:r>
            <a:r>
              <a:rPr lang="en-US" b="1" dirty="0" err="1">
                <a:latin typeface="Arial" panose="020B0604020202020204" pitchFamily="34" charset="0"/>
                <a:ea typeface="Calibri" panose="020F0502020204030204" pitchFamily="34" charset="0"/>
                <a:cs typeface="Times New Roman" panose="02020603050405020304" pitchFamily="18" charset="0"/>
              </a:rPr>
              <a:t>StreamReader</a:t>
            </a:r>
            <a:r>
              <a:rPr lang="en-US" b="1" dirty="0">
                <a:latin typeface="Arial" panose="020B0604020202020204" pitchFamily="34" charset="0"/>
                <a:ea typeface="Calibri" panose="020F0502020204030204" pitchFamily="34" charset="0"/>
                <a:cs typeface="Times New Roman" panose="02020603050405020304" pitchFamily="18" charset="0"/>
              </a:rPr>
              <a:t> object</a:t>
            </a:r>
            <a:r>
              <a:rPr lang="en-US" dirty="0">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8552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962" y="645599"/>
            <a:ext cx="7647272" cy="4312334"/>
          </a:xfrm>
          <a:prstGeom prst="rect">
            <a:avLst/>
          </a:prstGeom>
        </p:spPr>
        <p:txBody>
          <a:bodyPr wrap="square">
            <a:spAutoFit/>
          </a:bodyPr>
          <a:lstStyle/>
          <a:p>
            <a:pPr>
              <a:lnSpc>
                <a:spcPct val="115000"/>
              </a:lnSpc>
            </a:pPr>
            <a:r>
              <a:rPr lang="en-US" sz="2400" b="1" i="1" dirty="0">
                <a:latin typeface="Arial" panose="020B0604020202020204" pitchFamily="34" charset="0"/>
                <a:ea typeface="Calibri" panose="020F0502020204030204" pitchFamily="34" charset="0"/>
                <a:cs typeface="Times New Roman" panose="02020603050405020304" pitchFamily="18" charset="0"/>
              </a:rPr>
              <a:t>The read position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en-US" sz="24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r>
              <a:rPr lang="en-US" sz="2400" dirty="0" smtClean="0">
                <a:latin typeface="Arial" panose="020B0604020202020204" pitchFamily="34" charset="0"/>
                <a:ea typeface="Calibri" panose="020F0502020204030204" pitchFamily="34" charset="0"/>
                <a:cs typeface="Times New Roman" panose="02020603050405020304" pitchFamily="18" charset="0"/>
              </a:rPr>
              <a:t>When </a:t>
            </a:r>
            <a:r>
              <a:rPr lang="en-US" sz="2400" dirty="0">
                <a:latin typeface="Arial" panose="020B0604020202020204" pitchFamily="34" charset="0"/>
                <a:ea typeface="Calibri" panose="020F0502020204030204" pitchFamily="34" charset="0"/>
                <a:cs typeface="Times New Roman" panose="02020603050405020304" pitchFamily="18" charset="0"/>
              </a:rPr>
              <a:t>a program works with an input file, a special value known as a </a:t>
            </a:r>
            <a:r>
              <a:rPr lang="en-US" sz="2400" b="1" i="1" u="sng" dirty="0">
                <a:latin typeface="Arial" panose="020B0604020202020204" pitchFamily="34" charset="0"/>
                <a:ea typeface="Calibri" panose="020F0502020204030204" pitchFamily="34" charset="0"/>
                <a:cs typeface="Times New Roman" panose="02020603050405020304" pitchFamily="18" charset="0"/>
              </a:rPr>
              <a:t>read position</a:t>
            </a:r>
            <a:r>
              <a:rPr lang="en-US" sz="2400" b="1" dirty="0">
                <a:latin typeface="Arial" panose="020B0604020202020204" pitchFamily="34" charset="0"/>
                <a:ea typeface="Calibri" panose="020F0502020204030204" pitchFamily="34" charset="0"/>
                <a:cs typeface="Times New Roman" panose="02020603050405020304" pitchFamily="18" charset="0"/>
              </a:rPr>
              <a:t> </a:t>
            </a:r>
            <a:r>
              <a:rPr lang="en-US" sz="2400" dirty="0">
                <a:latin typeface="Arial" panose="020B0604020202020204" pitchFamily="34" charset="0"/>
                <a:ea typeface="Calibri" panose="020F0502020204030204" pitchFamily="34" charset="0"/>
                <a:cs typeface="Times New Roman" panose="02020603050405020304" pitchFamily="18" charset="0"/>
              </a:rPr>
              <a:t>is internally maintained for that file. </a:t>
            </a:r>
            <a:endParaRPr lang="en-US" sz="24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r>
              <a:rPr lang="en-US" sz="2400" dirty="0" smtClean="0">
                <a:latin typeface="Arial" panose="020B0604020202020204" pitchFamily="34" charset="0"/>
                <a:ea typeface="Calibri" panose="020F0502020204030204" pitchFamily="34" charset="0"/>
                <a:cs typeface="Times New Roman" panose="02020603050405020304" pitchFamily="18" charset="0"/>
              </a:rPr>
              <a:t>A </a:t>
            </a:r>
            <a:r>
              <a:rPr lang="en-US" sz="2400" dirty="0">
                <a:latin typeface="Arial" panose="020B0604020202020204" pitchFamily="34" charset="0"/>
                <a:ea typeface="Calibri" panose="020F0502020204030204" pitchFamily="34" charset="0"/>
                <a:cs typeface="Times New Roman" panose="02020603050405020304" pitchFamily="18" charset="0"/>
              </a:rPr>
              <a:t>file’s read position marks the location of the </a:t>
            </a:r>
            <a:r>
              <a:rPr lang="en-US" sz="2400" i="1" u="sng" dirty="0">
                <a:latin typeface="Arial" panose="020B0604020202020204" pitchFamily="34" charset="0"/>
                <a:ea typeface="Calibri" panose="020F0502020204030204" pitchFamily="34" charset="0"/>
                <a:cs typeface="Times New Roman" panose="02020603050405020304" pitchFamily="18" charset="0"/>
              </a:rPr>
              <a:t>next item that will be read from the file</a:t>
            </a:r>
            <a:r>
              <a:rPr lang="en-US" sz="2400" dirty="0">
                <a:latin typeface="Arial" panose="020B0604020202020204" pitchFamily="34" charset="0"/>
                <a:ea typeface="Calibri" panose="020F0502020204030204" pitchFamily="34" charset="0"/>
                <a:cs typeface="Times New Roman" panose="02020603050405020304" pitchFamily="18" charset="0"/>
              </a:rPr>
              <a:t>. When an input file is opened, its read position is initially set to the first item in the file.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8070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53319" y="696845"/>
            <a:ext cx="6323380" cy="1475924"/>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953319" y="2681371"/>
            <a:ext cx="6323380" cy="1332364"/>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953319" y="4522336"/>
            <a:ext cx="6323380" cy="1464577"/>
          </a:xfrm>
          <a:prstGeom prst="rect">
            <a:avLst/>
          </a:prstGeom>
          <a:noFill/>
          <a:ln>
            <a:noFill/>
          </a:ln>
        </p:spPr>
      </p:pic>
    </p:spTree>
    <p:extLst>
      <p:ext uri="{BB962C8B-B14F-4D97-AF65-F5344CB8AC3E}">
        <p14:creationId xmlns:p14="http://schemas.microsoft.com/office/powerpoint/2010/main" val="2612390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2092" y="464869"/>
            <a:ext cx="4969694" cy="2624840"/>
          </a:xfrm>
          <a:prstGeom prst="rect">
            <a:avLst/>
          </a:prstGeom>
          <a:noFill/>
          <a:ln>
            <a:noFill/>
          </a:ln>
        </p:spPr>
      </p:pic>
      <p:sp>
        <p:nvSpPr>
          <p:cNvPr id="5" name="Rectangle 4"/>
          <p:cNvSpPr/>
          <p:nvPr/>
        </p:nvSpPr>
        <p:spPr>
          <a:xfrm>
            <a:off x="593707" y="3368843"/>
            <a:ext cx="7934275" cy="2640723"/>
          </a:xfrm>
          <a:prstGeom prst="rect">
            <a:avLst/>
          </a:prstGeom>
        </p:spPr>
        <p:txBody>
          <a:bodyPr wrap="square">
            <a:spAutoFit/>
          </a:bodyPr>
          <a:lstStyle/>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The program needs some way of knowing when the end of the file has been reached so it will not try to read beyond it. </a:t>
            </a:r>
            <a:endParaRPr lang="en-US" dirty="0" smtClean="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endParaRPr lang="en-US" dirty="0" smtClean="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r>
              <a:rPr lang="en-US" b="1" dirty="0" err="1" smtClean="0">
                <a:latin typeface="Arial" panose="020B0604020202020204" pitchFamily="34" charset="0"/>
                <a:ea typeface="Calibri" panose="020F0502020204030204" pitchFamily="34" charset="0"/>
                <a:cs typeface="Times New Roman" panose="02020603050405020304" pitchFamily="18" charset="0"/>
              </a:rPr>
              <a:t>StreamReader</a:t>
            </a:r>
            <a:r>
              <a:rPr lang="en-US" b="1" dirty="0" smtClean="0">
                <a:latin typeface="Arial" panose="020B0604020202020204" pitchFamily="34" charset="0"/>
                <a:ea typeface="Calibri" panose="020F0502020204030204" pitchFamily="34" charset="0"/>
                <a:cs typeface="Times New Roman" panose="02020603050405020304" pitchFamily="18" charset="0"/>
              </a:rPr>
              <a:t> </a:t>
            </a:r>
            <a:r>
              <a:rPr lang="en-US" dirty="0">
                <a:latin typeface="Arial" panose="020B0604020202020204" pitchFamily="34" charset="0"/>
                <a:ea typeface="Calibri" panose="020F0502020204030204" pitchFamily="34" charset="0"/>
                <a:cs typeface="Times New Roman" panose="02020603050405020304" pitchFamily="18" charset="0"/>
              </a:rPr>
              <a:t>objects have a Boolean property named </a:t>
            </a:r>
            <a:r>
              <a:rPr lang="en-US" b="1" dirty="0" err="1">
                <a:latin typeface="Consolas" panose="020B0609020204030204" pitchFamily="49" charset="0"/>
                <a:ea typeface="Calibri" panose="020F0502020204030204" pitchFamily="34" charset="0"/>
                <a:cs typeface="Times New Roman" panose="02020603050405020304" pitchFamily="18" charset="0"/>
              </a:rPr>
              <a:t>EndOfStream</a:t>
            </a:r>
            <a:r>
              <a:rPr lang="en-US" dirty="0">
                <a:latin typeface="Arial" panose="020B0604020202020204" pitchFamily="34" charset="0"/>
                <a:ea typeface="Calibri" panose="020F0502020204030204" pitchFamily="34" charset="0"/>
                <a:cs typeface="Times New Roman" panose="02020603050405020304" pitchFamily="18" charset="0"/>
              </a:rPr>
              <a:t> that signals whether the end of the file has been reached. </a:t>
            </a:r>
            <a:endParaRPr lang="en-US" dirty="0" smtClean="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endParaRPr lang="en-US"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r>
              <a:rPr lang="en-US" dirty="0" smtClean="0">
                <a:latin typeface="Arial" panose="020B0604020202020204" pitchFamily="34" charset="0"/>
                <a:ea typeface="Calibri" panose="020F0502020204030204" pitchFamily="34" charset="0"/>
                <a:cs typeface="Times New Roman" panose="02020603050405020304" pitchFamily="18" charset="0"/>
              </a:rPr>
              <a:t>If </a:t>
            </a:r>
            <a:r>
              <a:rPr lang="en-US" dirty="0">
                <a:latin typeface="Arial" panose="020B0604020202020204" pitchFamily="34" charset="0"/>
                <a:ea typeface="Calibri" panose="020F0502020204030204" pitchFamily="34" charset="0"/>
                <a:cs typeface="Times New Roman" panose="02020603050405020304" pitchFamily="18" charset="0"/>
              </a:rPr>
              <a:t>the file’s read position is at the end of the file (and there is no more data to read), the </a:t>
            </a:r>
            <a:r>
              <a:rPr lang="en-US" b="1" dirty="0" err="1">
                <a:latin typeface="Consolas" panose="020B0609020204030204" pitchFamily="49" charset="0"/>
                <a:ea typeface="Calibri" panose="020F0502020204030204" pitchFamily="34" charset="0"/>
                <a:cs typeface="Times New Roman" panose="02020603050405020304" pitchFamily="18" charset="0"/>
              </a:rPr>
              <a:t>EndOfStream</a:t>
            </a:r>
            <a:r>
              <a:rPr lang="en-US" dirty="0">
                <a:latin typeface="Arial" panose="020B0604020202020204" pitchFamily="34" charset="0"/>
                <a:ea typeface="Calibri" panose="020F0502020204030204" pitchFamily="34" charset="0"/>
                <a:cs typeface="Times New Roman" panose="02020603050405020304" pitchFamily="18" charset="0"/>
              </a:rPr>
              <a:t> property is set to </a:t>
            </a:r>
            <a:r>
              <a:rPr lang="en-US" b="1" dirty="0">
                <a:latin typeface="Arial" panose="020B0604020202020204" pitchFamily="34" charset="0"/>
                <a:ea typeface="Calibri" panose="020F0502020204030204" pitchFamily="34" charset="0"/>
                <a:cs typeface="Times New Roman" panose="02020603050405020304" pitchFamily="18" charset="0"/>
              </a:rPr>
              <a:t>true</a:t>
            </a:r>
            <a:r>
              <a:rPr lang="en-US" dirty="0">
                <a:latin typeface="Arial" panose="020B0604020202020204" pitchFamily="34" charset="0"/>
                <a:ea typeface="Calibri" panose="020F0502020204030204" pitchFamily="34" charset="0"/>
                <a:cs typeface="Times New Roman" panose="02020603050405020304" pitchFamily="18" charset="0"/>
              </a:rPr>
              <a:t>. Otherwise, it is set to </a:t>
            </a:r>
            <a:r>
              <a:rPr lang="en-US" b="1" dirty="0">
                <a:latin typeface="Arial" panose="020B0604020202020204" pitchFamily="34" charset="0"/>
                <a:ea typeface="Calibri" panose="020F0502020204030204" pitchFamily="34" charset="0"/>
                <a:cs typeface="Times New Roman" panose="02020603050405020304" pitchFamily="18" charset="0"/>
              </a:rPr>
              <a:t>false</a:t>
            </a:r>
            <a:r>
              <a:rPr lang="en-US" dirty="0">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4592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33064" y="1018675"/>
            <a:ext cx="1670017" cy="2898808"/>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5839894" y="1018675"/>
            <a:ext cx="1898817" cy="2898808"/>
          </a:xfrm>
          <a:prstGeom prst="rect">
            <a:avLst/>
          </a:prstGeom>
          <a:noFill/>
          <a:ln>
            <a:noFill/>
          </a:ln>
        </p:spPr>
      </p:pic>
      <p:sp>
        <p:nvSpPr>
          <p:cNvPr id="6" name="TextBox 5"/>
          <p:cNvSpPr txBox="1"/>
          <p:nvPr/>
        </p:nvSpPr>
        <p:spPr>
          <a:xfrm>
            <a:off x="2168072" y="4591250"/>
            <a:ext cx="4877621" cy="1015663"/>
          </a:xfrm>
          <a:prstGeom prst="rect">
            <a:avLst/>
          </a:prstGeom>
          <a:noFill/>
        </p:spPr>
        <p:txBody>
          <a:bodyPr wrap="square" rtlCol="0">
            <a:spAutoFit/>
          </a:bodyPr>
          <a:lstStyle/>
          <a:p>
            <a:r>
              <a:rPr lang="en-US" sz="2000" dirty="0" smtClean="0"/>
              <a:t>Draw flowchart to accumulate Sales</a:t>
            </a:r>
          </a:p>
          <a:p>
            <a:endParaRPr lang="en-US" sz="2000" dirty="0"/>
          </a:p>
          <a:p>
            <a:r>
              <a:rPr lang="en-US" sz="2000" dirty="0" smtClean="0"/>
              <a:t>Write code in Total Sales project</a:t>
            </a:r>
            <a:endParaRPr lang="en-US" sz="2000" dirty="0"/>
          </a:p>
        </p:txBody>
      </p:sp>
    </p:spTree>
    <p:extLst>
      <p:ext uri="{BB962C8B-B14F-4D97-AF65-F5344CB8AC3E}">
        <p14:creationId xmlns:p14="http://schemas.microsoft.com/office/powerpoint/2010/main" val="133254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4832" y="518249"/>
            <a:ext cx="7974531" cy="2280624"/>
          </a:xfrm>
          <a:prstGeom prst="rect">
            <a:avLst/>
          </a:prstGeom>
        </p:spPr>
        <p:txBody>
          <a:bodyPr wrap="square">
            <a:spAutoFit/>
          </a:bodyPr>
          <a:lstStyle/>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The process of retrieving data from a file is known as </a:t>
            </a:r>
            <a:r>
              <a:rPr lang="en-US" b="1" i="1" dirty="0">
                <a:latin typeface="Arial" panose="020B0604020202020204" pitchFamily="34" charset="0"/>
                <a:ea typeface="Calibri" panose="020F0502020204030204" pitchFamily="34" charset="0"/>
                <a:cs typeface="Times New Roman" panose="02020603050405020304" pitchFamily="18" charset="0"/>
              </a:rPr>
              <a:t>reading data</a:t>
            </a:r>
            <a:r>
              <a:rPr lang="en-US" dirty="0">
                <a:latin typeface="Arial" panose="020B0604020202020204" pitchFamily="34" charset="0"/>
                <a:ea typeface="Calibri" panose="020F0502020204030204" pitchFamily="34" charset="0"/>
                <a:cs typeface="Times New Roman" panose="02020603050405020304" pitchFamily="18" charset="0"/>
              </a:rPr>
              <a:t> from the file.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When a piece of data is read from a file, it is copied from the file into </a:t>
            </a:r>
            <a:r>
              <a:rPr lang="en-US" b="1" dirty="0">
                <a:latin typeface="Arial" panose="020B0604020202020204" pitchFamily="34" charset="0"/>
                <a:ea typeface="Calibri" panose="020F0502020204030204" pitchFamily="34" charset="0"/>
                <a:cs typeface="Times New Roman" panose="02020603050405020304" pitchFamily="18" charset="0"/>
              </a:rPr>
              <a:t>a variable in RAM.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The term </a:t>
            </a:r>
            <a:r>
              <a:rPr lang="en-US" b="1" dirty="0">
                <a:latin typeface="Arial" panose="020B0604020202020204" pitchFamily="34" charset="0"/>
                <a:ea typeface="Calibri" panose="020F0502020204030204" pitchFamily="34" charset="0"/>
              </a:rPr>
              <a:t>input file</a:t>
            </a:r>
            <a:r>
              <a:rPr lang="en-US" dirty="0">
                <a:latin typeface="Arial" panose="020B0604020202020204" pitchFamily="34" charset="0"/>
                <a:ea typeface="Calibri" panose="020F0502020204030204" pitchFamily="34" charset="0"/>
              </a:rPr>
              <a:t> is used to describe a file from which data is </a:t>
            </a:r>
            <a:r>
              <a:rPr lang="en-US" b="1" dirty="0">
                <a:latin typeface="Arial" panose="020B0604020202020204" pitchFamily="34" charset="0"/>
                <a:ea typeface="Calibri" panose="020F0502020204030204" pitchFamily="34" charset="0"/>
              </a:rPr>
              <a:t>read</a:t>
            </a:r>
            <a:r>
              <a:rPr lang="en-US" dirty="0">
                <a:latin typeface="Arial" panose="020B0604020202020204" pitchFamily="34" charset="0"/>
                <a:ea typeface="Calibri" panose="020F0502020204030204" pitchFamily="34" charset="0"/>
              </a:rPr>
              <a:t>.</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28211" y="3145138"/>
            <a:ext cx="7621152" cy="3332664"/>
          </a:xfrm>
          <a:prstGeom prst="rect">
            <a:avLst/>
          </a:prstGeom>
          <a:noFill/>
          <a:ln>
            <a:noFill/>
          </a:ln>
        </p:spPr>
      </p:pic>
    </p:spTree>
    <p:extLst>
      <p:ext uri="{BB962C8B-B14F-4D97-AF65-F5344CB8AC3E}">
        <p14:creationId xmlns:p14="http://schemas.microsoft.com/office/powerpoint/2010/main" val="59845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203" y="552566"/>
            <a:ext cx="7897530" cy="5378717"/>
          </a:xfrm>
          <a:prstGeom prst="rect">
            <a:avLst/>
          </a:prstGeom>
        </p:spPr>
        <p:txBody>
          <a:bodyPr wrap="square">
            <a:spAutoFit/>
          </a:bodyPr>
          <a:lstStyle/>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There are always three steps that must be taken when a file is used by a program.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b="1" dirty="0">
                <a:latin typeface="Arial" panose="020B0604020202020204" pitchFamily="34" charset="0"/>
                <a:ea typeface="Calibri" panose="020F0502020204030204" pitchFamily="34" charset="0"/>
                <a:cs typeface="Times New Roman" panose="02020603050405020304" pitchFamily="18" charset="0"/>
              </a:rPr>
              <a:t>Open the file </a:t>
            </a:r>
            <a:r>
              <a:rPr lang="en-US" sz="2000" dirty="0">
                <a:latin typeface="Arial" panose="020B0604020202020204" pitchFamily="34" charset="0"/>
                <a:ea typeface="Calibri" panose="020F0502020204030204" pitchFamily="34" charset="0"/>
                <a:cs typeface="Times New Roman" panose="02020603050405020304" pitchFamily="18" charset="0"/>
              </a:rPr>
              <a:t>—Opening a file creates a connection between the file and the program. Opening an output file usually creates the file on the disk and allows the program to write data to it. Opening an input file allows the program to read data from the file.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b="1" dirty="0">
                <a:latin typeface="Arial" panose="020B0604020202020204" pitchFamily="34" charset="0"/>
                <a:ea typeface="Calibri" panose="020F0502020204030204" pitchFamily="34" charset="0"/>
                <a:cs typeface="Times New Roman" panose="02020603050405020304" pitchFamily="18" charset="0"/>
              </a:rPr>
              <a:t>Process the file </a:t>
            </a:r>
            <a:r>
              <a:rPr lang="en-US" sz="2000" dirty="0">
                <a:latin typeface="Arial" panose="020B0604020202020204" pitchFamily="34" charset="0"/>
                <a:ea typeface="Calibri" panose="020F0502020204030204" pitchFamily="34" charset="0"/>
                <a:cs typeface="Times New Roman" panose="02020603050405020304" pitchFamily="18" charset="0"/>
              </a:rPr>
              <a:t>—In this step data is either written to the file (if it is an output file) or read from the file (if it is an input file).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2000" b="1" dirty="0">
                <a:latin typeface="Arial" panose="020B0604020202020204" pitchFamily="34" charset="0"/>
                <a:ea typeface="Calibri" panose="020F0502020204030204" pitchFamily="34" charset="0"/>
                <a:cs typeface="Times New Roman" panose="02020603050405020304" pitchFamily="18" charset="0"/>
              </a:rPr>
              <a:t>Close the file </a:t>
            </a:r>
            <a:r>
              <a:rPr lang="en-US" sz="2000" dirty="0">
                <a:latin typeface="Arial" panose="020B0604020202020204" pitchFamily="34" charset="0"/>
                <a:ea typeface="Calibri" panose="020F0502020204030204" pitchFamily="34" charset="0"/>
                <a:cs typeface="Times New Roman" panose="02020603050405020304" pitchFamily="18" charset="0"/>
              </a:rPr>
              <a:t>—When the program is finished using the file, the file must be closed. Closing a file disconnects the file from the program.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smtClean="0">
                <a:latin typeface="Arial" panose="020B0604020202020204" pitchFamily="34" charset="0"/>
                <a:ea typeface="Calibri" panose="020F0502020204030204" pitchFamily="34" charset="0"/>
                <a:cs typeface="Times New Roman" panose="02020603050405020304" pitchFamily="18" charset="0"/>
              </a:rPr>
              <a:t>Dealing </a:t>
            </a:r>
            <a:r>
              <a:rPr lang="en-US" sz="2000" dirty="0">
                <a:latin typeface="Arial" panose="020B0604020202020204" pitchFamily="34" charset="0"/>
                <a:ea typeface="Calibri" panose="020F0502020204030204" pitchFamily="34" charset="0"/>
                <a:cs typeface="Times New Roman" panose="02020603050405020304" pitchFamily="18" charset="0"/>
              </a:rPr>
              <a:t>with files is similar to books, in that you have to open a book first before reading or writing to it and you usually close it after you finish with 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6881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4458" y="675779"/>
            <a:ext cx="7772401" cy="5355312"/>
          </a:xfrm>
          <a:prstGeom prst="rect">
            <a:avLst/>
          </a:prstGeom>
        </p:spPr>
        <p:txBody>
          <a:bodyPr wrap="square">
            <a:spAutoFit/>
          </a:bodyPr>
          <a:lstStyle/>
          <a:p>
            <a:pPr>
              <a:lnSpc>
                <a:spcPct val="115000"/>
              </a:lnSpc>
            </a:pPr>
            <a:r>
              <a:rPr lang="en-US" sz="2000" b="1" i="1" dirty="0">
                <a:latin typeface="Arial" panose="020B0604020202020204" pitchFamily="34" charset="0"/>
                <a:ea typeface="Calibri" panose="020F0502020204030204" pitchFamily="34" charset="0"/>
                <a:cs typeface="Times New Roman" panose="02020603050405020304" pitchFamily="18" charset="0"/>
              </a:rPr>
              <a:t>Types of Files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In general, there are two types of files: </a:t>
            </a:r>
            <a:r>
              <a:rPr lang="en-US" sz="2000" b="1" dirty="0">
                <a:latin typeface="Arial" panose="020B0604020202020204" pitchFamily="34" charset="0"/>
                <a:ea typeface="Calibri" panose="020F0502020204030204" pitchFamily="34" charset="0"/>
                <a:cs typeface="Times New Roman" panose="02020603050405020304" pitchFamily="18" charset="0"/>
              </a:rPr>
              <a:t>text and binary</a:t>
            </a: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A </a:t>
            </a:r>
            <a:r>
              <a:rPr lang="en-US" sz="2000" b="1" u="sng" dirty="0">
                <a:latin typeface="Arial" panose="020B0604020202020204" pitchFamily="34" charset="0"/>
                <a:ea typeface="Calibri" panose="020F0502020204030204" pitchFamily="34" charset="0"/>
                <a:cs typeface="Times New Roman" panose="02020603050405020304" pitchFamily="18" charset="0"/>
              </a:rPr>
              <a:t>text file</a:t>
            </a:r>
            <a:r>
              <a:rPr lang="en-US" sz="2000" b="1" dirty="0">
                <a:latin typeface="Arial" panose="020B0604020202020204" pitchFamily="34" charset="0"/>
                <a:ea typeface="Calibri" panose="020F0502020204030204" pitchFamily="34" charset="0"/>
                <a:cs typeface="Times New Roman" panose="02020603050405020304" pitchFamily="18" charset="0"/>
              </a:rPr>
              <a:t> </a:t>
            </a:r>
            <a:r>
              <a:rPr lang="en-US" sz="2000" dirty="0">
                <a:latin typeface="Arial" panose="020B0604020202020204" pitchFamily="34" charset="0"/>
                <a:ea typeface="Calibri" panose="020F0502020204030204" pitchFamily="34" charset="0"/>
                <a:cs typeface="Times New Roman" panose="02020603050405020304" pitchFamily="18" charset="0"/>
              </a:rPr>
              <a:t>contains data that has been encoded as text </a:t>
            </a:r>
            <a:r>
              <a:rPr lang="en-US" sz="2000" b="1" dirty="0">
                <a:latin typeface="Arial" panose="020B0604020202020204" pitchFamily="34" charset="0"/>
                <a:ea typeface="Calibri" panose="020F0502020204030204" pitchFamily="34" charset="0"/>
                <a:cs typeface="Times New Roman" panose="02020603050405020304" pitchFamily="18" charset="0"/>
              </a:rPr>
              <a:t>using a scheme such as Unicode</a:t>
            </a:r>
            <a:r>
              <a:rPr lang="en-US" sz="2000" dirty="0">
                <a:latin typeface="Arial" panose="020B0604020202020204" pitchFamily="34" charset="0"/>
                <a:ea typeface="Calibri" panose="020F0502020204030204" pitchFamily="34" charset="0"/>
                <a:cs typeface="Times New Roman" panose="02020603050405020304" pitchFamily="18" charset="0"/>
              </a:rPr>
              <a:t>. Even if the file contains numbers, those numbers are stored in the file as a series of characters. As a result, the file may be opened and viewed in a text editor such as Notepad.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A </a:t>
            </a:r>
            <a:r>
              <a:rPr lang="en-US" sz="2000" b="1" u="sng" dirty="0">
                <a:latin typeface="Arial" panose="020B0604020202020204" pitchFamily="34" charset="0"/>
                <a:ea typeface="Calibri" panose="020F0502020204030204" pitchFamily="34" charset="0"/>
                <a:cs typeface="Times New Roman" panose="02020603050405020304" pitchFamily="18" charset="0"/>
              </a:rPr>
              <a:t>binary file </a:t>
            </a:r>
            <a:r>
              <a:rPr lang="en-US" sz="2000" dirty="0">
                <a:latin typeface="Arial" panose="020B0604020202020204" pitchFamily="34" charset="0"/>
                <a:ea typeface="Calibri" panose="020F0502020204030204" pitchFamily="34" charset="0"/>
                <a:cs typeface="Times New Roman" panose="02020603050405020304" pitchFamily="18" charset="0"/>
              </a:rPr>
              <a:t>contains data that has </a:t>
            </a:r>
            <a:r>
              <a:rPr lang="en-US" sz="2000" b="1" dirty="0">
                <a:latin typeface="Arial" panose="020B0604020202020204" pitchFamily="34" charset="0"/>
                <a:ea typeface="Calibri" panose="020F0502020204030204" pitchFamily="34" charset="0"/>
                <a:cs typeface="Times New Roman" panose="02020603050405020304" pitchFamily="18" charset="0"/>
              </a:rPr>
              <a:t>not been converted to text</a:t>
            </a:r>
            <a:r>
              <a:rPr lang="en-US" sz="2000" dirty="0">
                <a:latin typeface="Arial" panose="020B0604020202020204" pitchFamily="34" charset="0"/>
                <a:ea typeface="Calibri" panose="020F0502020204030204" pitchFamily="34" charset="0"/>
                <a:cs typeface="Times New Roman" panose="02020603050405020304" pitchFamily="18" charset="0"/>
              </a:rPr>
              <a:t>. As a consequence, you cannot view the contents of a binary file with a text editor.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Arial" panose="020B0604020202020204" pitchFamily="34" charset="0"/>
                <a:ea typeface="Calibri" panose="020F0502020204030204" pitchFamily="34" charset="0"/>
              </a:rPr>
              <a:t>This course deals with </a:t>
            </a:r>
            <a:r>
              <a:rPr lang="en-US" sz="2000" b="1" i="1" u="sng" dirty="0">
                <a:latin typeface="Arial" panose="020B0604020202020204" pitchFamily="34" charset="0"/>
                <a:ea typeface="Calibri" panose="020F0502020204030204" pitchFamily="34" charset="0"/>
              </a:rPr>
              <a:t>text files</a:t>
            </a:r>
            <a:r>
              <a:rPr lang="en-US" sz="2000" dirty="0">
                <a:latin typeface="Arial" panose="020B0604020202020204" pitchFamily="34" charset="0"/>
                <a:ea typeface="Calibri" panose="020F0502020204030204" pitchFamily="34" charset="0"/>
              </a:rPr>
              <a:t>.</a:t>
            </a:r>
            <a:endParaRPr lang="en-US" sz="2000" dirty="0"/>
          </a:p>
        </p:txBody>
      </p:sp>
    </p:spTree>
    <p:extLst>
      <p:ext uri="{BB962C8B-B14F-4D97-AF65-F5344CB8AC3E}">
        <p14:creationId xmlns:p14="http://schemas.microsoft.com/office/powerpoint/2010/main" val="380664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697" y="173254"/>
            <a:ext cx="8503920" cy="6421758"/>
          </a:xfrm>
          <a:prstGeom prst="rect">
            <a:avLst/>
          </a:prstGeom>
        </p:spPr>
        <p:txBody>
          <a:bodyPr wrap="square">
            <a:spAutoFit/>
          </a:bodyPr>
          <a:lstStyle/>
          <a:p>
            <a:pPr>
              <a:lnSpc>
                <a:spcPct val="115000"/>
              </a:lnSpc>
            </a:pPr>
            <a:r>
              <a:rPr lang="en-US" b="1" i="1" dirty="0">
                <a:latin typeface="Arial" panose="020B0604020202020204" pitchFamily="34" charset="0"/>
                <a:ea typeface="Calibri" panose="020F0502020204030204" pitchFamily="34" charset="0"/>
                <a:cs typeface="Times New Roman" panose="02020603050405020304" pitchFamily="18" charset="0"/>
              </a:rPr>
              <a:t>File Access methods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Most programming languages provide two different ways to access data stored in a file: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b="1" dirty="0">
                <a:latin typeface="Arial" panose="020B0604020202020204" pitchFamily="34" charset="0"/>
                <a:ea typeface="Calibri" panose="020F0502020204030204" pitchFamily="34" charset="0"/>
                <a:cs typeface="Times New Roman" panose="02020603050405020304" pitchFamily="18" charset="0"/>
              </a:rPr>
              <a:t>sequential access</a:t>
            </a:r>
            <a:r>
              <a:rPr lang="en-US" dirty="0">
                <a:latin typeface="Arial" panose="020B0604020202020204" pitchFamily="34" charset="0"/>
                <a:ea typeface="Calibri" panose="020F0502020204030204" pitchFamily="34" charset="0"/>
                <a:cs typeface="Times New Roman" panose="02020603050405020304" pitchFamily="18" charset="0"/>
              </a:rPr>
              <a:t> and </a:t>
            </a:r>
            <a:r>
              <a:rPr lang="en-US" b="1" dirty="0">
                <a:latin typeface="Arial" panose="020B0604020202020204" pitchFamily="34" charset="0"/>
                <a:ea typeface="Calibri" panose="020F0502020204030204" pitchFamily="34" charset="0"/>
                <a:cs typeface="Times New Roman" panose="02020603050405020304" pitchFamily="18" charset="0"/>
              </a:rPr>
              <a:t>direct access</a:t>
            </a:r>
            <a:r>
              <a:rPr lang="en-US" dirty="0">
                <a:latin typeface="Arial" panose="020B0604020202020204"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In </a:t>
            </a:r>
            <a:r>
              <a:rPr lang="en-US" b="1" u="sng" dirty="0">
                <a:latin typeface="Arial" panose="020B0604020202020204" pitchFamily="34" charset="0"/>
                <a:ea typeface="Calibri" panose="020F0502020204030204" pitchFamily="34" charset="0"/>
                <a:cs typeface="Times New Roman" panose="02020603050405020304" pitchFamily="18" charset="0"/>
              </a:rPr>
              <a:t>sequential access</a:t>
            </a:r>
            <a:r>
              <a:rPr lang="en-US" u="sng" dirty="0">
                <a:latin typeface="Arial" panose="020B0604020202020204" pitchFamily="34" charset="0"/>
                <a:ea typeface="Calibri" panose="020F0502020204030204" pitchFamily="34" charset="0"/>
                <a:cs typeface="Times New Roman" panose="02020603050405020304" pitchFamily="18" charset="0"/>
              </a:rPr>
              <a:t> </a:t>
            </a:r>
            <a:r>
              <a:rPr lang="en-US" dirty="0">
                <a:latin typeface="Arial" panose="020B0604020202020204" pitchFamily="34" charset="0"/>
                <a:ea typeface="Calibri" panose="020F0502020204030204" pitchFamily="34" charset="0"/>
                <a:cs typeface="Times New Roman" panose="02020603050405020304" pitchFamily="18" charset="0"/>
              </a:rPr>
              <a:t>you </a:t>
            </a:r>
            <a:r>
              <a:rPr lang="en-US" b="1" dirty="0">
                <a:latin typeface="Arial" panose="020B0604020202020204" pitchFamily="34" charset="0"/>
                <a:ea typeface="Calibri" panose="020F0502020204030204" pitchFamily="34" charset="0"/>
                <a:cs typeface="Times New Roman" panose="02020603050405020304" pitchFamily="18" charset="0"/>
              </a:rPr>
              <a:t>access data from the beginning of the file to the end of the file</a:t>
            </a:r>
            <a:r>
              <a:rPr lang="en-US" dirty="0">
                <a:latin typeface="Arial" panose="020B0604020202020204" pitchFamily="34" charset="0"/>
                <a:ea typeface="Calibri" panose="020F0502020204030204" pitchFamily="34" charset="0"/>
                <a:cs typeface="Times New Roman" panose="02020603050405020304" pitchFamily="18" charset="0"/>
              </a:rPr>
              <a:t>. If you want to read a piece of data that is stored at </a:t>
            </a:r>
            <a:r>
              <a:rPr lang="en-US" b="1" dirty="0">
                <a:latin typeface="Arial" panose="020B0604020202020204" pitchFamily="34" charset="0"/>
                <a:ea typeface="Calibri" panose="020F0502020204030204" pitchFamily="34" charset="0"/>
                <a:cs typeface="Times New Roman" panose="02020603050405020304" pitchFamily="18" charset="0"/>
              </a:rPr>
              <a:t>the very end of the file</a:t>
            </a:r>
            <a:r>
              <a:rPr lang="en-US" dirty="0">
                <a:latin typeface="Arial" panose="020B0604020202020204" pitchFamily="34" charset="0"/>
                <a:ea typeface="Calibri" panose="020F0502020204030204" pitchFamily="34" charset="0"/>
                <a:cs typeface="Times New Roman" panose="02020603050405020304" pitchFamily="18" charset="0"/>
              </a:rPr>
              <a:t>, you have to </a:t>
            </a:r>
            <a:r>
              <a:rPr lang="en-US" b="1" dirty="0">
                <a:latin typeface="Arial" panose="020B0604020202020204" pitchFamily="34" charset="0"/>
                <a:ea typeface="Calibri" panose="020F0502020204030204" pitchFamily="34" charset="0"/>
                <a:cs typeface="Times New Roman" panose="02020603050405020304" pitchFamily="18" charset="0"/>
              </a:rPr>
              <a:t>read all the data that comes before it</a:t>
            </a:r>
            <a:r>
              <a:rPr lang="en-US" dirty="0">
                <a:latin typeface="Arial" panose="020B0604020202020204" pitchFamily="34" charset="0"/>
                <a:ea typeface="Calibri" panose="020F0502020204030204" pitchFamily="34" charset="0"/>
                <a:cs typeface="Times New Roman" panose="02020603050405020304" pitchFamily="18" charset="0"/>
              </a:rPr>
              <a:t>—you </a:t>
            </a:r>
            <a:r>
              <a:rPr lang="en-US" b="1" dirty="0">
                <a:latin typeface="Arial" panose="020B0604020202020204" pitchFamily="34" charset="0"/>
                <a:ea typeface="Calibri" panose="020F0502020204030204" pitchFamily="34" charset="0"/>
                <a:cs typeface="Times New Roman" panose="02020603050405020304" pitchFamily="18" charset="0"/>
              </a:rPr>
              <a:t>cannot</a:t>
            </a:r>
            <a:r>
              <a:rPr lang="en-US" dirty="0">
                <a:latin typeface="Arial" panose="020B0604020202020204" pitchFamily="34" charset="0"/>
                <a:ea typeface="Calibri" panose="020F0502020204030204" pitchFamily="34" charset="0"/>
                <a:cs typeface="Times New Roman" panose="02020603050405020304" pitchFamily="18" charset="0"/>
              </a:rPr>
              <a:t> </a:t>
            </a:r>
            <a:r>
              <a:rPr lang="en-US" b="1" dirty="0">
                <a:latin typeface="Arial" panose="020B0604020202020204" pitchFamily="34" charset="0"/>
                <a:ea typeface="Calibri" panose="020F0502020204030204" pitchFamily="34" charset="0"/>
                <a:cs typeface="Times New Roman" panose="02020603050405020304" pitchFamily="18" charset="0"/>
              </a:rPr>
              <a:t>jump</a:t>
            </a:r>
            <a:r>
              <a:rPr lang="en-US" dirty="0">
                <a:latin typeface="Arial" panose="020B0604020202020204" pitchFamily="34" charset="0"/>
                <a:ea typeface="Calibri" panose="020F0502020204030204" pitchFamily="34" charset="0"/>
                <a:cs typeface="Times New Roman" panose="02020603050405020304" pitchFamily="18" charset="0"/>
              </a:rPr>
              <a:t> directly to the desired data. This is similar to the way cassette tape players work.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In </a:t>
            </a:r>
            <a:r>
              <a:rPr lang="en-US" b="1" u="sng" dirty="0">
                <a:latin typeface="Arial" panose="020B0604020202020204" pitchFamily="34" charset="0"/>
                <a:ea typeface="Calibri" panose="020F0502020204030204" pitchFamily="34" charset="0"/>
                <a:cs typeface="Times New Roman" panose="02020603050405020304" pitchFamily="18" charset="0"/>
              </a:rPr>
              <a:t>direct access</a:t>
            </a:r>
            <a:r>
              <a:rPr lang="en-US" b="1" dirty="0">
                <a:latin typeface="Arial" panose="020B0604020202020204" pitchFamily="34" charset="0"/>
                <a:ea typeface="Calibri" panose="020F0502020204030204" pitchFamily="34" charset="0"/>
                <a:cs typeface="Times New Roman" panose="02020603050405020304" pitchFamily="18" charset="0"/>
              </a:rPr>
              <a:t> file </a:t>
            </a:r>
            <a:r>
              <a:rPr lang="en-US" dirty="0">
                <a:latin typeface="Arial" panose="020B0604020202020204" pitchFamily="34" charset="0"/>
                <a:ea typeface="Calibri" panose="020F0502020204030204" pitchFamily="34" charset="0"/>
                <a:cs typeface="Times New Roman" panose="02020603050405020304" pitchFamily="18" charset="0"/>
              </a:rPr>
              <a:t>(which is also known as a </a:t>
            </a:r>
            <a:r>
              <a:rPr lang="en-US" b="1" dirty="0">
                <a:latin typeface="Arial" panose="020B0604020202020204" pitchFamily="34" charset="0"/>
                <a:ea typeface="Calibri" panose="020F0502020204030204" pitchFamily="34" charset="0"/>
                <a:cs typeface="Times New Roman" panose="02020603050405020304" pitchFamily="18" charset="0"/>
              </a:rPr>
              <a:t>random access file </a:t>
            </a:r>
            <a:r>
              <a:rPr lang="en-US" dirty="0">
                <a:latin typeface="Arial" panose="020B0604020202020204" pitchFamily="34" charset="0"/>
                <a:ea typeface="Calibri" panose="020F0502020204030204" pitchFamily="34" charset="0"/>
                <a:cs typeface="Times New Roman" panose="02020603050405020304" pitchFamily="18" charset="0"/>
              </a:rPr>
              <a:t>), you can jump directly to any piece of data in the file without reading the data that comes before it. This is similar to the way a CD player or an MP3 player works. (note you can jump, because along with the data file, there is also an “index” file accompanying it, that indicates the position of that record, like the index at the back of a book).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This course focuses on </a:t>
            </a:r>
            <a:r>
              <a:rPr lang="en-US" b="1" u="sng" dirty="0">
                <a:latin typeface="Arial" panose="020B0604020202020204" pitchFamily="34" charset="0"/>
                <a:ea typeface="Calibri" panose="020F0502020204030204" pitchFamily="34" charset="0"/>
              </a:rPr>
              <a:t>sequential</a:t>
            </a:r>
            <a:r>
              <a:rPr lang="en-US" dirty="0">
                <a:latin typeface="Arial" panose="020B0604020202020204" pitchFamily="34" charset="0"/>
                <a:ea typeface="Calibri" panose="020F0502020204030204" pitchFamily="34" charset="0"/>
              </a:rPr>
              <a:t> access.</a:t>
            </a:r>
            <a:endParaRPr lang="en-US" dirty="0"/>
          </a:p>
        </p:txBody>
      </p:sp>
    </p:spTree>
    <p:extLst>
      <p:ext uri="{BB962C8B-B14F-4D97-AF65-F5344CB8AC3E}">
        <p14:creationId xmlns:p14="http://schemas.microsoft.com/office/powerpoint/2010/main" val="161407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8581" y="433364"/>
            <a:ext cx="8013032" cy="1837426"/>
          </a:xfrm>
          <a:prstGeom prst="rect">
            <a:avLst/>
          </a:prstGeom>
        </p:spPr>
        <p:txBody>
          <a:bodyPr wrap="square">
            <a:spAutoFit/>
          </a:bodyPr>
          <a:lstStyle/>
          <a:p>
            <a:pPr>
              <a:lnSpc>
                <a:spcPct val="115000"/>
              </a:lnSpc>
            </a:pPr>
            <a:r>
              <a:rPr lang="en-US" b="1" i="1" dirty="0">
                <a:latin typeface="Arial" panose="020B0604020202020204" pitchFamily="34" charset="0"/>
                <a:ea typeface="Calibri" panose="020F0502020204030204" pitchFamily="34" charset="0"/>
                <a:cs typeface="Times New Roman" panose="02020603050405020304" pitchFamily="18" charset="0"/>
              </a:rPr>
              <a:t>File objects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A </a:t>
            </a:r>
            <a:r>
              <a:rPr lang="en-US" b="1" dirty="0">
                <a:latin typeface="Arial" panose="020B0604020202020204" pitchFamily="34" charset="0"/>
                <a:ea typeface="Calibri" panose="020F0502020204030204" pitchFamily="34" charset="0"/>
              </a:rPr>
              <a:t>file object </a:t>
            </a:r>
            <a:r>
              <a:rPr lang="en-US" dirty="0">
                <a:latin typeface="Arial" panose="020B0604020202020204" pitchFamily="34" charset="0"/>
                <a:ea typeface="Calibri" panose="020F0502020204030204" pitchFamily="34" charset="0"/>
              </a:rPr>
              <a:t>is an object </a:t>
            </a:r>
            <a:r>
              <a:rPr lang="en-US" b="1" dirty="0">
                <a:latin typeface="Arial" panose="020B0604020202020204" pitchFamily="34" charset="0"/>
                <a:ea typeface="Calibri" panose="020F0502020204030204" pitchFamily="34" charset="0"/>
              </a:rPr>
              <a:t>that is associated with a specific file and provides a way for the program to work with that file</a:t>
            </a:r>
            <a:r>
              <a:rPr lang="en-US" dirty="0">
                <a:latin typeface="Arial" panose="020B0604020202020204" pitchFamily="34" charset="0"/>
                <a:ea typeface="Calibri" panose="020F0502020204030204" pitchFamily="34" charset="0"/>
              </a:rPr>
              <a:t>. In the program, </a:t>
            </a:r>
            <a:r>
              <a:rPr lang="en-US" b="1" dirty="0">
                <a:latin typeface="Arial" panose="020B0604020202020204" pitchFamily="34" charset="0"/>
                <a:ea typeface="Calibri" panose="020F0502020204030204" pitchFamily="34" charset="0"/>
              </a:rPr>
              <a:t>a variable is linked with the file object</a:t>
            </a:r>
            <a:r>
              <a:rPr lang="en-US" dirty="0">
                <a:latin typeface="Arial" panose="020B0604020202020204" pitchFamily="34" charset="0"/>
                <a:ea typeface="Calibri" panose="020F0502020204030204" pitchFamily="34" charset="0"/>
              </a:rPr>
              <a:t>. We say that the variable </a:t>
            </a:r>
            <a:r>
              <a:rPr lang="en-US" b="1" i="1" dirty="0">
                <a:latin typeface="Arial" panose="020B0604020202020204" pitchFamily="34" charset="0"/>
                <a:ea typeface="Calibri" panose="020F0502020204030204" pitchFamily="34" charset="0"/>
              </a:rPr>
              <a:t>references</a:t>
            </a:r>
            <a:r>
              <a:rPr lang="en-US" i="1" dirty="0">
                <a:latin typeface="Arial" panose="020B0604020202020204" pitchFamily="34" charset="0"/>
                <a:ea typeface="Calibri" panose="020F0502020204030204" pitchFamily="34" charset="0"/>
              </a:rPr>
              <a:t> </a:t>
            </a:r>
            <a:r>
              <a:rPr lang="en-US" dirty="0">
                <a:latin typeface="Arial" panose="020B0604020202020204" pitchFamily="34" charset="0"/>
                <a:ea typeface="Calibri" panose="020F0502020204030204" pitchFamily="34" charset="0"/>
              </a:rPr>
              <a:t>the object. </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89187" y="2566787"/>
            <a:ext cx="5775242" cy="3092868"/>
          </a:xfrm>
          <a:prstGeom prst="rect">
            <a:avLst/>
          </a:prstGeom>
          <a:noFill/>
          <a:ln>
            <a:noFill/>
          </a:ln>
        </p:spPr>
      </p:pic>
    </p:spTree>
    <p:extLst>
      <p:ext uri="{BB962C8B-B14F-4D97-AF65-F5344CB8AC3E}">
        <p14:creationId xmlns:p14="http://schemas.microsoft.com/office/powerpoint/2010/main" val="3890454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198" y="472866"/>
            <a:ext cx="8282539" cy="5816977"/>
          </a:xfrm>
          <a:prstGeom prst="rect">
            <a:avLst/>
          </a:prstGeom>
        </p:spPr>
        <p:txBody>
          <a:bodyPr wrap="square">
            <a:spAutoFit/>
          </a:bodyPr>
          <a:lstStyle/>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When you want to write data to a text file, you use the </a:t>
            </a:r>
            <a:r>
              <a:rPr lang="en-US" sz="2400" b="1" dirty="0" err="1">
                <a:latin typeface="Arial" panose="020B0604020202020204" pitchFamily="34" charset="0"/>
                <a:ea typeface="Calibri" panose="020F0502020204030204" pitchFamily="34" charset="0"/>
                <a:cs typeface="Times New Roman" panose="02020603050405020304" pitchFamily="18" charset="0"/>
              </a:rPr>
              <a:t>StreamWriter</a:t>
            </a:r>
            <a:r>
              <a:rPr lang="en-US" sz="2400" b="1" dirty="0">
                <a:latin typeface="Arial" panose="020B0604020202020204" pitchFamily="34" charset="0"/>
                <a:ea typeface="Calibri" panose="020F0502020204030204" pitchFamily="34" charset="0"/>
                <a:cs typeface="Times New Roman" panose="02020603050405020304" pitchFamily="18" charset="0"/>
              </a:rPr>
              <a:t> class </a:t>
            </a:r>
            <a:r>
              <a:rPr lang="en-US" sz="2400" b="1"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15000"/>
              </a:lnSpc>
            </a:pPr>
            <a:endParaRPr lang="en-US" sz="2400" b="1"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r>
              <a:rPr lang="en-US" sz="2400" dirty="0" smtClean="0">
                <a:latin typeface="Arial" panose="020B0604020202020204" pitchFamily="34" charset="0"/>
                <a:ea typeface="Calibri" panose="020F0502020204030204" pitchFamily="34" charset="0"/>
                <a:cs typeface="Times New Roman" panose="02020603050405020304" pitchFamily="18" charset="0"/>
              </a:rPr>
              <a:t> When </a:t>
            </a:r>
            <a:r>
              <a:rPr lang="en-US" sz="2400" dirty="0">
                <a:latin typeface="Arial" panose="020B0604020202020204" pitchFamily="34" charset="0"/>
                <a:ea typeface="Calibri" panose="020F0502020204030204" pitchFamily="34" charset="0"/>
                <a:cs typeface="Times New Roman" panose="02020603050405020304" pitchFamily="18" charset="0"/>
              </a:rPr>
              <a:t>you want to read data from a text file you use the </a:t>
            </a:r>
            <a:r>
              <a:rPr lang="en-US" sz="2400" b="1" dirty="0" err="1">
                <a:latin typeface="Arial" panose="020B0604020202020204" pitchFamily="34" charset="0"/>
                <a:ea typeface="Calibri" panose="020F0502020204030204" pitchFamily="34" charset="0"/>
                <a:cs typeface="Times New Roman" panose="02020603050405020304" pitchFamily="18" charset="0"/>
              </a:rPr>
              <a:t>StreamReader</a:t>
            </a:r>
            <a:r>
              <a:rPr lang="en-US" sz="2400" b="1" dirty="0">
                <a:latin typeface="Arial" panose="020B0604020202020204" pitchFamily="34" charset="0"/>
                <a:ea typeface="Calibri" panose="020F0502020204030204" pitchFamily="34" charset="0"/>
                <a:cs typeface="Times New Roman" panose="02020603050405020304" pitchFamily="18" charset="0"/>
              </a:rPr>
              <a:t> class </a:t>
            </a: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smtClean="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endParaRPr lang="en-US" sz="1600" dirty="0">
              <a:latin typeface="Arial" panose="020B0604020202020204" pitchFamily="34" charset="0"/>
              <a:ea typeface="Calibri" panose="020F0502020204030204" pitchFamily="34" charset="0"/>
              <a:cs typeface="Times New Roman" panose="02020603050405020304" pitchFamily="18" charset="0"/>
            </a:endParaRPr>
          </a:p>
          <a:p>
            <a:pPr>
              <a:lnSpc>
                <a:spcPct val="115000"/>
              </a:lnSpc>
            </a:pPr>
            <a:r>
              <a:rPr lang="en-US" sz="2400" dirty="0" smtClean="0">
                <a:latin typeface="Arial" panose="020B0604020202020204" pitchFamily="34" charset="0"/>
                <a:ea typeface="Calibri" panose="020F0502020204030204" pitchFamily="34" charset="0"/>
                <a:cs typeface="Times New Roman" panose="02020603050405020304" pitchFamily="18" charset="0"/>
              </a:rPr>
              <a:t>These </a:t>
            </a:r>
            <a:r>
              <a:rPr lang="en-US" sz="2400" dirty="0">
                <a:latin typeface="Arial" panose="020B0604020202020204" pitchFamily="34" charset="0"/>
                <a:ea typeface="Calibri" panose="020F0502020204030204" pitchFamily="34" charset="0"/>
                <a:cs typeface="Times New Roman" panose="02020603050405020304" pitchFamily="18" charset="0"/>
              </a:rPr>
              <a:t>classes are in the System.IO namespace in the .NET Framework, hence you need: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r>
              <a:rPr lang="en-US" sz="2400" b="1" dirty="0">
                <a:latin typeface="Consolas" panose="020B0609020204030204" pitchFamily="49" charset="0"/>
                <a:ea typeface="Calibri" panose="020F0502020204030204" pitchFamily="34" charset="0"/>
                <a:cs typeface="Times New Roman" panose="02020603050405020304" pitchFamily="18" charset="0"/>
              </a:rPr>
              <a:t>using System.IO;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Arial" panose="020B0604020202020204" pitchFamily="34" charset="0"/>
                <a:ea typeface="Calibri" panose="020F0502020204030204" pitchFamily="34" charset="0"/>
              </a:rPr>
              <a:t>In C# you use a </a:t>
            </a:r>
            <a:r>
              <a:rPr lang="en-US" sz="2400" b="1" i="1" dirty="0" err="1">
                <a:latin typeface="Arial" panose="020B0604020202020204" pitchFamily="34" charset="0"/>
                <a:ea typeface="Calibri" panose="020F0502020204030204" pitchFamily="34" charset="0"/>
              </a:rPr>
              <a:t>StreamWriter</a:t>
            </a:r>
            <a:r>
              <a:rPr lang="en-US" sz="2400" b="1" dirty="0">
                <a:latin typeface="Arial" panose="020B0604020202020204" pitchFamily="34" charset="0"/>
                <a:ea typeface="Calibri" panose="020F0502020204030204" pitchFamily="34" charset="0"/>
              </a:rPr>
              <a:t> object to open a stream</a:t>
            </a:r>
            <a:r>
              <a:rPr lang="en-US" sz="2400" dirty="0">
                <a:latin typeface="Arial" panose="020B0604020202020204" pitchFamily="34" charset="0"/>
                <a:ea typeface="Calibri" panose="020F0502020204030204" pitchFamily="34" charset="0"/>
              </a:rPr>
              <a:t>, such as a </a:t>
            </a:r>
            <a:r>
              <a:rPr lang="en-US" sz="2400" b="1" dirty="0">
                <a:latin typeface="Arial" panose="020B0604020202020204" pitchFamily="34" charset="0"/>
                <a:ea typeface="Calibri" panose="020F0502020204030204" pitchFamily="34" charset="0"/>
              </a:rPr>
              <a:t>file</a:t>
            </a:r>
            <a:r>
              <a:rPr lang="en-US" sz="2400" dirty="0">
                <a:latin typeface="Arial" panose="020B0604020202020204" pitchFamily="34" charset="0"/>
                <a:ea typeface="Calibri" panose="020F0502020204030204" pitchFamily="34" charset="0"/>
              </a:rPr>
              <a:t>, and </a:t>
            </a:r>
            <a:r>
              <a:rPr lang="en-US" sz="2400" b="1" dirty="0">
                <a:latin typeface="Arial" panose="020B0604020202020204" pitchFamily="34" charset="0"/>
                <a:ea typeface="Calibri" panose="020F0502020204030204" pitchFamily="34" charset="0"/>
              </a:rPr>
              <a:t>write data</a:t>
            </a:r>
            <a:r>
              <a:rPr lang="en-US" sz="2400" dirty="0">
                <a:latin typeface="Arial" panose="020B0604020202020204" pitchFamily="34" charset="0"/>
                <a:ea typeface="Calibri" panose="020F0502020204030204" pitchFamily="34" charset="0"/>
              </a:rPr>
              <a:t> to it. </a:t>
            </a:r>
            <a:endParaRPr lang="en-US" sz="2400" dirty="0" smtClean="0">
              <a:latin typeface="Arial" panose="020B0604020202020204" pitchFamily="34" charset="0"/>
              <a:ea typeface="Calibri" panose="020F0502020204030204" pitchFamily="34" charset="0"/>
            </a:endParaRPr>
          </a:p>
          <a:p>
            <a:r>
              <a:rPr lang="en-US" sz="2400" dirty="0" smtClean="0">
                <a:latin typeface="Arial" panose="020B0604020202020204" pitchFamily="34" charset="0"/>
                <a:ea typeface="Calibri" panose="020F0502020204030204" pitchFamily="34" charset="0"/>
              </a:rPr>
              <a:t>You </a:t>
            </a:r>
            <a:r>
              <a:rPr lang="en-US" sz="2400" dirty="0">
                <a:latin typeface="Arial" panose="020B0604020202020204" pitchFamily="34" charset="0"/>
                <a:ea typeface="Calibri" panose="020F0502020204030204" pitchFamily="34" charset="0"/>
              </a:rPr>
              <a:t>use a </a:t>
            </a:r>
            <a:r>
              <a:rPr lang="en-US" sz="2400" b="1" i="1" dirty="0" err="1">
                <a:latin typeface="Arial" panose="020B0604020202020204" pitchFamily="34" charset="0"/>
                <a:ea typeface="Calibri" panose="020F0502020204030204" pitchFamily="34" charset="0"/>
              </a:rPr>
              <a:t>StreamReader</a:t>
            </a:r>
            <a:r>
              <a:rPr lang="en-US" sz="2400" b="1" dirty="0">
                <a:latin typeface="Arial" panose="020B0604020202020204" pitchFamily="34" charset="0"/>
                <a:ea typeface="Calibri" panose="020F0502020204030204" pitchFamily="34" charset="0"/>
              </a:rPr>
              <a:t> object to open a stream</a:t>
            </a:r>
            <a:r>
              <a:rPr lang="en-US" sz="2400" dirty="0">
                <a:latin typeface="Arial" panose="020B0604020202020204" pitchFamily="34" charset="0"/>
                <a:ea typeface="Calibri" panose="020F0502020204030204" pitchFamily="34" charset="0"/>
              </a:rPr>
              <a:t>, </a:t>
            </a:r>
            <a:r>
              <a:rPr lang="en-US" sz="2400" b="1" dirty="0">
                <a:latin typeface="Arial" panose="020B0604020202020204" pitchFamily="34" charset="0"/>
                <a:ea typeface="Calibri" panose="020F0502020204030204" pitchFamily="34" charset="0"/>
              </a:rPr>
              <a:t>such as a file</a:t>
            </a:r>
            <a:r>
              <a:rPr lang="en-US" sz="2400" dirty="0">
                <a:latin typeface="Arial" panose="020B0604020202020204" pitchFamily="34" charset="0"/>
                <a:ea typeface="Calibri" panose="020F0502020204030204" pitchFamily="34" charset="0"/>
              </a:rPr>
              <a:t>, and </a:t>
            </a:r>
            <a:r>
              <a:rPr lang="en-US" sz="2400" b="1" dirty="0">
                <a:latin typeface="Arial" panose="020B0604020202020204" pitchFamily="34" charset="0"/>
                <a:ea typeface="Calibri" panose="020F0502020204030204" pitchFamily="34" charset="0"/>
              </a:rPr>
              <a:t>read data from it</a:t>
            </a:r>
            <a:r>
              <a:rPr lang="en-US" sz="2400" dirty="0">
                <a:latin typeface="Arial" panose="020B0604020202020204" pitchFamily="34" charset="0"/>
                <a:ea typeface="Calibri" panose="020F0502020204030204" pitchFamily="34" charset="0"/>
              </a:rPr>
              <a:t>.</a:t>
            </a:r>
            <a:endParaRPr lang="en-US" sz="2400" dirty="0"/>
          </a:p>
        </p:txBody>
      </p:sp>
    </p:spTree>
    <p:extLst>
      <p:ext uri="{BB962C8B-B14F-4D97-AF65-F5344CB8AC3E}">
        <p14:creationId xmlns:p14="http://schemas.microsoft.com/office/powerpoint/2010/main" val="169720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3334" y="763655"/>
            <a:ext cx="7801277" cy="5161798"/>
          </a:xfrm>
          <a:prstGeom prst="rect">
            <a:avLst/>
          </a:prstGeom>
        </p:spPr>
        <p:txBody>
          <a:bodyPr wrap="square">
            <a:spAutoFit/>
          </a:bodyPr>
          <a:lstStyle/>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Note: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2400" dirty="0">
                <a:latin typeface="Arial" panose="020B0604020202020204" pitchFamily="34" charset="0"/>
                <a:ea typeface="Calibri" panose="020F0502020204030204" pitchFamily="34" charset="0"/>
                <a:cs typeface="Times New Roman" panose="02020603050405020304" pitchFamily="18" charset="0"/>
              </a:rPr>
              <a:t>The </a:t>
            </a:r>
            <a:r>
              <a:rPr lang="en-US" sz="2400" b="1" dirty="0" err="1">
                <a:latin typeface="Consolas" panose="020B0609020204030204" pitchFamily="49" charset="0"/>
                <a:ea typeface="Calibri" panose="020F0502020204030204" pitchFamily="34" charset="0"/>
                <a:cs typeface="Times New Roman" panose="02020603050405020304" pitchFamily="18" charset="0"/>
              </a:rPr>
              <a:t>File.CreateText</a:t>
            </a:r>
            <a:r>
              <a:rPr lang="en-US" sz="2400" dirty="0">
                <a:latin typeface="Arial" panose="020B0604020202020204" pitchFamily="34" charset="0"/>
                <a:ea typeface="Calibri" panose="020F0502020204030204" pitchFamily="34" charset="0"/>
                <a:cs typeface="Times New Roman" panose="02020603050405020304" pitchFamily="18" charset="0"/>
              </a:rPr>
              <a:t> method does the following: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eriod"/>
            </a:pPr>
            <a:r>
              <a:rPr lang="en-US" sz="2400" dirty="0">
                <a:latin typeface="Arial" panose="020B0604020202020204" pitchFamily="34" charset="0"/>
                <a:ea typeface="Calibri" panose="020F0502020204030204" pitchFamily="34" charset="0"/>
                <a:cs typeface="Times New Roman" panose="02020603050405020304" pitchFamily="18" charset="0"/>
              </a:rPr>
              <a:t>It </a:t>
            </a:r>
            <a:r>
              <a:rPr lang="en-US" sz="2400" b="1" dirty="0">
                <a:latin typeface="Arial" panose="020B0604020202020204" pitchFamily="34" charset="0"/>
                <a:ea typeface="Calibri" panose="020F0502020204030204" pitchFamily="34" charset="0"/>
                <a:cs typeface="Times New Roman" panose="02020603050405020304" pitchFamily="18" charset="0"/>
              </a:rPr>
              <a:t>creates a text file</a:t>
            </a:r>
            <a:r>
              <a:rPr lang="en-US" sz="2400" dirty="0">
                <a:latin typeface="Arial" panose="020B0604020202020204" pitchFamily="34" charset="0"/>
                <a:ea typeface="Calibri" panose="020F0502020204030204" pitchFamily="34" charset="0"/>
                <a:cs typeface="Times New Roman" panose="02020603050405020304" pitchFamily="18" charset="0"/>
              </a:rPr>
              <a:t> with the name specified by the argument. </a:t>
            </a:r>
            <a:r>
              <a:rPr lang="en-US" sz="2400" b="1" i="1" u="sng" dirty="0">
                <a:latin typeface="Arial" panose="020B0604020202020204" pitchFamily="34" charset="0"/>
                <a:ea typeface="Calibri" panose="020F0502020204030204" pitchFamily="34" charset="0"/>
                <a:cs typeface="Times New Roman" panose="02020603050405020304" pitchFamily="18" charset="0"/>
              </a:rPr>
              <a:t>If the file already exists, its contents are erased</a:t>
            </a:r>
            <a:r>
              <a:rPr lang="en-US" sz="2400" i="1" u="sng" dirty="0">
                <a:latin typeface="Arial" panose="020B0604020202020204" pitchFamily="34"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eriod"/>
            </a:pPr>
            <a:r>
              <a:rPr lang="en-US" sz="2400" dirty="0">
                <a:latin typeface="Arial" panose="020B0604020202020204" pitchFamily="34" charset="0"/>
                <a:ea typeface="Calibri" panose="020F0502020204030204" pitchFamily="34" charset="0"/>
                <a:cs typeface="Times New Roman" panose="02020603050405020304" pitchFamily="18" charset="0"/>
              </a:rPr>
              <a:t>It creates a </a:t>
            </a:r>
            <a:r>
              <a:rPr lang="en-US" sz="2400" b="1" dirty="0" err="1">
                <a:latin typeface="Arial" panose="020B0604020202020204" pitchFamily="34" charset="0"/>
                <a:ea typeface="Calibri" panose="020F0502020204030204" pitchFamily="34" charset="0"/>
                <a:cs typeface="Times New Roman" panose="02020603050405020304" pitchFamily="18" charset="0"/>
              </a:rPr>
              <a:t>StreamWriter</a:t>
            </a:r>
            <a:r>
              <a:rPr lang="en-US" sz="2400" b="1" dirty="0">
                <a:latin typeface="Arial" panose="020B0604020202020204" pitchFamily="34" charset="0"/>
                <a:ea typeface="Calibri" panose="020F0502020204030204" pitchFamily="34" charset="0"/>
                <a:cs typeface="Times New Roman" panose="02020603050405020304" pitchFamily="18" charset="0"/>
              </a:rPr>
              <a:t> object in memory</a:t>
            </a:r>
            <a:r>
              <a:rPr lang="en-US" sz="2400" dirty="0">
                <a:latin typeface="Arial" panose="020B0604020202020204" pitchFamily="34" charset="0"/>
                <a:ea typeface="Calibri" panose="020F0502020204030204" pitchFamily="34" charset="0"/>
                <a:cs typeface="Times New Roman" panose="02020603050405020304" pitchFamily="18" charset="0"/>
              </a:rPr>
              <a:t>, associated with the file.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eriod"/>
            </a:pPr>
            <a:r>
              <a:rPr lang="en-US" sz="2400" dirty="0">
                <a:latin typeface="Arial" panose="020B0604020202020204" pitchFamily="34" charset="0"/>
                <a:ea typeface="Calibri" panose="020F0502020204030204" pitchFamily="34" charset="0"/>
                <a:cs typeface="Times New Roman" panose="02020603050405020304" pitchFamily="18" charset="0"/>
              </a:rPr>
              <a:t>It returns a reference to the </a:t>
            </a:r>
            <a:r>
              <a:rPr lang="en-US" sz="2400" b="1" dirty="0" err="1">
                <a:latin typeface="Arial" panose="020B0604020202020204" pitchFamily="34" charset="0"/>
                <a:ea typeface="Calibri" panose="020F0502020204030204" pitchFamily="34" charset="0"/>
                <a:cs typeface="Times New Roman" panose="02020603050405020304" pitchFamily="18" charset="0"/>
              </a:rPr>
              <a:t>StreamWriter</a:t>
            </a:r>
            <a:r>
              <a:rPr lang="en-US" sz="2400" b="1" dirty="0">
                <a:latin typeface="Arial" panose="020B0604020202020204" pitchFamily="34" charset="0"/>
                <a:ea typeface="Calibri" panose="020F0502020204030204" pitchFamily="34" charset="0"/>
                <a:cs typeface="Times New Roman" panose="02020603050405020304" pitchFamily="18" charset="0"/>
              </a:rPr>
              <a:t> object</a:t>
            </a:r>
            <a:r>
              <a:rPr lang="en-US" sz="2400" dirty="0">
                <a:latin typeface="Arial" panose="020B0604020202020204" pitchFamily="34"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2400" dirty="0">
                <a:latin typeface="Arial" panose="020B0604020202020204" pitchFamily="34" charset="0"/>
                <a:ea typeface="Calibri" panose="020F0502020204030204" pitchFamily="34" charset="0"/>
                <a:cs typeface="Times New Roman" panose="02020603050405020304" pitchFamily="18" charset="0"/>
              </a:rPr>
              <a:t>The file by default is located in </a:t>
            </a:r>
            <a:r>
              <a:rPr lang="en-US" sz="2400" b="1" dirty="0">
                <a:latin typeface="Arial" panose="020B0604020202020204" pitchFamily="34" charset="0"/>
                <a:ea typeface="Calibri" panose="020F0502020204030204" pitchFamily="34" charset="0"/>
                <a:cs typeface="Times New Roman" panose="02020603050405020304" pitchFamily="18" charset="0"/>
              </a:rPr>
              <a:t>bin\debug</a:t>
            </a:r>
            <a:r>
              <a:rPr lang="en-US" sz="2400" dirty="0">
                <a:latin typeface="Arial" panose="020B0604020202020204" pitchFamily="34" charset="0"/>
                <a:ea typeface="Calibri" panose="020F0502020204030204" pitchFamily="34" charset="0"/>
                <a:cs typeface="Times New Roman" panose="02020603050405020304" pitchFamily="18" charset="0"/>
              </a:rPr>
              <a:t> subfolder, i.e. same location as the “exe” file.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791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3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717" y="5137057"/>
            <a:ext cx="4910957" cy="116857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11718" y="632142"/>
            <a:ext cx="4572000" cy="646331"/>
          </a:xfrm>
          <a:prstGeom prst="rect">
            <a:avLst/>
          </a:prstGeom>
        </p:spPr>
        <p:txBody>
          <a:bodyPr>
            <a:spAutoFit/>
          </a:bodyPr>
          <a:lstStyle/>
          <a:p>
            <a:r>
              <a:rPr lang="en-US" dirty="0">
                <a:latin typeface="Arial" panose="020B0604020202020204" pitchFamily="34" charset="0"/>
                <a:ea typeface="Calibri" panose="020F0502020204030204" pitchFamily="34" charset="0"/>
              </a:rPr>
              <a:t>The </a:t>
            </a:r>
            <a:r>
              <a:rPr lang="en-US" b="1" dirty="0" err="1">
                <a:latin typeface="Arial" panose="020B0604020202020204" pitchFamily="34" charset="0"/>
                <a:ea typeface="Calibri" panose="020F0502020204030204" pitchFamily="34" charset="0"/>
              </a:rPr>
              <a:t>WriteLine</a:t>
            </a:r>
            <a:r>
              <a:rPr lang="en-US" b="1" dirty="0">
                <a:latin typeface="Arial" panose="020B0604020202020204" pitchFamily="34" charset="0"/>
                <a:ea typeface="Calibri" panose="020F0502020204030204" pitchFamily="34" charset="0"/>
              </a:rPr>
              <a:t>()</a:t>
            </a:r>
            <a:r>
              <a:rPr lang="en-US" dirty="0">
                <a:latin typeface="Arial" panose="020B0604020202020204" pitchFamily="34" charset="0"/>
                <a:ea typeface="Calibri" panose="020F0502020204030204" pitchFamily="34" charset="0"/>
              </a:rPr>
              <a:t> puts a line break after each line. </a:t>
            </a:r>
            <a:endParaRPr lang="en-US" dirty="0"/>
          </a:p>
        </p:txBody>
      </p:sp>
      <p:pic>
        <p:nvPicPr>
          <p:cNvPr id="8" name="Picture 7"/>
          <p:cNvPicPr>
            <a:picLocks noChangeAspect="1"/>
          </p:cNvPicPr>
          <p:nvPr/>
        </p:nvPicPr>
        <p:blipFill>
          <a:blip r:embed="rId3"/>
          <a:stretch>
            <a:fillRect/>
          </a:stretch>
        </p:blipFill>
        <p:spPr>
          <a:xfrm>
            <a:off x="1230479" y="1542799"/>
            <a:ext cx="3787718" cy="1518035"/>
          </a:xfrm>
          <a:prstGeom prst="rect">
            <a:avLst/>
          </a:prstGeom>
        </p:spPr>
      </p:pic>
      <p:sp>
        <p:nvSpPr>
          <p:cNvPr id="9" name="Rectangle 8"/>
          <p:cNvSpPr/>
          <p:nvPr/>
        </p:nvSpPr>
        <p:spPr>
          <a:xfrm>
            <a:off x="1230478" y="3145643"/>
            <a:ext cx="6055845" cy="729430"/>
          </a:xfrm>
          <a:prstGeom prst="rect">
            <a:avLst/>
          </a:prstGeom>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pPr>
            <a:r>
              <a:rPr lang="en-US" dirty="0">
                <a:latin typeface="Arial" panose="020B0604020202020204" pitchFamily="34" charset="0"/>
                <a:ea typeface="Calibri" panose="020F0502020204030204" pitchFamily="34" charset="0"/>
                <a:cs typeface="Times New Roman" panose="02020603050405020304" pitchFamily="18" charset="0"/>
              </a:rPr>
              <a:t>Some programmers refers to files with one record per line </a:t>
            </a:r>
            <a:r>
              <a:rPr lang="en-US" b="1" dirty="0">
                <a:latin typeface="Arial" panose="020B0604020202020204" pitchFamily="34" charset="0"/>
                <a:ea typeface="Calibri" panose="020F0502020204030204" pitchFamily="34" charset="0"/>
                <a:cs typeface="Times New Roman" panose="02020603050405020304" pitchFamily="18" charset="0"/>
              </a:rPr>
              <a:t>as </a:t>
            </a:r>
            <a:r>
              <a:rPr lang="en-US" b="1" u="sng" dirty="0">
                <a:latin typeface="Arial" panose="020B0604020202020204" pitchFamily="34" charset="0"/>
                <a:ea typeface="Calibri" panose="020F0502020204030204" pitchFamily="34" charset="0"/>
                <a:cs typeface="Times New Roman" panose="02020603050405020304" pitchFamily="18" charset="0"/>
              </a:rPr>
              <a:t>line sequential files</a:t>
            </a:r>
            <a:r>
              <a:rPr lang="en-US" b="1" dirty="0">
                <a:latin typeface="Arial" panose="020B060402020202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993029" y="4281673"/>
            <a:ext cx="6530741" cy="646331"/>
          </a:xfrm>
          <a:prstGeom prst="rect">
            <a:avLst/>
          </a:prstGeom>
        </p:spPr>
        <p:txBody>
          <a:bodyPr wrap="square">
            <a:spAutoFit/>
          </a:bodyPr>
          <a:lstStyle/>
          <a:p>
            <a:r>
              <a:rPr lang="en-US" dirty="0">
                <a:latin typeface="Arial" panose="020B0604020202020204" pitchFamily="34" charset="0"/>
                <a:ea typeface="Calibri" panose="020F0502020204030204" pitchFamily="34" charset="0"/>
              </a:rPr>
              <a:t>If the </a:t>
            </a:r>
            <a:r>
              <a:rPr lang="en-US" dirty="0" err="1">
                <a:latin typeface="Arial" panose="020B0604020202020204" pitchFamily="34" charset="0"/>
                <a:ea typeface="Calibri" panose="020F0502020204030204" pitchFamily="34" charset="0"/>
              </a:rPr>
              <a:t>outFile.Write</a:t>
            </a:r>
            <a:r>
              <a:rPr lang="en-US" dirty="0">
                <a:latin typeface="Arial" panose="020B0604020202020204" pitchFamily="34" charset="0"/>
                <a:ea typeface="Calibri" panose="020F0502020204030204" pitchFamily="34" charset="0"/>
              </a:rPr>
              <a:t>() method was used then all the records would be written one after another</a:t>
            </a:r>
            <a:endParaRPr lang="en-US" dirty="0"/>
          </a:p>
        </p:txBody>
      </p:sp>
    </p:spTree>
    <p:extLst>
      <p:ext uri="{BB962C8B-B14F-4D97-AF65-F5344CB8AC3E}">
        <p14:creationId xmlns:p14="http://schemas.microsoft.com/office/powerpoint/2010/main" val="4185067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1066</TotalTime>
  <Words>557</Words>
  <Application>Microsoft Office PowerPoint</Application>
  <PresentationFormat>On-screen Show (4:3)</PresentationFormat>
  <Paragraphs>79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Consolas</vt:lpstr>
      <vt:lpstr>Symbol</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Man</dc:creator>
  <cp:lastModifiedBy>The Man</cp:lastModifiedBy>
  <cp:revision>38</cp:revision>
  <dcterms:created xsi:type="dcterms:W3CDTF">2015-09-13T20:18:00Z</dcterms:created>
  <dcterms:modified xsi:type="dcterms:W3CDTF">2015-10-05T19:16:58Z</dcterms:modified>
</cp:coreProperties>
</file>