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9" d="100"/>
          <a:sy n="99" d="100"/>
        </p:scale>
        <p:origin x="7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413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325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9383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1758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935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752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485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6753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5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659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026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832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291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611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580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94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770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9/9/2015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6336990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307" y="990380"/>
            <a:ext cx="7054403" cy="3569823"/>
          </a:xfrm>
          <a:prstGeom prst="rect">
            <a:avLst/>
          </a:prstGeom>
        </p:spPr>
        <p:txBody>
          <a:bodyPr wrap="square">
            <a:spAutoFit/>
          </a:bodyPr>
          <a:lstStyle/>
          <a:p>
            <a:pPr>
              <a:lnSpc>
                <a:spcPct val="115000"/>
              </a:lnSpc>
            </a:pPr>
            <a:r>
              <a:rPr lang="en-US" sz="2100" b="1" dirty="0">
                <a:latin typeface="Arial" panose="020B0604020202020204" pitchFamily="34" charset="0"/>
                <a:ea typeface="Calibri" panose="020F0502020204030204" pitchFamily="34" charset="0"/>
                <a:cs typeface="Times New Roman" panose="02020603050405020304" pitchFamily="18" charset="0"/>
              </a:rPr>
              <a:t>Rules for Variable name</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750" dirty="0">
                <a:latin typeface="Arial" panose="020B0604020202020204" pitchFamily="34" charset="0"/>
                <a:ea typeface="Calibri" panose="020F0502020204030204" pitchFamily="34" charset="0"/>
                <a:cs typeface="Times New Roman" panose="02020603050405020304" pitchFamily="18" charset="0"/>
              </a:rPr>
              <a:t> </a:t>
            </a:r>
            <a:endParaRPr lang="en-US" sz="7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buFont typeface="Symbol" panose="05050102010706020507" pitchFamily="18" charset="2"/>
              <a:buChar char=""/>
            </a:pPr>
            <a:r>
              <a:rPr lang="en-US" sz="2100" dirty="0">
                <a:latin typeface="Arial" panose="020B0604020202020204" pitchFamily="34" charset="0"/>
                <a:ea typeface="Calibri" panose="020F0502020204030204" pitchFamily="34" charset="0"/>
                <a:cs typeface="Times New Roman" panose="02020603050405020304" pitchFamily="18" charset="0"/>
              </a:rPr>
              <a:t>The first character must be one of the letters </a:t>
            </a:r>
            <a:r>
              <a:rPr lang="en-US" sz="2100" b="1" dirty="0">
                <a:latin typeface="Arial" panose="020B0604020202020204" pitchFamily="34" charset="0"/>
                <a:ea typeface="Calibri" panose="020F0502020204030204" pitchFamily="34" charset="0"/>
                <a:cs typeface="Times New Roman" panose="02020603050405020304" pitchFamily="18" charset="0"/>
              </a:rPr>
              <a:t>a through z</a:t>
            </a:r>
            <a:r>
              <a:rPr lang="en-US" sz="2100" dirty="0">
                <a:latin typeface="Arial" panose="020B0604020202020204" pitchFamily="34" charset="0"/>
                <a:ea typeface="Calibri" panose="020F0502020204030204" pitchFamily="34" charset="0"/>
                <a:cs typeface="Times New Roman" panose="02020603050405020304" pitchFamily="18" charset="0"/>
              </a:rPr>
              <a:t> or </a:t>
            </a:r>
            <a:r>
              <a:rPr lang="en-US" sz="2100" b="1" dirty="0">
                <a:latin typeface="Arial" panose="020B0604020202020204" pitchFamily="34" charset="0"/>
                <a:ea typeface="Calibri" panose="020F0502020204030204" pitchFamily="34" charset="0"/>
                <a:cs typeface="Times New Roman" panose="02020603050405020304" pitchFamily="18" charset="0"/>
              </a:rPr>
              <a:t>A through Z</a:t>
            </a:r>
            <a:r>
              <a:rPr lang="en-US" sz="2100" dirty="0">
                <a:latin typeface="Arial" panose="020B0604020202020204" pitchFamily="34" charset="0"/>
                <a:ea typeface="Calibri" panose="020F0502020204030204" pitchFamily="34" charset="0"/>
                <a:cs typeface="Times New Roman" panose="02020603050405020304" pitchFamily="18" charset="0"/>
              </a:rPr>
              <a:t> or an underscore character (_).</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buFont typeface="Symbol" panose="05050102010706020507" pitchFamily="18" charset="2"/>
              <a:buChar char=""/>
            </a:pPr>
            <a:r>
              <a:rPr lang="en-US" sz="2100" dirty="0">
                <a:latin typeface="Arial" panose="020B0604020202020204" pitchFamily="34" charset="0"/>
                <a:ea typeface="Calibri" panose="020F0502020204030204" pitchFamily="34" charset="0"/>
                <a:cs typeface="Times New Roman" panose="02020603050405020304" pitchFamily="18" charset="0"/>
              </a:rPr>
              <a:t>After the first character, you may use the letters a through z or A through Z, the digits 0 through 9, or underscores.</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buFont typeface="Symbol" panose="05050102010706020507" pitchFamily="18" charset="2"/>
              <a:buChar char=""/>
            </a:pPr>
            <a:r>
              <a:rPr lang="en-US" sz="2100" dirty="0">
                <a:latin typeface="Arial" panose="020B0604020202020204" pitchFamily="34" charset="0"/>
                <a:ea typeface="Calibri" panose="020F0502020204030204" pitchFamily="34" charset="0"/>
                <a:cs typeface="Times New Roman" panose="02020603050405020304" pitchFamily="18" charset="0"/>
              </a:rPr>
              <a:t>The name cannot contain embedded spaces.</a:t>
            </a:r>
          </a:p>
          <a:p>
            <a:pPr marL="257175" indent="-257175">
              <a:lnSpc>
                <a:spcPct val="115000"/>
              </a:lnSpc>
              <a:buFont typeface="Symbol" panose="05050102010706020507" pitchFamily="18" charset="2"/>
              <a:buChar char=""/>
            </a:pPr>
            <a:r>
              <a:rPr lang="en-US" sz="2100" dirty="0">
                <a:latin typeface="Arial" panose="020B0604020202020204" pitchFamily="34" charset="0"/>
                <a:ea typeface="Calibri" panose="020F0502020204030204" pitchFamily="34" charset="0"/>
              </a:rPr>
              <a:t>No reserved words</a:t>
            </a:r>
            <a:endParaRPr lang="en-US" sz="2100" dirty="0"/>
          </a:p>
          <a:p>
            <a:pPr>
              <a:lnSpc>
                <a:spcPct val="115000"/>
              </a:lnSpc>
            </a:pPr>
            <a:endParaRPr lang="en-US"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05307" y="4106937"/>
            <a:ext cx="7344177" cy="1485984"/>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Note, variable names are </a:t>
            </a:r>
            <a:r>
              <a:rPr lang="en-US" b="1" dirty="0">
                <a:latin typeface="Arial" panose="020B0604020202020204" pitchFamily="34" charset="0"/>
                <a:ea typeface="Calibri" panose="020F0502020204030204" pitchFamily="34" charset="0"/>
                <a:cs typeface="Times New Roman" panose="02020603050405020304" pitchFamily="18" charset="0"/>
              </a:rPr>
              <a:t>case sensitive</a:t>
            </a:r>
            <a:r>
              <a:rPr lang="en-US" dirty="0">
                <a:latin typeface="Arial" panose="020B0604020202020204" pitchFamily="34" charset="0"/>
                <a:ea typeface="Calibri" panose="020F0502020204030204" pitchFamily="34" charset="0"/>
                <a:cs typeface="Times New Roman" panose="02020603050405020304" pitchFamily="18" charset="0"/>
              </a:rPr>
              <a:t> (i.e. </a:t>
            </a:r>
            <a:r>
              <a:rPr lang="en-US" b="1" dirty="0" err="1">
                <a:latin typeface="Arial" panose="020B0604020202020204" pitchFamily="34" charset="0"/>
                <a:ea typeface="Calibri" panose="020F0502020204030204" pitchFamily="34" charset="0"/>
                <a:cs typeface="Times New Roman" panose="02020603050405020304" pitchFamily="18" charset="0"/>
              </a:rPr>
              <a:t>Num</a:t>
            </a:r>
            <a:r>
              <a:rPr lang="en-US" dirty="0">
                <a:latin typeface="Arial" panose="020B0604020202020204" pitchFamily="34" charset="0"/>
                <a:ea typeface="Calibri" panose="020F0502020204030204" pitchFamily="34" charset="0"/>
                <a:cs typeface="Times New Roman" panose="02020603050405020304" pitchFamily="18" charset="0"/>
              </a:rPr>
              <a:t> and </a:t>
            </a:r>
            <a:r>
              <a:rPr lang="en-US" b="1" dirty="0" err="1">
                <a:latin typeface="Arial" panose="020B0604020202020204" pitchFamily="34" charset="0"/>
                <a:ea typeface="Calibri" panose="020F0502020204030204" pitchFamily="34" charset="0"/>
                <a:cs typeface="Times New Roman" panose="02020603050405020304" pitchFamily="18" charset="0"/>
              </a:rPr>
              <a:t>num</a:t>
            </a:r>
            <a:r>
              <a:rPr lang="en-US" dirty="0">
                <a:latin typeface="Arial" panose="020B0604020202020204" pitchFamily="34" charset="0"/>
                <a:ea typeface="Calibri" panose="020F0502020204030204" pitchFamily="34" charset="0"/>
                <a:cs typeface="Times New Roman" panose="02020603050405020304" pitchFamily="18" charset="0"/>
              </a:rPr>
              <a:t> are two different variables).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675" dirty="0">
                <a:latin typeface="Arial" panose="020B0604020202020204" pitchFamily="34" charset="0"/>
                <a:ea typeface="Calibri" panose="020F0502020204030204" pitchFamily="34" charset="0"/>
                <a:cs typeface="Times New Roman" panose="02020603050405020304" pitchFamily="18" charset="0"/>
              </a:rPr>
              <a:t> </a:t>
            </a:r>
            <a:endParaRPr lang="en-US" sz="675"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When naming variables, we use the </a:t>
            </a:r>
            <a:r>
              <a:rPr lang="en-US" b="1" dirty="0" err="1">
                <a:latin typeface="Arial" panose="020B0604020202020204" pitchFamily="34" charset="0"/>
                <a:ea typeface="Calibri" panose="020F0502020204030204" pitchFamily="34" charset="0"/>
                <a:cs typeface="Times New Roman" panose="02020603050405020304" pitchFamily="18" charset="0"/>
              </a:rPr>
              <a:t>camelCase</a:t>
            </a:r>
            <a:r>
              <a:rPr lang="en-US" dirty="0">
                <a:latin typeface="Arial" panose="020B0604020202020204" pitchFamily="34" charset="0"/>
                <a:ea typeface="Calibri" panose="020F0502020204030204" pitchFamily="34" charset="0"/>
                <a:cs typeface="Times New Roman" panose="02020603050405020304" pitchFamily="18" charset="0"/>
              </a:rPr>
              <a:t> naming convention, whereby the first few letters are in </a:t>
            </a:r>
            <a:r>
              <a:rPr lang="en-US" b="1" dirty="0">
                <a:latin typeface="Arial" panose="020B0604020202020204" pitchFamily="34" charset="0"/>
                <a:ea typeface="Calibri" panose="020F0502020204030204" pitchFamily="34" charset="0"/>
                <a:cs typeface="Times New Roman" panose="02020603050405020304" pitchFamily="18" charset="0"/>
              </a:rPr>
              <a:t>lowercase</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59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940" y="184024"/>
            <a:ext cx="8090542" cy="4452871"/>
          </a:xfrm>
        </p:spPr>
        <p:txBody>
          <a:bodyPr/>
          <a:lstStyle/>
          <a:p>
            <a:pPr>
              <a:lnSpc>
                <a:spcPct val="115000"/>
              </a:lnSpc>
              <a:spcBef>
                <a:spcPts val="0"/>
              </a:spcBef>
            </a:pPr>
            <a:r>
              <a:rPr lang="en-US" sz="1800" dirty="0">
                <a:latin typeface="Arial" panose="020B0604020202020204" pitchFamily="34" charset="0"/>
                <a:ea typeface="Calibri" panose="020F0502020204030204" pitchFamily="34" charset="0"/>
                <a:cs typeface="Times New Roman" panose="02020603050405020304" pitchFamily="18" charset="0"/>
              </a:rPr>
              <a:t/>
            </a:r>
            <a:br>
              <a:rPr lang="en-US" sz="18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Always try to use short and precise names when naming the variables. </a:t>
            </a:r>
            <a:br>
              <a:rPr lang="en-US" sz="24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
            </a:r>
            <a:br>
              <a:rPr lang="en-US" sz="24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Follow the rule that the variable name should state </a:t>
            </a:r>
            <a:r>
              <a:rPr lang="en-US" sz="2400" b="1" i="1" dirty="0">
                <a:latin typeface="Arial" panose="020B0604020202020204" pitchFamily="34" charset="0"/>
                <a:ea typeface="Calibri" panose="020F0502020204030204" pitchFamily="34" charset="0"/>
                <a:cs typeface="Times New Roman" panose="02020603050405020304" pitchFamily="18" charset="0"/>
              </a:rPr>
              <a:t>what it is used for</a:t>
            </a:r>
            <a:r>
              <a:rPr lang="en-US" sz="2400" dirty="0">
                <a:latin typeface="Arial" panose="020B0604020202020204" pitchFamily="34" charset="0"/>
                <a:ea typeface="Calibri" panose="020F0502020204030204" pitchFamily="34" charset="0"/>
                <a:cs typeface="Times New Roman" panose="02020603050405020304" pitchFamily="18" charset="0"/>
              </a:rPr>
              <a:t>, e.g. the name should answer the question "</a:t>
            </a:r>
            <a:r>
              <a:rPr lang="en-US" sz="2400" b="1" dirty="0">
                <a:latin typeface="Arial" panose="020B0604020202020204" pitchFamily="34" charset="0"/>
                <a:ea typeface="Calibri" panose="020F0502020204030204" pitchFamily="34" charset="0"/>
                <a:cs typeface="Times New Roman" panose="02020603050405020304" pitchFamily="18" charset="0"/>
              </a:rPr>
              <a:t>what value is stored in this variable</a:t>
            </a:r>
            <a:r>
              <a:rPr lang="en-US" sz="2400" dirty="0">
                <a:latin typeface="Arial" panose="020B0604020202020204" pitchFamily="34" charset="0"/>
                <a:ea typeface="Calibri" panose="020F0502020204030204" pitchFamily="34" charset="0"/>
                <a:cs typeface="Times New Roman" panose="02020603050405020304" pitchFamily="18" charset="0"/>
              </a:rPr>
              <a:t>". </a:t>
            </a:r>
            <a:br>
              <a:rPr lang="en-US" sz="24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
            </a:r>
            <a:br>
              <a:rPr lang="en-US" sz="24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When this condition is not fulfilled then try to find a better name. </a:t>
            </a:r>
            <a:br>
              <a:rPr lang="en-US" sz="2400" dirty="0">
                <a:latin typeface="Arial" panose="020B060402020202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Digits are not appropriate to be used in variable names.</a:t>
            </a: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Arial" panose="020B0604020202020204" pitchFamily="34" charset="0"/>
                <a:ea typeface="Calibri" panose="020F0502020204030204" pitchFamily="34" charset="0"/>
                <a:cs typeface="Times New Roman" panose="02020603050405020304" pitchFamily="18" charset="0"/>
              </a:rPr>
              <a:t>e.g</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Arial" panose="020B0604020202020204" pitchFamily="34" charset="0"/>
                <a:ea typeface="Calibri" panose="020F0502020204030204" pitchFamily="34" charset="0"/>
              </a:rPr>
              <a:t>firstName</a:t>
            </a:r>
            <a:r>
              <a:rPr lang="en-US" sz="2400" dirty="0">
                <a:latin typeface="Arial" panose="020B0604020202020204" pitchFamily="34" charset="0"/>
                <a:ea typeface="Calibri" panose="020F0502020204030204" pitchFamily="34" charset="0"/>
              </a:rPr>
              <a:t> , age,  </a:t>
            </a:r>
            <a:r>
              <a:rPr lang="en-US" sz="2400" dirty="0" err="1">
                <a:latin typeface="Arial" panose="020B0604020202020204" pitchFamily="34" charset="0"/>
                <a:ea typeface="Calibri" panose="020F0502020204030204" pitchFamily="34" charset="0"/>
              </a:rPr>
              <a:t>startIndex</a:t>
            </a:r>
            <a:r>
              <a:rPr lang="en-US" sz="2400" dirty="0">
                <a:latin typeface="Arial" panose="020B0604020202020204" pitchFamily="34" charset="0"/>
                <a:ea typeface="Calibri" panose="020F0502020204030204" pitchFamily="34" charset="0"/>
              </a:rPr>
              <a:t>, </a:t>
            </a:r>
            <a:r>
              <a:rPr lang="en-US" sz="2400" dirty="0" err="1">
                <a:latin typeface="Arial" panose="020B0604020202020204" pitchFamily="34" charset="0"/>
                <a:ea typeface="Calibri" panose="020F0502020204030204" pitchFamily="34" charset="0"/>
              </a:rPr>
              <a:t>lastNegativeNumberIndex</a:t>
            </a:r>
            <a:r>
              <a:rPr lang="en-US" sz="2400" dirty="0">
                <a:latin typeface="Arial" panose="020B0604020202020204" pitchFamily="34" charset="0"/>
                <a:ea typeface="Calibri" panose="020F0502020204030204" pitchFamily="34" charset="0"/>
              </a:rPr>
              <a:t> etc…</a:t>
            </a:r>
            <a:endParaRPr lang="en-US" sz="2400" dirty="0"/>
          </a:p>
        </p:txBody>
      </p:sp>
    </p:spTree>
    <p:extLst>
      <p:ext uri="{BB962C8B-B14F-4D97-AF65-F5344CB8AC3E}">
        <p14:creationId xmlns:p14="http://schemas.microsoft.com/office/powerpoint/2010/main" val="11559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11" y="766241"/>
            <a:ext cx="7194884" cy="4284250"/>
          </a:xfrm>
          <a:prstGeom prst="rect">
            <a:avLst/>
          </a:prstGeom>
        </p:spPr>
        <p:txBody>
          <a:bodyPr wrap="square">
            <a:spAutoFit/>
          </a:bodyPr>
          <a:lstStyle/>
          <a:p>
            <a:pPr>
              <a:lnSpc>
                <a:spcPct val="115000"/>
              </a:lnSpc>
            </a:pPr>
            <a:r>
              <a:rPr lang="en-US" sz="2400" b="1" dirty="0">
                <a:latin typeface="Arial" panose="020B0604020202020204" pitchFamily="34" charset="0"/>
                <a:ea typeface="Calibri" panose="020F0502020204030204" pitchFamily="34" charset="0"/>
                <a:cs typeface="Times New Roman" panose="02020603050405020304" pitchFamily="18" charset="0"/>
              </a:rPr>
              <a:t>Basic data types</a:t>
            </a:r>
            <a:r>
              <a:rPr lang="en-US" sz="2400" dirty="0">
                <a:latin typeface="Arial" panose="020B0604020202020204" pitchFamily="34" charset="0"/>
                <a:ea typeface="Calibri" panose="020F0502020204030204" pitchFamily="34" charset="0"/>
                <a:cs typeface="Times New Roman" panose="02020603050405020304" pitchFamily="18" charset="0"/>
              </a:rPr>
              <a:t> in C# are distributed into the following </a:t>
            </a:r>
            <a:r>
              <a:rPr lang="en-US" sz="2400" b="1" dirty="0">
                <a:latin typeface="Arial" panose="020B0604020202020204" pitchFamily="34" charset="0"/>
                <a:ea typeface="Calibri" panose="020F0502020204030204" pitchFamily="34" charset="0"/>
                <a:cs typeface="Times New Roman" panose="02020603050405020304" pitchFamily="18" charset="0"/>
              </a:rPr>
              <a:t>types</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73038" indent="-173038">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Integer types – </a:t>
            </a:r>
            <a:r>
              <a:rPr lang="en-US" sz="2400" b="1" dirty="0" err="1">
                <a:latin typeface="Arial" panose="020B0604020202020204" pitchFamily="34" charset="0"/>
                <a:ea typeface="Calibri" panose="020F0502020204030204" pitchFamily="34" charset="0"/>
                <a:cs typeface="Times New Roman" panose="02020603050405020304" pitchFamily="18" charset="0"/>
              </a:rPr>
              <a:t>sbyte</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a:latin typeface="Arial" panose="020B0604020202020204" pitchFamily="34" charset="0"/>
                <a:ea typeface="Calibri" panose="020F0502020204030204" pitchFamily="34" charset="0"/>
                <a:cs typeface="Times New Roman" panose="02020603050405020304" pitchFamily="18" charset="0"/>
              </a:rPr>
              <a:t>byte</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a:latin typeface="Arial" panose="020B0604020202020204" pitchFamily="34" charset="0"/>
                <a:ea typeface="Calibri" panose="020F0502020204030204" pitchFamily="34" charset="0"/>
                <a:cs typeface="Times New Roman" panose="02020603050405020304" pitchFamily="18" charset="0"/>
              </a:rPr>
              <a:t>short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err="1">
                <a:latin typeface="Arial" panose="020B0604020202020204" pitchFamily="34" charset="0"/>
                <a:ea typeface="Calibri" panose="020F0502020204030204" pitchFamily="34" charset="0"/>
                <a:cs typeface="Times New Roman" panose="02020603050405020304" pitchFamily="18" charset="0"/>
              </a:rPr>
              <a:t>ushort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err="1">
                <a:latin typeface="Arial" panose="020B0604020202020204" pitchFamily="34" charset="0"/>
                <a:ea typeface="Calibri" panose="020F0502020204030204" pitchFamily="34" charset="0"/>
                <a:cs typeface="Times New Roman" panose="02020603050405020304" pitchFamily="18" charset="0"/>
              </a:rPr>
              <a:t>int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err="1">
                <a:latin typeface="Arial" panose="020B0604020202020204" pitchFamily="34" charset="0"/>
                <a:ea typeface="Calibri" panose="020F0502020204030204" pitchFamily="34" charset="0"/>
                <a:cs typeface="Times New Roman" panose="02020603050405020304" pitchFamily="18" charset="0"/>
              </a:rPr>
              <a:t>uint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a:latin typeface="Arial" panose="020B0604020202020204" pitchFamily="34" charset="0"/>
                <a:ea typeface="Calibri" panose="020F0502020204030204" pitchFamily="34" charset="0"/>
                <a:cs typeface="Times New Roman" panose="02020603050405020304" pitchFamily="18" charset="0"/>
              </a:rPr>
              <a:t>long</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err="1">
                <a:latin typeface="Arial" panose="020B0604020202020204" pitchFamily="34" charset="0"/>
                <a:ea typeface="Calibri" panose="020F0502020204030204" pitchFamily="34" charset="0"/>
                <a:cs typeface="Times New Roman" panose="02020603050405020304" pitchFamily="18" charset="0"/>
              </a:rPr>
              <a:t>ulong</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Real floating-point types – </a:t>
            </a:r>
            <a:r>
              <a:rPr lang="en-US" sz="2400" b="1" dirty="0">
                <a:latin typeface="Arial" panose="020B0604020202020204" pitchFamily="34" charset="0"/>
                <a:ea typeface="Calibri" panose="020F0502020204030204" pitchFamily="34" charset="0"/>
                <a:cs typeface="Times New Roman" panose="02020603050405020304" pitchFamily="18" charset="0"/>
              </a:rPr>
              <a:t>float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b="1" dirty="0">
                <a:latin typeface="Arial" panose="020B0604020202020204" pitchFamily="34" charset="0"/>
                <a:ea typeface="Calibri" panose="020F0502020204030204" pitchFamily="34" charset="0"/>
                <a:cs typeface="Times New Roman" panose="02020603050405020304" pitchFamily="18" charset="0"/>
              </a:rPr>
              <a:t>double</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Real type with decimal precision – </a:t>
            </a:r>
            <a:r>
              <a:rPr lang="en-US" sz="2400" b="1" dirty="0">
                <a:latin typeface="Arial" panose="020B0604020202020204" pitchFamily="34" charset="0"/>
                <a:ea typeface="Calibri" panose="020F0502020204030204" pitchFamily="34" charset="0"/>
                <a:cs typeface="Times New Roman" panose="02020603050405020304" pitchFamily="18" charset="0"/>
              </a:rPr>
              <a:t>decimal</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Boolean type – </a:t>
            </a:r>
            <a:r>
              <a:rPr lang="en-US" sz="2400" b="1" dirty="0" err="1">
                <a:latin typeface="Arial" panose="020B0604020202020204" pitchFamily="34" charset="0"/>
                <a:ea typeface="Calibri" panose="020F0502020204030204" pitchFamily="34" charset="0"/>
                <a:cs typeface="Times New Roman" panose="02020603050405020304" pitchFamily="18" charset="0"/>
              </a:rPr>
              <a:t>bool</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Character type – </a:t>
            </a:r>
            <a:r>
              <a:rPr lang="en-US" sz="2400" b="1" dirty="0">
                <a:latin typeface="Arial" panose="020B0604020202020204" pitchFamily="34" charset="0"/>
                <a:ea typeface="Calibri" panose="020F0502020204030204" pitchFamily="34" charset="0"/>
                <a:cs typeface="Times New Roman" panose="02020603050405020304" pitchFamily="18" charset="0"/>
              </a:rPr>
              <a:t>char</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String – </a:t>
            </a:r>
            <a:r>
              <a:rPr lang="en-US" sz="2400" b="1" dirty="0">
                <a:latin typeface="Arial" panose="020B0604020202020204" pitchFamily="34" charset="0"/>
                <a:ea typeface="Calibri" panose="020F0502020204030204" pitchFamily="34" charset="0"/>
                <a:cs typeface="Times New Roman" panose="02020603050405020304" pitchFamily="18" charset="0"/>
              </a:rPr>
              <a:t>string</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Arial" panose="020B0604020202020204" pitchFamily="34" charset="0"/>
                <a:ea typeface="Calibri" panose="020F0502020204030204" pitchFamily="34" charset="0"/>
              </a:rPr>
              <a:t>- Object type – </a:t>
            </a:r>
            <a:r>
              <a:rPr lang="en-US" sz="2400" b="1" dirty="0">
                <a:latin typeface="Arial" panose="020B0604020202020204" pitchFamily="34" charset="0"/>
                <a:ea typeface="Calibri" panose="020F0502020204030204" pitchFamily="34" charset="0"/>
              </a:rPr>
              <a:t>object</a:t>
            </a:r>
            <a:r>
              <a:rPr lang="en-US" sz="2400" dirty="0">
                <a:latin typeface="Arial" panose="020B0604020202020204" pitchFamily="34" charset="0"/>
                <a:ea typeface="Calibri" panose="020F0502020204030204" pitchFamily="34" charset="0"/>
              </a:rPr>
              <a:t>. </a:t>
            </a:r>
            <a:endParaRPr lang="en-US" sz="2400" dirty="0"/>
          </a:p>
        </p:txBody>
      </p:sp>
    </p:spTree>
    <p:extLst>
      <p:ext uri="{BB962C8B-B14F-4D97-AF65-F5344CB8AC3E}">
        <p14:creationId xmlns:p14="http://schemas.microsoft.com/office/powerpoint/2010/main" val="4213981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41039828"/>
              </p:ext>
            </p:extLst>
          </p:nvPr>
        </p:nvGraphicFramePr>
        <p:xfrm>
          <a:off x="333611" y="793950"/>
          <a:ext cx="8049994" cy="5000452"/>
        </p:xfrm>
        <a:graphic>
          <a:graphicData uri="http://schemas.openxmlformats.org/drawingml/2006/table">
            <a:tbl>
              <a:tblPr>
                <a:tableStyleId>{5C22544A-7EE6-4342-B048-85BDC9FD1C3A}</a:tableStyleId>
              </a:tblPr>
              <a:tblGrid>
                <a:gridCol w="1282924"/>
                <a:gridCol w="704904"/>
                <a:gridCol w="1198334"/>
                <a:gridCol w="2678632"/>
                <a:gridCol w="2185200"/>
              </a:tblGrid>
              <a:tr h="606232">
                <a:tc>
                  <a:txBody>
                    <a:bodyPr/>
                    <a:lstStyle/>
                    <a:p>
                      <a:pPr marL="0" marR="0">
                        <a:lnSpc>
                          <a:spcPct val="115000"/>
                        </a:lnSpc>
                        <a:spcBef>
                          <a:spcPts val="0"/>
                        </a:spcBef>
                        <a:spcAft>
                          <a:spcPts val="0"/>
                        </a:spcAft>
                      </a:pPr>
                      <a:r>
                        <a:rPr lang="en-US" sz="1200">
                          <a:effectLst/>
                        </a:rPr>
                        <a:t>Data Types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900">
                          <a:effectLst/>
                        </a:rPr>
                        <a:t>bits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Default Value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Minimum Value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Maximum Value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sbyte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-128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127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byte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255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short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-32768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32767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ushort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65535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int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-2147483648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2147483647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uint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0u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4294967295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long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-9223372036854775808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9223372036854775807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ulong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0u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18446744073709551615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float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0.0f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±1.5×10</a:t>
                      </a:r>
                      <a:r>
                        <a:rPr lang="en-US" sz="1200" baseline="30000">
                          <a:effectLst/>
                        </a:rPr>
                        <a:t>-45</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±3.4×10</a:t>
                      </a:r>
                      <a:r>
                        <a:rPr lang="en-US" sz="1200" baseline="30000">
                          <a:effectLst/>
                        </a:rPr>
                        <a:t>38</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double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0.0d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±5.0×10</a:t>
                      </a:r>
                      <a:r>
                        <a:rPr lang="en-US" sz="1200" baseline="30000">
                          <a:effectLst/>
                        </a:rPr>
                        <a:t>-324</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±1.7×10</a:t>
                      </a:r>
                      <a:r>
                        <a:rPr lang="en-US" sz="1200" baseline="30000">
                          <a:effectLst/>
                        </a:rPr>
                        <a:t>308</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decimal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0.0m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±1.0×10</a:t>
                      </a:r>
                      <a:r>
                        <a:rPr lang="en-US" sz="1200" baseline="30000">
                          <a:effectLst/>
                        </a:rPr>
                        <a:t>-28</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±7.9×10</a:t>
                      </a:r>
                      <a:r>
                        <a:rPr lang="en-US" sz="1200" baseline="30000">
                          <a:effectLst/>
                        </a:rPr>
                        <a:t>28</a:t>
                      </a: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bool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false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200">
                          <a:effectLst/>
                        </a:rPr>
                        <a:t>Two possible values: true and false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92948">
                <a:tc>
                  <a:txBody>
                    <a:bodyPr/>
                    <a:lstStyle/>
                    <a:p>
                      <a:pPr marL="0" marR="0">
                        <a:lnSpc>
                          <a:spcPct val="115000"/>
                        </a:lnSpc>
                        <a:spcBef>
                          <a:spcPts val="0"/>
                        </a:spcBef>
                        <a:spcAft>
                          <a:spcPts val="0"/>
                        </a:spcAft>
                      </a:pPr>
                      <a:r>
                        <a:rPr lang="en-US" sz="1200">
                          <a:effectLst/>
                        </a:rPr>
                        <a:t>char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'\u0000'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'\u0000'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'\uffff'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object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null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2948">
                <a:tc>
                  <a:txBody>
                    <a:bodyPr/>
                    <a:lstStyle/>
                    <a:p>
                      <a:pPr marL="0" marR="0">
                        <a:lnSpc>
                          <a:spcPct val="115000"/>
                        </a:lnSpc>
                        <a:spcBef>
                          <a:spcPts val="0"/>
                        </a:spcBef>
                        <a:spcAft>
                          <a:spcPts val="0"/>
                        </a:spcAft>
                      </a:pPr>
                      <a:r>
                        <a:rPr lang="en-US" sz="1200">
                          <a:effectLst/>
                        </a:rPr>
                        <a:t>string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null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2525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45839537"/>
              </p:ext>
            </p:extLst>
          </p:nvPr>
        </p:nvGraphicFramePr>
        <p:xfrm>
          <a:off x="1826975" y="3021972"/>
          <a:ext cx="6258246" cy="3588436"/>
        </p:xfrm>
        <a:graphic>
          <a:graphicData uri="http://schemas.openxmlformats.org/drawingml/2006/table">
            <a:tbl>
              <a:tblPr>
                <a:tableStyleId>{5C22544A-7EE6-4342-B048-85BDC9FD1C3A}</a:tableStyleId>
              </a:tblPr>
              <a:tblGrid>
                <a:gridCol w="3129123"/>
                <a:gridCol w="3129123"/>
              </a:tblGrid>
              <a:tr h="796636">
                <a:tc>
                  <a:txBody>
                    <a:bodyPr/>
                    <a:lstStyle/>
                    <a:p>
                      <a:pPr marL="0" marR="0">
                        <a:lnSpc>
                          <a:spcPct val="115000"/>
                        </a:lnSpc>
                        <a:spcBef>
                          <a:spcPts val="0"/>
                        </a:spcBef>
                        <a:spcAft>
                          <a:spcPts val="0"/>
                        </a:spcAft>
                      </a:pPr>
                      <a:r>
                        <a:rPr lang="en-US" sz="1200" dirty="0">
                          <a:effectLst/>
                        </a:rPr>
                        <a:t>Character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Escape Sequence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Single quote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Double quote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Backslash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Null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Alert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Backspace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Form feed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New line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Carriage return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Horizontal tab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3800">
                <a:tc>
                  <a:txBody>
                    <a:bodyPr/>
                    <a:lstStyle/>
                    <a:p>
                      <a:pPr marL="0" marR="0">
                        <a:lnSpc>
                          <a:spcPct val="115000"/>
                        </a:lnSpc>
                        <a:spcBef>
                          <a:spcPts val="0"/>
                        </a:spcBef>
                        <a:spcAft>
                          <a:spcPts val="0"/>
                        </a:spcAft>
                      </a:pPr>
                      <a:r>
                        <a:rPr lang="en-US" sz="1200">
                          <a:effectLst/>
                        </a:rPr>
                        <a:t>\v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Vertical quote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585637" y="190428"/>
            <a:ext cx="779796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Escape Sequences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Escape sequences </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express characters that cannot be expressed or interpreted literally</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 escape sequence is a </a:t>
            </a:r>
            <a:r>
              <a:rPr kumimoji="0" lang="en-US" sz="20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backslash</a:t>
            </a: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followed by a character with a special meaning.</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 example: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char </a:t>
            </a:r>
            <a:r>
              <a:rPr kumimoji="0" lang="en-US" sz="2000" b="0" i="0" u="none" strike="noStrike" cap="none" normalizeH="0" baseline="0" dirty="0" err="1"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newLine</a:t>
            </a:r>
            <a:r>
              <a:rPr kumimoji="0" lang="en-US" sz="2000" b="0" i="0" u="none" strike="noStrike" cap="none" normalizeH="0" baseline="0" dirty="0"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 = '\n';</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char </a:t>
            </a:r>
            <a:r>
              <a:rPr kumimoji="0" lang="en-US" sz="2000" b="0" i="0" u="none" strike="noStrike" cap="none" normalizeH="0" baseline="0" dirty="0" err="1"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backSlash</a:t>
            </a:r>
            <a:r>
              <a:rPr kumimoji="0" lang="en-US" sz="2000" b="0" i="0" u="none" strike="noStrike" cap="none" normalizeH="0" baseline="0" dirty="0" smtClean="0">
                <a:ln>
                  <a:noFill/>
                </a:ln>
                <a:solidFill>
                  <a:schemeClr val="tx1"/>
                </a:solidFill>
                <a:effectLst/>
                <a:latin typeface="Consolas" panose="020B0609020204030204" pitchFamily="49" charset="0"/>
                <a:ea typeface="Calibri" panose="020F0502020204030204" pitchFamily="34" charset="0"/>
                <a:cs typeface="Consolas" panose="020B0609020204030204" pitchFamily="49" charset="0"/>
              </a:rPr>
              <a:t> =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075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7338" y="492858"/>
            <a:ext cx="7493267" cy="5558445"/>
          </a:xfrm>
          <a:prstGeom prst="rect">
            <a:avLst/>
          </a:prstGeom>
        </p:spPr>
        <p:txBody>
          <a:bodyPr wrap="square">
            <a:spAutoFit/>
          </a:bodyPr>
          <a:lstStyle/>
          <a:p>
            <a:pPr>
              <a:lnSpc>
                <a:spcPct val="115000"/>
              </a:lnSpc>
            </a:pPr>
            <a:r>
              <a:rPr lang="en-US" sz="2400" b="1" i="1" dirty="0">
                <a:latin typeface="Arial" panose="020B0604020202020204" pitchFamily="34" charset="0"/>
                <a:ea typeface="Calibri" panose="020F0502020204030204" pitchFamily="34" charset="0"/>
                <a:cs typeface="Times New Roman" panose="02020603050405020304" pitchFamily="18" charset="0"/>
              </a:rPr>
              <a:t>Numeric Literals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A numeric literal is a number that is hardcoded into the program’s code. By default: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Any integer literal is of “</a:t>
            </a:r>
            <a:r>
              <a:rPr lang="en-US" sz="2400" b="1" dirty="0" err="1">
                <a:latin typeface="Arial" panose="020B0604020202020204" pitchFamily="34" charset="0"/>
                <a:ea typeface="Calibri" panose="020F0502020204030204" pitchFamily="34" charset="0"/>
                <a:cs typeface="Times New Roman" panose="02020603050405020304" pitchFamily="18" charset="0"/>
              </a:rPr>
              <a:t>int</a:t>
            </a:r>
            <a:r>
              <a:rPr lang="en-US" sz="2400" dirty="0">
                <a:latin typeface="Arial" panose="020B0604020202020204" pitchFamily="34" charset="0"/>
                <a:ea typeface="Calibri" panose="020F0502020204030204" pitchFamily="34" charset="0"/>
                <a:cs typeface="Times New Roman" panose="02020603050405020304" pitchFamily="18" charset="0"/>
              </a:rPr>
              <a:t>” type.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Any decimal literal is if “</a:t>
            </a:r>
            <a:r>
              <a:rPr lang="en-US" sz="2400" b="1" dirty="0">
                <a:latin typeface="Arial" panose="020B0604020202020204" pitchFamily="34" charset="0"/>
                <a:ea typeface="Calibri" panose="020F0502020204030204" pitchFamily="34" charset="0"/>
                <a:cs typeface="Times New Roman" panose="02020603050405020304" pitchFamily="18" charset="0"/>
              </a:rPr>
              <a:t>double</a:t>
            </a:r>
            <a:r>
              <a:rPr lang="en-US" sz="2400" dirty="0">
                <a:latin typeface="Arial" panose="020B0604020202020204" pitchFamily="34" charset="0"/>
                <a:ea typeface="Calibri" panose="020F0502020204030204" pitchFamily="34" charset="0"/>
                <a:cs typeface="Times New Roman" panose="02020603050405020304" pitchFamily="18" charset="0"/>
              </a:rPr>
              <a:t>” type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en-US" sz="2400" b="1" dirty="0">
                <a:latin typeface="Consolas" panose="020B0609020204030204" pitchFamily="49" charset="0"/>
                <a:ea typeface="Calibri" panose="020F0502020204030204" pitchFamily="34" charset="0"/>
                <a:cs typeface="Times New Roman" panose="02020603050405020304" pitchFamily="18" charset="0"/>
              </a:rPr>
              <a:t>double </a:t>
            </a:r>
            <a:r>
              <a:rPr lang="en-US" sz="2400" b="1" dirty="0" err="1">
                <a:latin typeface="Consolas" panose="020B0609020204030204" pitchFamily="49" charset="0"/>
                <a:ea typeface="Calibri" panose="020F0502020204030204" pitchFamily="34" charset="0"/>
                <a:cs typeface="Times New Roman" panose="02020603050405020304" pitchFamily="18" charset="0"/>
              </a:rPr>
              <a:t>amt</a:t>
            </a:r>
            <a:r>
              <a:rPr lang="en-US" sz="2400" b="1" dirty="0">
                <a:latin typeface="Consolas" panose="020B0609020204030204" pitchFamily="49" charset="0"/>
                <a:ea typeface="Calibri" panose="020F0502020204030204" pitchFamily="34" charset="0"/>
                <a:cs typeface="Times New Roman" panose="02020603050405020304" pitchFamily="18" charset="0"/>
              </a:rPr>
              <a:t> = 12.45;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15000"/>
              </a:lnSpc>
              <a:spcBef>
                <a:spcPts val="0"/>
              </a:spcBef>
              <a:spcAft>
                <a:spcPts val="0"/>
              </a:spcAft>
            </a:pPr>
            <a:r>
              <a:rPr lang="en-US" sz="2400" b="1" dirty="0" err="1">
                <a:latin typeface="Consolas" panose="020B0609020204030204" pitchFamily="49" charset="0"/>
                <a:ea typeface="Calibri" panose="020F0502020204030204" pitchFamily="34" charset="0"/>
                <a:cs typeface="Times New Roman" panose="02020603050405020304" pitchFamily="18" charset="0"/>
              </a:rPr>
              <a:t>int</a:t>
            </a:r>
            <a:r>
              <a:rPr lang="en-US" sz="2400" b="1" dirty="0">
                <a:latin typeface="Consolas" panose="020B0609020204030204" pitchFamily="49" charset="0"/>
                <a:ea typeface="Calibri" panose="020F0502020204030204" pitchFamily="34" charset="0"/>
                <a:cs typeface="Times New Roman" panose="02020603050405020304" pitchFamily="18" charset="0"/>
              </a:rPr>
              <a:t> age = 90;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so for a decimal value of </a:t>
            </a:r>
            <a:r>
              <a:rPr lang="en-US" sz="2400" b="1" dirty="0">
                <a:latin typeface="Consolas" panose="020B0609020204030204" pitchFamily="49" charset="0"/>
                <a:ea typeface="Calibri" panose="020F0502020204030204" pitchFamily="34" charset="0"/>
                <a:cs typeface="Times New Roman" panose="02020603050405020304" pitchFamily="18" charset="0"/>
              </a:rPr>
              <a:t>decimal</a:t>
            </a:r>
            <a:r>
              <a:rPr lang="en-US" sz="2400" dirty="0">
                <a:latin typeface="Arial" panose="020B0604020202020204" pitchFamily="34" charset="0"/>
                <a:ea typeface="Calibri" panose="020F0502020204030204" pitchFamily="34" charset="0"/>
                <a:cs typeface="Times New Roman" panose="02020603050405020304" pitchFamily="18" charset="0"/>
              </a:rPr>
              <a:t> type it 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a:latin typeface="Consolas" panose="020B0609020204030204" pitchFamily="49" charset="0"/>
                <a:ea typeface="Calibri" panose="020F0502020204030204" pitchFamily="34" charset="0"/>
              </a:rPr>
              <a:t>decimal </a:t>
            </a:r>
            <a:r>
              <a:rPr lang="en-US" sz="2400" b="1" dirty="0" err="1">
                <a:latin typeface="Consolas" panose="020B0609020204030204" pitchFamily="49" charset="0"/>
                <a:ea typeface="Calibri" panose="020F0502020204030204" pitchFamily="34" charset="0"/>
              </a:rPr>
              <a:t>val</a:t>
            </a:r>
            <a:r>
              <a:rPr lang="en-US" sz="2400" b="1" dirty="0">
                <a:latin typeface="Consolas" panose="020B0609020204030204" pitchFamily="49" charset="0"/>
                <a:ea typeface="Calibri" panose="020F0502020204030204" pitchFamily="34" charset="0"/>
              </a:rPr>
              <a:t> = 123.45m;</a:t>
            </a:r>
            <a:endParaRPr lang="en-US" sz="2400" dirty="0"/>
          </a:p>
        </p:txBody>
      </p:sp>
    </p:spTree>
    <p:extLst>
      <p:ext uri="{BB962C8B-B14F-4D97-AF65-F5344CB8AC3E}">
        <p14:creationId xmlns:p14="http://schemas.microsoft.com/office/powerpoint/2010/main" val="3062316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65772" y="478054"/>
            <a:ext cx="7306076" cy="3959291"/>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65772" y="4658726"/>
            <a:ext cx="7306076" cy="1636195"/>
          </a:xfrm>
          <a:prstGeom prst="rect">
            <a:avLst/>
          </a:prstGeom>
          <a:noFill/>
          <a:ln>
            <a:noFill/>
          </a:ln>
        </p:spPr>
      </p:pic>
    </p:spTree>
    <p:extLst>
      <p:ext uri="{BB962C8B-B14F-4D97-AF65-F5344CB8AC3E}">
        <p14:creationId xmlns:p14="http://schemas.microsoft.com/office/powerpoint/2010/main" val="650380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239</TotalTime>
  <Words>286</Words>
  <Application>Microsoft Office PowerPoint</Application>
  <PresentationFormat>On-screen Show (4:3)</PresentationFormat>
  <Paragraphs>139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Gothic</vt:lpstr>
      <vt:lpstr>Consolas</vt:lpstr>
      <vt:lpstr>Symbol</vt:lpstr>
      <vt:lpstr>Times New Roman</vt:lpstr>
      <vt:lpstr>Wingdings 3</vt:lpstr>
      <vt:lpstr>Ion</vt:lpstr>
      <vt:lpstr>PowerPoint Presentation</vt:lpstr>
      <vt:lpstr> Always try to use short and precise names when naming the variables.   Follow the rule that the variable name should state what it is used for, e.g. the name should answer the question "what value is stored in this variable".   When this condition is not fulfilled then try to find a better name.  Digits are not appropriate to be used in variable names.   e.g: firstName , age,  startIndex, lastNegativeNumberIndex etc…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Man</dc:creator>
  <cp:lastModifiedBy>The Man</cp:lastModifiedBy>
  <cp:revision>6</cp:revision>
  <dcterms:created xsi:type="dcterms:W3CDTF">2015-09-03T23:30:20Z</dcterms:created>
  <dcterms:modified xsi:type="dcterms:W3CDTF">2015-09-09T19:29:42Z</dcterms:modified>
</cp:coreProperties>
</file>