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3" r:id="rId3"/>
    <p:sldId id="265" r:id="rId4"/>
    <p:sldId id="274" r:id="rId5"/>
    <p:sldId id="264" r:id="rId6"/>
    <p:sldId id="266" r:id="rId7"/>
    <p:sldId id="267" r:id="rId8"/>
    <p:sldId id="269" r:id="rId9"/>
    <p:sldId id="268" r:id="rId10"/>
    <p:sldId id="270" r:id="rId11"/>
    <p:sldId id="286" r:id="rId12"/>
    <p:sldId id="273" r:id="rId13"/>
    <p:sldId id="287" r:id="rId14"/>
    <p:sldId id="288" r:id="rId15"/>
    <p:sldId id="276" r:id="rId16"/>
    <p:sldId id="289" r:id="rId17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2DCB4-9B3C-456A-A781-60E58888A5BD}" v="108" dt="2022-06-22T20:13:11.586"/>
    <p1510:client id="{20931038-C10B-4385-A39C-FEC466BC1B62}" v="2148" dt="2022-06-23T18:49:30.128"/>
    <p1510:client id="{22C42861-8827-4543-BF80-27EAF056156A}" v="1057" dt="2022-06-22T12:31:28.847"/>
    <p1510:client id="{2C3FD6F7-A1BA-43EB-B03F-6D732BC6A73E}" v="446" dt="2022-06-22T19:37:20.664"/>
    <p1510:client id="{DA439416-6FBF-4A6D-8C1C-210D85F808E3}" v="568" dt="2022-06-22T17:45:43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6410"/>
  </p:normalViewPr>
  <p:slideViewPr>
    <p:cSldViewPr snapToGrid="0" snapToObjects="1">
      <p:cViewPr varScale="1">
        <p:scale>
          <a:sx n="68" d="100"/>
          <a:sy n="68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B776F-F776-BF45-AAB4-153E70368637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7D4B4-F9AD-DD45-AF8D-3C4487DA7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94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D4B4-F9AD-DD45-AF8D-3C4487DA751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69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77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828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982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o del título"/>
          <p:cNvSpPr txBox="1">
            <a:spLocks noGrp="1"/>
          </p:cNvSpPr>
          <p:nvPr>
            <p:ph type="title"/>
          </p:nvPr>
        </p:nvSpPr>
        <p:spPr>
          <a:xfrm>
            <a:off x="732236" y="187523"/>
            <a:ext cx="7679531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89" name="Nivel de texto 1…"/>
          <p:cNvSpPr txBox="1">
            <a:spLocks noGrp="1"/>
          </p:cNvSpPr>
          <p:nvPr>
            <p:ph type="body" idx="1"/>
          </p:nvPr>
        </p:nvSpPr>
        <p:spPr>
          <a:xfrm>
            <a:off x="732236" y="1946672"/>
            <a:ext cx="7679531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1425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087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466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55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14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820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623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362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27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04FAE-8E99-734B-85B6-A836659EFB6D}" type="datetimeFigureOut">
              <a:rPr lang="es-ES_tradnl" smtClean="0"/>
              <a:t>23/06/2022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9962-9452-2541-9CB6-17D7C786448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882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8">
            <a:extLst>
              <a:ext uri="{FF2B5EF4-FFF2-40B4-BE49-F238E27FC236}">
                <a16:creationId xmlns:a16="http://schemas.microsoft.com/office/drawing/2014/main" id="{9B1D6219-4093-4FDC-76D6-9F32B8FA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02" y="2053577"/>
            <a:ext cx="8007594" cy="23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6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Número de diapositiva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34AC7C67-DB5E-DEF0-BC82-79668836C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514" y="1045308"/>
            <a:ext cx="5733051" cy="4527184"/>
          </a:xfrm>
        </p:spPr>
      </p:pic>
    </p:spTree>
    <p:extLst>
      <p:ext uri="{BB962C8B-B14F-4D97-AF65-F5344CB8AC3E}">
        <p14:creationId xmlns:p14="http://schemas.microsoft.com/office/powerpoint/2010/main" val="249554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54FDC5D-0907-91FA-146F-B360234E5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1" r="-184" b="-245"/>
          <a:stretch/>
        </p:blipFill>
        <p:spPr>
          <a:xfrm>
            <a:off x="1255102" y="1156667"/>
            <a:ext cx="5985376" cy="439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9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>
            <a:extLst>
              <a:ext uri="{FF2B5EF4-FFF2-40B4-BE49-F238E27FC236}">
                <a16:creationId xmlns:a16="http://schemas.microsoft.com/office/drawing/2014/main" id="{0D976178-0847-8D17-A4CF-AC5839140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279" y="583712"/>
            <a:ext cx="5135896" cy="5054722"/>
          </a:xfrm>
        </p:spPr>
      </p:pic>
    </p:spTree>
    <p:extLst>
      <p:ext uri="{BB962C8B-B14F-4D97-AF65-F5344CB8AC3E}">
        <p14:creationId xmlns:p14="http://schemas.microsoft.com/office/powerpoint/2010/main" val="405537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F227AE10-0899-0861-BC24-362ADA11D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54" y="1046051"/>
            <a:ext cx="6139228" cy="46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9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9C6927F8-991E-463B-7E4E-D68CE806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74" y="995234"/>
            <a:ext cx="6600823" cy="45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16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8">
            <a:extLst>
              <a:ext uri="{FF2B5EF4-FFF2-40B4-BE49-F238E27FC236}">
                <a16:creationId xmlns:a16="http://schemas.microsoft.com/office/drawing/2014/main" id="{FB33915C-32A4-13A2-3479-F2FF5F07B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025" y="1023327"/>
            <a:ext cx="5354221" cy="4615107"/>
          </a:xfrm>
        </p:spPr>
      </p:pic>
    </p:spTree>
    <p:extLst>
      <p:ext uri="{BB962C8B-B14F-4D97-AF65-F5344CB8AC3E}">
        <p14:creationId xmlns:p14="http://schemas.microsoft.com/office/powerpoint/2010/main" val="349826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F5D2C-1090-DCE6-F778-CBE058AF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68" y="1953154"/>
            <a:ext cx="7288105" cy="3433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Actividad 6.</a:t>
            </a:r>
            <a:endParaRPr lang="es-MX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s-MX" dirty="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Haciendo un análisis propio.</a:t>
            </a:r>
            <a:endParaRPr lang="es-MX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¿Cómo describirías el manejo de tus relaciones sociales?</a:t>
            </a:r>
            <a:endParaRPr lang="es-MX">
              <a:latin typeface="Arial"/>
              <a:cs typeface="Calibri"/>
            </a:endParaRPr>
          </a:p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¿Cuál de los puntos mencionados, considera que necesitas aplicar más, para mejorarlas?</a:t>
            </a:r>
            <a:endParaRPr lang="es-MX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44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8705850" y="6416675"/>
            <a:ext cx="149225" cy="2095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dirty="0"/>
              <a:t>2</a:t>
            </a:fld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890145" y="3002987"/>
            <a:ext cx="7309488" cy="212365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4400" b="1" i="1" dirty="0">
                <a:solidFill>
                  <a:srgbClr val="740000"/>
                </a:solidFill>
                <a:latin typeface="Georgia"/>
                <a:ea typeface="+mn-lt"/>
                <a:cs typeface="+mn-lt"/>
              </a:rPr>
              <a:t>Técnica 4. Sabe manejar sus relaciones sociales</a:t>
            </a:r>
            <a:endParaRPr lang="es-ES" b="1" i="1" dirty="0">
              <a:solidFill>
                <a:srgbClr val="740000"/>
              </a:solidFill>
              <a:latin typeface="Georgi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838260-5302-8877-7AA7-00FBAB0AD1CB}"/>
              </a:ext>
            </a:extLst>
          </p:cNvPr>
          <p:cNvSpPr txBox="1"/>
          <p:nvPr/>
        </p:nvSpPr>
        <p:spPr>
          <a:xfrm>
            <a:off x="885876" y="1858996"/>
            <a:ext cx="736708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6000" b="1" i="1" dirty="0">
                <a:solidFill>
                  <a:srgbClr val="002060"/>
                </a:solidFill>
                <a:latin typeface="Georgia"/>
                <a:cs typeface="Apple Symbols"/>
              </a:rPr>
              <a:t>EMPOWERMENT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A50D10B2-C249-877F-BEFF-08FE46B8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140" y="394029"/>
            <a:ext cx="2743200" cy="816538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AFF45603-3609-77CD-4D9B-0D9A689D9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34" y="5047884"/>
            <a:ext cx="1498356" cy="14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8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8705850" y="6416675"/>
            <a:ext cx="149225" cy="2095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13D9CB-D166-2C5D-9588-0A8633A698AA}"/>
              </a:ext>
            </a:extLst>
          </p:cNvPr>
          <p:cNvSpPr txBox="1"/>
          <p:nvPr/>
        </p:nvSpPr>
        <p:spPr>
          <a:xfrm>
            <a:off x="1093179" y="1521166"/>
            <a:ext cx="7356486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 sz="2000" dirty="0">
                <a:latin typeface="Arial"/>
                <a:ea typeface="+mn-lt"/>
                <a:cs typeface="+mn-lt"/>
              </a:rPr>
              <a:t>A veces las relaciones interpersonales duran menos de lo esperado, y parte de las causas que conducen a este desenlace puede ser el escaso manejo de las habilidades sociales.</a:t>
            </a:r>
            <a:endParaRPr lang="es-MX" dirty="0">
              <a:latin typeface="Arial"/>
              <a:ea typeface="+mn-lt"/>
              <a:cs typeface="+mn-lt"/>
            </a:endParaRPr>
          </a:p>
          <a:p>
            <a:pPr algn="just"/>
            <a:endParaRPr lang="es-MX" dirty="0">
              <a:latin typeface="Arial"/>
              <a:cs typeface="Arial"/>
            </a:endParaRPr>
          </a:p>
          <a:p>
            <a:pPr algn="just"/>
            <a:r>
              <a:rPr lang="es-MX" sz="2000" dirty="0">
                <a:latin typeface="Arial"/>
                <a:ea typeface="+mn-lt"/>
                <a:cs typeface="+mn-lt"/>
              </a:rPr>
              <a:t>En la siguiente presentación veremos cómo mantener buenas relaciones con los demás, de una manera natural y bastante práctica.</a:t>
            </a:r>
            <a:endParaRPr lang="es-MX" dirty="0">
              <a:latin typeface="Arial"/>
              <a:ea typeface="+mn-lt"/>
              <a:cs typeface="+mn-lt"/>
            </a:endParaRPr>
          </a:p>
          <a:p>
            <a:pPr algn="just"/>
            <a:endParaRPr lang="es-MX" dirty="0">
              <a:latin typeface="Arial"/>
              <a:cs typeface="Arial"/>
            </a:endParaRPr>
          </a:p>
          <a:p>
            <a:pPr algn="just"/>
            <a:r>
              <a:rPr lang="es-MX" sz="2000" dirty="0">
                <a:latin typeface="Arial"/>
                <a:ea typeface="+mn-lt"/>
                <a:cs typeface="+mn-lt"/>
              </a:rPr>
              <a:t>La idea no es dejar de ser quienes somos para encajar en las relaciones de amistad, pero es importante saber cómo expresar adecuadamente nuestra actitud positiva hacia el resto de personas.</a:t>
            </a:r>
            <a:endParaRPr lang="es-MX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69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9177FF9-CC34-0DD0-6AAC-868135B7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25" y="1632408"/>
            <a:ext cx="7786678" cy="3340190"/>
          </a:xfrm>
        </p:spPr>
        <p:txBody>
          <a:bodyPr>
            <a:noAutofit/>
          </a:bodyPr>
          <a:lstStyle/>
          <a:p>
            <a:r>
              <a:rPr lang="es-MX" b="1" i="1" dirty="0">
                <a:solidFill>
                  <a:srgbClr val="740000"/>
                </a:solidFill>
                <a:latin typeface="Georgia"/>
                <a:ea typeface="+mj-lt"/>
                <a:cs typeface="+mj-lt"/>
              </a:rPr>
              <a:t>¿Por qué son importantes</a:t>
            </a:r>
            <a:br>
              <a:rPr lang="es-MX" b="1" i="1" dirty="0">
                <a:solidFill>
                  <a:srgbClr val="740000"/>
                </a:solidFill>
                <a:latin typeface="Georgia"/>
                <a:ea typeface="+mj-lt"/>
                <a:cs typeface="+mj-lt"/>
              </a:rPr>
            </a:br>
            <a:r>
              <a:rPr lang="es-MX" b="1" i="1" dirty="0">
                <a:solidFill>
                  <a:srgbClr val="740000"/>
                </a:solidFill>
                <a:latin typeface="Georgia"/>
                <a:ea typeface="+mj-lt"/>
                <a:cs typeface="+mj-lt"/>
              </a:rPr>
              <a:t>         las </a:t>
            </a:r>
            <a:br>
              <a:rPr lang="es-MX" b="1" i="1" dirty="0">
                <a:solidFill>
                  <a:srgbClr val="740000"/>
                </a:solidFill>
                <a:latin typeface="Georgia"/>
                <a:ea typeface="+mj-lt"/>
                <a:cs typeface="+mj-lt"/>
              </a:rPr>
            </a:br>
            <a:r>
              <a:rPr lang="es-MX" b="1" i="1" dirty="0">
                <a:solidFill>
                  <a:srgbClr val="740000"/>
                </a:solidFill>
                <a:latin typeface="Georgia"/>
                <a:ea typeface="+mj-lt"/>
                <a:cs typeface="+mj-lt"/>
              </a:rPr>
              <a:t>habilidades </a:t>
            </a:r>
            <a:br>
              <a:rPr lang="es-MX" b="1" i="1" dirty="0">
                <a:solidFill>
                  <a:srgbClr val="740000"/>
                </a:solidFill>
                <a:latin typeface="Georgia"/>
                <a:ea typeface="+mj-lt"/>
                <a:cs typeface="+mj-lt"/>
              </a:rPr>
            </a:br>
            <a:r>
              <a:rPr lang="es-MX" b="1" i="1" dirty="0">
                <a:solidFill>
                  <a:srgbClr val="740000"/>
                </a:solidFill>
                <a:latin typeface="Georgia"/>
                <a:ea typeface="+mj-lt"/>
                <a:cs typeface="+mj-lt"/>
              </a:rPr>
              <a:t>sociales?</a:t>
            </a:r>
            <a:endParaRPr lang="es-MX" b="1" i="1" dirty="0">
              <a:solidFill>
                <a:srgbClr val="740000"/>
              </a:solidFill>
              <a:latin typeface="Georgia"/>
              <a:cs typeface="Calibri Light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F9AD1B4A-8168-8548-CB52-8054B1F7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689" y="2485293"/>
            <a:ext cx="4325815" cy="318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4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B31EE5E-7BBD-D024-85B7-E12B32DE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872" y="1276104"/>
            <a:ext cx="6743700" cy="42084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s-MX" sz="1800" dirty="0">
                <a:latin typeface="Arial"/>
                <a:ea typeface="+mn-lt"/>
                <a:cs typeface="+mn-lt"/>
              </a:rPr>
              <a:t>Está comprobado que gran parte del éxito de una persona se basa en la capacidad de relacionarse con sus semejantes.</a:t>
            </a:r>
            <a:endParaRPr lang="es-MX" sz="18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s-MX" sz="1800" dirty="0">
                <a:latin typeface="Arial"/>
                <a:ea typeface="+mn-lt"/>
                <a:cs typeface="+mn-lt"/>
              </a:rPr>
              <a:t>Los conocimientos técnicos, el estudio y el talento son importantes para desenvolverse en la vida, pero es gracias a las relaciones interpersonales que conseguimos alcanzar los objetivos. El individuo no existe sin el colectivo.</a:t>
            </a:r>
            <a:endParaRPr lang="es-MX" sz="18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s-MX" sz="1800" dirty="0">
                <a:latin typeface="Arial"/>
                <a:ea typeface="+mn-lt"/>
                <a:cs typeface="+mn-lt"/>
              </a:rPr>
              <a:t>Existen muchas personas que tienen grandes talentos y capacidades impresionantes, pero que a pesar de eso no consiguen prosperar ni establecer relaciones amistosas o afectivas de manera estable.</a:t>
            </a:r>
            <a:endParaRPr lang="es-MX" sz="1800">
              <a:latin typeface="Arial"/>
              <a:cs typeface="Calibri"/>
            </a:endParaRPr>
          </a:p>
          <a:p>
            <a:pPr marL="0" indent="0" algn="just">
              <a:buNone/>
            </a:pPr>
            <a:r>
              <a:rPr lang="es-MX" sz="1800" dirty="0">
                <a:latin typeface="Arial"/>
                <a:ea typeface="+mn-lt"/>
                <a:cs typeface="+mn-lt"/>
              </a:rPr>
              <a:t>Por otro lado, para saber cómo mantener buenas relaciones con los demás es necesario conocer también la importancia de las habilidades sociales; y es que gracias a ellas es que somos capaces de establecer y mantener adecuadamente nuestros vínculos de amistad o de compañerismo con los demás.</a:t>
            </a:r>
          </a:p>
        </p:txBody>
      </p:sp>
    </p:spTree>
    <p:extLst>
      <p:ext uri="{BB962C8B-B14F-4D97-AF65-F5344CB8AC3E}">
        <p14:creationId xmlns:p14="http://schemas.microsoft.com/office/powerpoint/2010/main" val="365338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F1A94-35D6-5A03-5214-374A4759C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8074" y="1375019"/>
            <a:ext cx="6754690" cy="40216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Con esto no quiero decir que lo único que cuenta para triunfar en la vida sea conocer a las personas correctas y aprovechar su amistad, porque si no se tiene la preparación y las ganas necesarias para triunfar, es irrelevante la capacidad de relacionarse con la gente.</a:t>
            </a:r>
            <a:endParaRPr lang="es-MX" sz="240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es-MX" sz="2400" dirty="0">
                <a:latin typeface="Arial"/>
                <a:ea typeface="+mn-lt"/>
                <a:cs typeface="+mn-lt"/>
              </a:rPr>
              <a:t>Se trata de una dialéctica entre capacidad y sociabilidad; si conseguimos tener un equilibro adecuada entre estas dos variables, estaremos mejor encaminados hacia un futuro prometedor.</a:t>
            </a:r>
          </a:p>
        </p:txBody>
      </p:sp>
      <p:sp>
        <p:nvSpPr>
          <p:cNvPr id="199" name="Número de diapositiva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21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313DD-9045-8CD7-5E69-16490975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879" y="3149725"/>
            <a:ext cx="7886700" cy="1192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MX" dirty="0">
                <a:latin typeface="Arial"/>
                <a:ea typeface="+mn-lt"/>
                <a:cs typeface="+mn-lt"/>
              </a:rPr>
              <a:t>En </a:t>
            </a:r>
            <a:r>
              <a:rPr lang="es-MX" sz="2400" dirty="0">
                <a:latin typeface="Arial"/>
                <a:ea typeface="+mn-lt"/>
                <a:cs typeface="+mn-lt"/>
              </a:rPr>
              <a:t>el </a:t>
            </a:r>
            <a:r>
              <a:rPr lang="es-MX" dirty="0">
                <a:latin typeface="Arial"/>
                <a:ea typeface="+mn-lt"/>
                <a:cs typeface="+mn-lt"/>
              </a:rPr>
              <a:t>siguiente listado aparecen una serie </a:t>
            </a:r>
            <a:r>
              <a:rPr lang="es-MX" sz="2400" dirty="0">
                <a:latin typeface="Arial"/>
                <a:ea typeface="+mn-lt"/>
                <a:cs typeface="+mn-lt"/>
              </a:rPr>
              <a:t>de</a:t>
            </a:r>
            <a:r>
              <a:rPr lang="es-MX" dirty="0">
                <a:latin typeface="Arial"/>
                <a:ea typeface="+mn-lt"/>
                <a:cs typeface="+mn-lt"/>
              </a:rPr>
              <a:t> consejos efectivos y prácticos para mantener buenas relaciones interpersonales</a:t>
            </a:r>
            <a:r>
              <a:rPr lang="es-MX" sz="2400" dirty="0">
                <a:latin typeface="Arial"/>
                <a:ea typeface="+mn-lt"/>
                <a:cs typeface="+mn-lt"/>
              </a:rPr>
              <a:t> con </a:t>
            </a:r>
            <a:r>
              <a:rPr lang="es-MX" dirty="0">
                <a:latin typeface="Arial"/>
                <a:ea typeface="+mn-lt"/>
                <a:cs typeface="+mn-lt"/>
              </a:rPr>
              <a:t>los demás</a:t>
            </a:r>
            <a:r>
              <a:rPr lang="es-MX" sz="2400" dirty="0">
                <a:latin typeface="Arial"/>
                <a:ea typeface="+mn-lt"/>
                <a:cs typeface="+mn-lt"/>
              </a:rPr>
              <a:t>.</a:t>
            </a:r>
            <a:endParaRPr lang="es-MX" dirty="0">
              <a:latin typeface="Arial"/>
              <a:ea typeface="+mn-lt"/>
              <a:cs typeface="+mn-lt"/>
            </a:endParaRPr>
          </a:p>
        </p:txBody>
      </p:sp>
      <p:sp>
        <p:nvSpPr>
          <p:cNvPr id="199" name="Número de diapositiva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514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Número de diapositiva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5C751145-199B-649C-EB12-8107A83EB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17" y="589567"/>
            <a:ext cx="5051181" cy="49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Número de diapositiva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D3EB9751-3CDE-C9EA-F664-BC77FFD94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79" y="1106452"/>
            <a:ext cx="6721718" cy="44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507</Words>
  <Application>Microsoft Office PowerPoint</Application>
  <PresentationFormat>Carta (216 x 279 mm)</PresentationFormat>
  <Paragraphs>89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Presentación de PowerPoint</vt:lpstr>
      <vt:lpstr>Presentación de PowerPoint</vt:lpstr>
      <vt:lpstr>¿Por qué son importantes          las  habilidades  sociales?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renglón 1 renglón 2</dc:title>
  <dc:creator>ASD</dc:creator>
  <cp:lastModifiedBy>ROSALIA TIRZO PEREZ</cp:lastModifiedBy>
  <cp:revision>2075</cp:revision>
  <dcterms:created xsi:type="dcterms:W3CDTF">2019-08-12T22:48:24Z</dcterms:created>
  <dcterms:modified xsi:type="dcterms:W3CDTF">2022-06-23T18:53:05Z</dcterms:modified>
</cp:coreProperties>
</file>