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embeddedFontLst>
    <p:embeddedFont>
      <p:font typeface="Spectra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03DbYPkNjxwLv/5KI1PWhluzE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Spectral-bold.fntdata"/><Relationship Id="rId21" Type="http://schemas.openxmlformats.org/officeDocument/2006/relationships/font" Target="fonts/Spectral-regular.fntdata"/><Relationship Id="rId24" Type="http://schemas.openxmlformats.org/officeDocument/2006/relationships/font" Target="fonts/Spectral-boldItalic.fntdata"/><Relationship Id="rId23" Type="http://schemas.openxmlformats.org/officeDocument/2006/relationships/font" Target="fonts/Spectral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5c307676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35c3076764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5c307676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35c3076764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5c307676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35c3076764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5c307676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35c3076764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5c307676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35c3076764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5c307676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35c3076764_1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5c3076764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35c3076764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5c562c33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35c562c33e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5c562c33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35c562c33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c562c3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35c562c33e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c562c3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35c562c33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5c562c3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35c562c33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5c562c3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35c562c33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5c307676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35c3076764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255" y="2137967"/>
            <a:ext cx="7908679" cy="23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5c3076764_1_35"/>
          <p:cNvSpPr txBox="1"/>
          <p:nvPr>
            <p:ph type="title"/>
          </p:nvPr>
        </p:nvSpPr>
        <p:spPr>
          <a:xfrm>
            <a:off x="1156250" y="1024527"/>
            <a:ext cx="73371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3600">
                <a:solidFill>
                  <a:srgbClr val="032544"/>
                </a:solidFill>
                <a:latin typeface="Georgia"/>
                <a:ea typeface="Georgia"/>
                <a:cs typeface="Georgia"/>
                <a:sym typeface="Georgia"/>
              </a:rPr>
              <a:t>¿Cómo podemos fomentar el empoderamiento personal?</a:t>
            </a:r>
            <a:endParaRPr b="1" sz="3600">
              <a:solidFill>
                <a:srgbClr val="03254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g135c3076764_1_35"/>
          <p:cNvSpPr txBox="1"/>
          <p:nvPr>
            <p:ph idx="1" type="body"/>
          </p:nvPr>
        </p:nvSpPr>
        <p:spPr>
          <a:xfrm>
            <a:off x="1134200" y="2638524"/>
            <a:ext cx="7381200" cy="27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Para conseguir que una persona se vea así, es clave que tenga una autoestima adecuada. Potenciar una visión positiva de uno mismo va a hacer que confiemos más en nuestras capacidades y en el poder de cambiar aquello que nos gustaría.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Ahora bien, esa autoestima tiene que ajustarse a la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realidad.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5c3076764_1_30"/>
          <p:cNvSpPr txBox="1"/>
          <p:nvPr>
            <p:ph idx="1" type="body"/>
          </p:nvPr>
        </p:nvSpPr>
        <p:spPr>
          <a:xfrm>
            <a:off x="881400" y="1880700"/>
            <a:ext cx="7381200" cy="30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Flaco favor nos hacemos a nosotros mismos si creamos unas expectativas demasiado altas que no vamos a poder alcanzar. Entonces nos </a:t>
            </a:r>
            <a:r>
              <a:rPr lang="es-MX" sz="2200">
                <a:latin typeface="Arial"/>
                <a:ea typeface="Arial"/>
                <a:cs typeface="Arial"/>
                <a:sym typeface="Arial"/>
              </a:rPr>
              <a:t>frustramos</a:t>
            </a:r>
            <a:r>
              <a:rPr lang="es-MX" sz="2200"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Por ello, es sumamente relevante que nos conozcamos bien y seamos conscientes de nuestros puntos fuertes y de nuestras flaquezas. Para conseguir situarnos en esta posición y con esta disposición es importante que nos pongamos a prueba.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5c3076764_1_25"/>
          <p:cNvSpPr txBox="1"/>
          <p:nvPr>
            <p:ph idx="1" type="body"/>
          </p:nvPr>
        </p:nvSpPr>
        <p:spPr>
          <a:xfrm>
            <a:off x="772200" y="2105250"/>
            <a:ext cx="7599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Si no asumimos riesgos, difícilmente vamos a avanzar.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Confrontarnos con la realidad nos va a ayudar a ver que nuestros problemas rara vez no son tan terribles como creíamos y que tenemos las habilidades necesarias para hacer frente a las adversidades.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Por otro lado, si fallamos en nuestro intento, podremos ver qué hemos hecho mal y modificarlo para conseguir un mejor resultado.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5c3076764_1_20"/>
          <p:cNvSpPr txBox="1"/>
          <p:nvPr>
            <p:ph idx="1" type="body"/>
          </p:nvPr>
        </p:nvSpPr>
        <p:spPr>
          <a:xfrm>
            <a:off x="1103650" y="2237250"/>
            <a:ext cx="73812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3000">
                <a:latin typeface="Arial"/>
                <a:ea typeface="Arial"/>
                <a:cs typeface="Arial"/>
                <a:sym typeface="Arial"/>
              </a:rPr>
              <a:t>¿Cuáles son las características de una persona empoderada?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3000">
                <a:latin typeface="Arial"/>
                <a:ea typeface="Arial"/>
                <a:cs typeface="Arial"/>
                <a:sym typeface="Arial"/>
              </a:rPr>
              <a:t>Por último, veamos qué características podemos observar en una persona empoderada: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5c3076764_1_46"/>
          <p:cNvSpPr txBox="1"/>
          <p:nvPr>
            <p:ph idx="1" type="body"/>
          </p:nvPr>
        </p:nvSpPr>
        <p:spPr>
          <a:xfrm>
            <a:off x="1088375" y="1195650"/>
            <a:ext cx="7381200" cy="4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latin typeface="Arial"/>
                <a:ea typeface="Arial"/>
                <a:cs typeface="Arial"/>
                <a:sym typeface="Arial"/>
              </a:rPr>
              <a:t>1. Se informa y trata de conocer aquellos temas que le interesan.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latin typeface="Arial"/>
                <a:ea typeface="Arial"/>
                <a:cs typeface="Arial"/>
                <a:sym typeface="Arial"/>
              </a:rPr>
              <a:t>2. Buscar formarse y adquirir capacidades nuevas.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latin typeface="Arial"/>
                <a:ea typeface="Arial"/>
                <a:cs typeface="Arial"/>
                <a:sym typeface="Arial"/>
              </a:rPr>
              <a:t>3. Es responsable.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latin typeface="Arial"/>
                <a:ea typeface="Arial"/>
                <a:cs typeface="Arial"/>
                <a:sym typeface="Arial"/>
              </a:rPr>
              <a:t>4. Se conoce </a:t>
            </a:r>
            <a:r>
              <a:rPr lang="es-MX" sz="1700">
                <a:latin typeface="Arial"/>
                <a:ea typeface="Arial"/>
                <a:cs typeface="Arial"/>
                <a:sym typeface="Arial"/>
              </a:rPr>
              <a:t>y se acepta</a:t>
            </a:r>
            <a:r>
              <a:rPr lang="es-MX" sz="1700">
                <a:latin typeface="Arial"/>
                <a:ea typeface="Arial"/>
                <a:cs typeface="Arial"/>
                <a:sym typeface="Arial"/>
              </a:rPr>
              <a:t> a sí misma.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latin typeface="Arial"/>
                <a:ea typeface="Arial"/>
                <a:cs typeface="Arial"/>
                <a:sym typeface="Arial"/>
              </a:rPr>
              <a:t>5. Tiene una autoestima y una autoconfianza adecuadas.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latin typeface="Arial"/>
                <a:ea typeface="Arial"/>
                <a:cs typeface="Arial"/>
                <a:sym typeface="Arial"/>
              </a:rPr>
              <a:t>6. Es consciente de la importancia de cuidarse a uno mismo.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latin typeface="Arial"/>
                <a:ea typeface="Arial"/>
                <a:cs typeface="Arial"/>
                <a:sym typeface="Arial"/>
              </a:rPr>
              <a:t>7. Sabe cómo son sus relaciones sociales y cuida aquellas que merezcan la pena, pero sin autoboicotearse, buscando relaciones equilibradas y sin una dependencia emocional tóxica.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latin typeface="Arial"/>
                <a:ea typeface="Arial"/>
                <a:cs typeface="Arial"/>
                <a:sym typeface="Arial"/>
              </a:rPr>
              <a:t>8. Es consciente de la importancia de establecer límites en sus relaciones interpersonales.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latin typeface="Arial"/>
                <a:ea typeface="Arial"/>
                <a:cs typeface="Arial"/>
                <a:sym typeface="Arial"/>
              </a:rPr>
              <a:t>9. Es capaz de planificar su tiempo, estableciendo objetivos, necesidades y prioridades.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latin typeface="Arial"/>
                <a:ea typeface="Arial"/>
                <a:cs typeface="Arial"/>
                <a:sym typeface="Arial"/>
              </a:rPr>
              <a:t>10.Sabe cómo tomar decisiones.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latin typeface="Arial"/>
                <a:ea typeface="Arial"/>
                <a:cs typeface="Arial"/>
                <a:sym typeface="Arial"/>
              </a:rPr>
              <a:t>11.Trata de solucionar los conflictos de la mejor manera posible para todas las partes.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1700">
                <a:latin typeface="Arial"/>
                <a:ea typeface="Arial"/>
                <a:cs typeface="Arial"/>
                <a:sym typeface="Arial"/>
              </a:rPr>
              <a:t>12.Se comunica poniendo en marcha sus habilidades sociales y ejercitando la asertividad, de forma que tiene en cuenta los derechos de los demás y los suyos propios.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5c3076764_1_58"/>
          <p:cNvSpPr txBox="1"/>
          <p:nvPr>
            <p:ph idx="1" type="body"/>
          </p:nvPr>
        </p:nvSpPr>
        <p:spPr>
          <a:xfrm>
            <a:off x="881400" y="2344800"/>
            <a:ext cx="73812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En la lista que pudiste observar, las seleccionadas en rojo, son las que en el presente curso fortaleceremos , a través del conocimiento claro de cada una y la práctica de herramientas que nos permitirán </a:t>
            </a:r>
            <a:r>
              <a:rPr lang="es-MX" sz="2200">
                <a:latin typeface="Arial"/>
                <a:ea typeface="Arial"/>
                <a:cs typeface="Arial"/>
                <a:sym typeface="Arial"/>
              </a:rPr>
              <a:t>desarrollar</a:t>
            </a:r>
            <a:r>
              <a:rPr lang="es-MX" sz="2200"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Lo cual sucederá a partir de mañana.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5c3076764_1_54"/>
          <p:cNvSpPr txBox="1"/>
          <p:nvPr>
            <p:ph idx="1" type="body"/>
          </p:nvPr>
        </p:nvSpPr>
        <p:spPr>
          <a:xfrm>
            <a:off x="1103650" y="1311101"/>
            <a:ext cx="73812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2600">
                <a:latin typeface="Arial"/>
                <a:ea typeface="Arial"/>
                <a:cs typeface="Arial"/>
                <a:sym typeface="Arial"/>
              </a:rPr>
              <a:t>Actividad 2 .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500">
                <a:latin typeface="Arial"/>
                <a:ea typeface="Arial"/>
                <a:cs typeface="Arial"/>
                <a:sym typeface="Arial"/>
              </a:rPr>
              <a:t>1. Si pudieras medir tu empoderamiento del 1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500">
                <a:latin typeface="Arial"/>
                <a:ea typeface="Arial"/>
                <a:cs typeface="Arial"/>
                <a:sym typeface="Arial"/>
              </a:rPr>
              <a:t>al 10, siendo 10 MUY EMPODERADO, ¿en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500">
                <a:latin typeface="Arial"/>
                <a:ea typeface="Arial"/>
                <a:cs typeface="Arial"/>
                <a:sym typeface="Arial"/>
              </a:rPr>
              <a:t>qué número te colocas y porqué? (De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500">
                <a:latin typeface="Arial"/>
                <a:ea typeface="Arial"/>
                <a:cs typeface="Arial"/>
                <a:sym typeface="Arial"/>
              </a:rPr>
              <a:t>acuerdo a la lista que vimos al final)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500">
                <a:latin typeface="Arial"/>
                <a:ea typeface="Arial"/>
                <a:cs typeface="Arial"/>
                <a:sym typeface="Arial"/>
              </a:rPr>
              <a:t>2. ¿Qué habilidades (De la lista que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500">
                <a:latin typeface="Arial"/>
                <a:ea typeface="Arial"/>
                <a:cs typeface="Arial"/>
                <a:sym typeface="Arial"/>
              </a:rPr>
              <a:t>revisamos) consideras que necesitas trabajar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500">
                <a:latin typeface="Arial"/>
                <a:ea typeface="Arial"/>
                <a:cs typeface="Arial"/>
                <a:sym typeface="Arial"/>
              </a:rPr>
              <a:t>más y </a:t>
            </a:r>
            <a:r>
              <a:rPr lang="es-MX" sz="2500">
                <a:latin typeface="Arial"/>
                <a:ea typeface="Arial"/>
                <a:cs typeface="Arial"/>
                <a:sym typeface="Arial"/>
              </a:rPr>
              <a:t>por qué</a:t>
            </a:r>
            <a:r>
              <a:rPr lang="es-MX" sz="2500">
                <a:latin typeface="Arial"/>
                <a:ea typeface="Arial"/>
                <a:cs typeface="Arial"/>
                <a:sym typeface="Arial"/>
              </a:rPr>
              <a:t>?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g135c562c33e_0_35"/>
          <p:cNvGrpSpPr/>
          <p:nvPr/>
        </p:nvGrpSpPr>
        <p:grpSpPr>
          <a:xfrm>
            <a:off x="806825" y="2228400"/>
            <a:ext cx="7989600" cy="2401200"/>
            <a:chOff x="806825" y="2228400"/>
            <a:chExt cx="7989600" cy="2401200"/>
          </a:xfrm>
        </p:grpSpPr>
        <p:sp>
          <p:nvSpPr>
            <p:cNvPr id="90" name="Google Shape;90;g135c562c33e_0_35"/>
            <p:cNvSpPr txBox="1"/>
            <p:nvPr/>
          </p:nvSpPr>
          <p:spPr>
            <a:xfrm>
              <a:off x="806825" y="2228400"/>
              <a:ext cx="7940400" cy="24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7200">
                  <a:solidFill>
                    <a:srgbClr val="434343"/>
                  </a:solidFill>
                  <a:latin typeface="Georgia"/>
                  <a:ea typeface="Georgia"/>
                  <a:cs typeface="Georgia"/>
                  <a:sym typeface="Georgia"/>
                </a:rPr>
                <a:t>Curso:</a:t>
              </a:r>
              <a:endParaRPr b="1" sz="72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7200">
                  <a:solidFill>
                    <a:srgbClr val="434343"/>
                  </a:solidFill>
                  <a:latin typeface="Georgia"/>
                  <a:ea typeface="Georgia"/>
                  <a:cs typeface="Georgia"/>
                  <a:sym typeface="Georgia"/>
                </a:rPr>
                <a:t>Empowerment</a:t>
              </a:r>
              <a:endParaRPr b="1" sz="72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91" name="Google Shape;91;g135c562c33e_0_35"/>
            <p:cNvSpPr txBox="1"/>
            <p:nvPr/>
          </p:nvSpPr>
          <p:spPr>
            <a:xfrm>
              <a:off x="856025" y="2228400"/>
              <a:ext cx="7940400" cy="24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MX" sz="7200">
                  <a:solidFill>
                    <a:srgbClr val="032544"/>
                  </a:solidFill>
                  <a:latin typeface="Georgia"/>
                  <a:ea typeface="Georgia"/>
                  <a:cs typeface="Georgia"/>
                  <a:sym typeface="Georgia"/>
                </a:rPr>
                <a:t>Curso:</a:t>
              </a:r>
              <a:endParaRPr b="1" sz="7200">
                <a:solidFill>
                  <a:srgbClr val="032544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7200">
                  <a:solidFill>
                    <a:srgbClr val="032544"/>
                  </a:solidFill>
                  <a:latin typeface="Georgia"/>
                  <a:ea typeface="Georgia"/>
                  <a:cs typeface="Georgia"/>
                  <a:sym typeface="Georgia"/>
                </a:rPr>
                <a:t>Empowerment</a:t>
              </a:r>
              <a:endParaRPr b="1" sz="7200">
                <a:solidFill>
                  <a:srgbClr val="032544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1083800" y="1409526"/>
            <a:ext cx="73371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b="1" lang="es-MX" sz="4360">
                <a:solidFill>
                  <a:srgbClr val="032544"/>
                </a:solidFill>
                <a:latin typeface="Spectral"/>
                <a:ea typeface="Spectral"/>
                <a:cs typeface="Spectral"/>
                <a:sym typeface="Spectral"/>
              </a:rPr>
              <a:t>EMPODERAMIENTO PERSONAL</a:t>
            </a:r>
            <a:endParaRPr b="1" sz="4360">
              <a:solidFill>
                <a:srgbClr val="03254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083800" y="2822675"/>
            <a:ext cx="71025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200"/>
              <a:t>El empoderamiento (empowerment en inglés) es una forma de liderazgo que consiste en aumentar o recuperar la fortaleza, el poder de una persona, un colectivo o una comunidad.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200"/>
              <a:t>Genera cambios beneficiosos como el desarrollo de la confianza en uno mismo y en sus capacidades.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5c562c33e_0_30"/>
          <p:cNvSpPr txBox="1"/>
          <p:nvPr>
            <p:ph idx="1" type="body"/>
          </p:nvPr>
        </p:nvSpPr>
        <p:spPr>
          <a:xfrm>
            <a:off x="1118932" y="1786346"/>
            <a:ext cx="73812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No hay una definición simple ya que el término </a:t>
            </a:r>
            <a:r>
              <a:rPr lang="es-MX" sz="2200">
                <a:latin typeface="Arial"/>
                <a:ea typeface="Arial"/>
                <a:cs typeface="Arial"/>
                <a:sym typeface="Arial"/>
              </a:rPr>
              <a:t>ha evolucionado</a:t>
            </a:r>
            <a:r>
              <a:rPr lang="es-MX" sz="2200">
                <a:latin typeface="Arial"/>
                <a:ea typeface="Arial"/>
                <a:cs typeface="Arial"/>
                <a:sym typeface="Arial"/>
              </a:rPr>
              <a:t> mucho. Por ejemplo, su campo de aplicación se ha extendido desde la psicología, las mujeres y sectores desfavorecidos hasta áreas como el liderazgo, el autoliderazgo y el potencial de las personas.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Su aplicación se extendió al principio en el campo del empoderamiento femenino con un enfoque feminista. En la actualidad es aplicable a todos los grupos sociales y géneros.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5c562c33e_0_25"/>
          <p:cNvSpPr txBox="1"/>
          <p:nvPr>
            <p:ph idx="1" type="body"/>
          </p:nvPr>
        </p:nvSpPr>
        <p:spPr>
          <a:xfrm>
            <a:off x="782900" y="3711075"/>
            <a:ext cx="73812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Empoderarse significa poner los medios para aumentar tus propias opciones y recursos (personales o profesionales). Concienciarte de tus derechos y capacidades, ser más eficaz en tu toma de decisiones </a:t>
            </a:r>
            <a:r>
              <a:rPr lang="es-MX" sz="2200">
                <a:latin typeface="Arial"/>
                <a:ea typeface="Arial"/>
                <a:cs typeface="Arial"/>
                <a:sym typeface="Arial"/>
              </a:rPr>
              <a:t>o  </a:t>
            </a:r>
            <a:r>
              <a:rPr lang="es-MX" sz="2200">
                <a:latin typeface="Arial"/>
                <a:ea typeface="Arial"/>
                <a:cs typeface="Arial"/>
                <a:sym typeface="Arial"/>
              </a:rPr>
              <a:t>en la influencia que </a:t>
            </a:r>
            <a:r>
              <a:rPr lang="es-MX" sz="2200"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s-MX" sz="2200">
                <a:latin typeface="Arial"/>
                <a:ea typeface="Arial"/>
                <a:cs typeface="Arial"/>
                <a:sym typeface="Arial"/>
              </a:rPr>
              <a:t> ejercer.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c562c33e_0_20"/>
          <p:cNvSpPr txBox="1"/>
          <p:nvPr>
            <p:ph idx="1" type="body"/>
          </p:nvPr>
        </p:nvSpPr>
        <p:spPr>
          <a:xfrm>
            <a:off x="1134207" y="1997021"/>
            <a:ext cx="73812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000">
                <a:latin typeface="Arial"/>
                <a:ea typeface="Arial"/>
                <a:cs typeface="Arial"/>
                <a:sym typeface="Arial"/>
              </a:rPr>
              <a:t>¿Algunas veces sientes que no tienes fuerza, ganas o determinación para luchar por tus sueños, por un objetivo?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000">
                <a:latin typeface="Arial"/>
                <a:ea typeface="Arial"/>
                <a:cs typeface="Arial"/>
                <a:sym typeface="Arial"/>
              </a:rPr>
              <a:t>¿Te encuentras simplemente perdido o confuso?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5c562c33e_0_15"/>
          <p:cNvSpPr/>
          <p:nvPr/>
        </p:nvSpPr>
        <p:spPr>
          <a:xfrm>
            <a:off x="197925" y="2761575"/>
            <a:ext cx="1267800" cy="29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/>
              <a:t>Tu poder personal</a:t>
            </a:r>
            <a:endParaRPr b="1" sz="1800"/>
          </a:p>
        </p:txBody>
      </p:sp>
      <p:sp>
        <p:nvSpPr>
          <p:cNvPr id="118" name="Google Shape;118;g135c562c33e_0_15"/>
          <p:cNvSpPr/>
          <p:nvPr/>
        </p:nvSpPr>
        <p:spPr>
          <a:xfrm>
            <a:off x="1579975" y="1631300"/>
            <a:ext cx="1267800" cy="29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Lo más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probable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no es que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tengas una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depresión,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sino una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crisis en tu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poder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personal.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35c562c33e_0_15"/>
          <p:cNvSpPr/>
          <p:nvPr/>
        </p:nvSpPr>
        <p:spPr>
          <a:xfrm>
            <a:off x="2962025" y="1955100"/>
            <a:ext cx="1496400" cy="36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La sociedad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actual plantea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un 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patriar</a:t>
            </a:r>
            <a:r>
              <a:rPr lang="es-MX"/>
              <a:t>c</a:t>
            </a:r>
            <a:r>
              <a:rPr lang="es-MX"/>
              <a:t>al haciéndote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creer que “papá estado” y sus variantes (jefes, parejas, bancos , mercados etc.) se </a:t>
            </a:r>
            <a:r>
              <a:rPr lang="es-MX"/>
              <a:t>hacen cargo</a:t>
            </a:r>
            <a:r>
              <a:rPr lang="es-MX"/>
              <a:t> de ti</a:t>
            </a:r>
            <a:r>
              <a:rPr lang="es-MX"/>
              <a:t>.</a:t>
            </a:r>
            <a:endParaRPr sz="1500"/>
          </a:p>
        </p:txBody>
      </p:sp>
      <p:sp>
        <p:nvSpPr>
          <p:cNvPr id="120" name="Google Shape;120;g135c562c33e_0_15"/>
          <p:cNvSpPr/>
          <p:nvPr/>
        </p:nvSpPr>
        <p:spPr>
          <a:xfrm>
            <a:off x="4610625" y="1955100"/>
            <a:ext cx="1344000" cy="29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Te dicen 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que est 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bien, lo 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está mal, 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que debes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hacery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cómo 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debes hacer.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Como  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fueras 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niño o 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inmaduro.</a:t>
            </a:r>
            <a:endParaRPr/>
          </a:p>
        </p:txBody>
      </p:sp>
      <p:sp>
        <p:nvSpPr>
          <p:cNvPr id="121" name="Google Shape;121;g135c562c33e_0_15"/>
          <p:cNvSpPr/>
          <p:nvPr/>
        </p:nvSpPr>
        <p:spPr>
          <a:xfrm>
            <a:off x="6106925" y="1738225"/>
            <a:ext cx="1344000" cy="387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Esto te quita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poder personal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casi sin darte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cuenta. 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hace más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manipulable,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menos dueño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de 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decisiones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de luchar por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convertir 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metas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objetivos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alcanzables.</a:t>
            </a:r>
            <a:endParaRPr/>
          </a:p>
        </p:txBody>
      </p:sp>
      <p:sp>
        <p:nvSpPr>
          <p:cNvPr id="122" name="Google Shape;122;g135c562c33e_0_15"/>
          <p:cNvSpPr/>
          <p:nvPr/>
        </p:nvSpPr>
        <p:spPr>
          <a:xfrm>
            <a:off x="7664325" y="2272800"/>
            <a:ext cx="1267800" cy="310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debilitan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las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iniciativas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que 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sirven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esa cultura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patriarcal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reducen tu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poder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personal.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5c562c33e_0_10"/>
          <p:cNvSpPr txBox="1"/>
          <p:nvPr>
            <p:ph type="title"/>
          </p:nvPr>
        </p:nvSpPr>
        <p:spPr>
          <a:xfrm>
            <a:off x="1134208" y="1145443"/>
            <a:ext cx="73371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-MX">
                <a:solidFill>
                  <a:srgbClr val="032544"/>
                </a:solidFill>
                <a:latin typeface="Georgia"/>
                <a:ea typeface="Georgia"/>
                <a:cs typeface="Georgia"/>
                <a:sym typeface="Georgia"/>
              </a:rPr>
              <a:t>No se puede manipular a...</a:t>
            </a:r>
            <a:endParaRPr b="1">
              <a:solidFill>
                <a:srgbClr val="03254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g135c562c33e_0_10"/>
          <p:cNvSpPr txBox="1"/>
          <p:nvPr>
            <p:ph idx="1" type="body"/>
          </p:nvPr>
        </p:nvSpPr>
        <p:spPr>
          <a:xfrm>
            <a:off x="579750" y="2130350"/>
            <a:ext cx="81105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➔"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Quien tiene un nivel de empoderamiento suficiente para saber decir NO;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➔"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Alguien lo suficientemente empoderado como para cuestionarse las “pseudo-verdades” del modelo patriarcal;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➔"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Quien se da cuenta a tiempo de sus propias debilidades o de que se la está controlando, haciéndola creer que no puede o no debe;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➔"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Alguien con suficiente poder personal para decir “basta” a dedicar su energía y su tiempo a los objetivos de otros.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➔"/>
            </a:pPr>
            <a:r>
              <a:rPr lang="es-MX" sz="2200">
                <a:latin typeface="Arial"/>
                <a:ea typeface="Arial"/>
                <a:cs typeface="Arial"/>
                <a:sym typeface="Arial"/>
              </a:rPr>
              <a:t>No te sientas culpable de haber perdido tu poder personal, pero sí siéntete con derecho de recuperarlo.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5c3076764_1_15"/>
          <p:cNvSpPr txBox="1"/>
          <p:nvPr>
            <p:ph idx="1" type="body"/>
          </p:nvPr>
        </p:nvSpPr>
        <p:spPr>
          <a:xfrm>
            <a:off x="881407" y="1786346"/>
            <a:ext cx="73812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3000">
                <a:latin typeface="Arial"/>
                <a:ea typeface="Arial"/>
                <a:cs typeface="Arial"/>
                <a:sym typeface="Arial"/>
              </a:rPr>
              <a:t>Por ello es que les recuerdo que: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3000">
                <a:latin typeface="Arial"/>
                <a:ea typeface="Arial"/>
                <a:cs typeface="Arial"/>
                <a:sym typeface="Arial"/>
              </a:rPr>
              <a:t>«La forma más común de renunciar al poder es pensando que no lo tenemos»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3000">
                <a:latin typeface="Arial"/>
                <a:ea typeface="Arial"/>
                <a:cs typeface="Arial"/>
                <a:sym typeface="Arial"/>
              </a:rPr>
              <a:t>-Alice Walker-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2022-06-13T16:31:37Z</dcterms:created>
</cp:coreProperties>
</file>