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2DCB4-9B3C-456A-A781-60E58888A5BD}" v="108" dt="2022-06-22T20:13:11.586"/>
    <p1510:client id="{20931038-C10B-4385-A39C-FEC466BC1B62}" v="29" dt="2022-06-23T14:12:18.513"/>
    <p1510:client id="{22C42861-8827-4543-BF80-27EAF056156A}" v="1057" dt="2022-06-22T12:31:28.847"/>
    <p1510:client id="{2C3FD6F7-A1BA-43EB-B03F-6D732BC6A73E}" v="446" dt="2022-06-22T19:37:20.664"/>
    <p1510:client id="{DA439416-6FBF-4A6D-8C1C-210D85F808E3}" v="568" dt="2022-06-22T17:45:4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6410"/>
  </p:normalViewPr>
  <p:slideViewPr>
    <p:cSldViewPr snapToGrid="0" snapToObjects="1">
      <p:cViewPr varScale="1">
        <p:scale>
          <a:sx n="68" d="100"/>
          <a:sy n="68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716C1-5E63-4653-BB74-3A4BD5A6EC72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58B3803A-0740-4357-9EA8-5A5B6FB5958C}">
      <dgm:prSet phldr="0"/>
      <dgm:spPr/>
      <dgm:t>
        <a:bodyPr/>
        <a:lstStyle/>
        <a:p>
          <a:pPr algn="l" rtl="0"/>
          <a:r>
            <a:rPr lang="es-MX" dirty="0">
              <a:latin typeface="Arial"/>
              <a:cs typeface="Arial"/>
            </a:rPr>
            <a:t>Ser firmes, no agresivos, evitar “ir al choque”</a:t>
          </a:r>
        </a:p>
      </dgm:t>
    </dgm:pt>
    <dgm:pt modelId="{7CA4F5E4-3FB6-41DE-A51C-1B6A3B5C1DDE}" type="parTrans" cxnId="{5ACA3E93-CEE3-4815-8102-1DF962AC3DD5}">
      <dgm:prSet/>
      <dgm:spPr/>
    </dgm:pt>
    <dgm:pt modelId="{B9A89465-8AD2-41EC-AB4D-5253A866AEA0}" type="sibTrans" cxnId="{5ACA3E93-CEE3-4815-8102-1DF962AC3DD5}">
      <dgm:prSet/>
      <dgm:spPr/>
    </dgm:pt>
    <dgm:pt modelId="{D0512EA6-A31C-4A24-8533-275F92A8D0F8}">
      <dgm:prSet phldr="0"/>
      <dgm:spPr/>
      <dgm:t>
        <a:bodyPr/>
        <a:lstStyle/>
        <a:p>
          <a:pPr algn="l" rtl="0"/>
          <a:r>
            <a:rPr lang="es-MX" dirty="0">
              <a:latin typeface="Arial"/>
              <a:cs typeface="Arial"/>
            </a:rPr>
            <a:t>Evitar ceder por afecto o consideración hacia el otro</a:t>
          </a:r>
        </a:p>
      </dgm:t>
    </dgm:pt>
    <dgm:pt modelId="{3CB90B82-4CBF-437D-825A-692EEA835A21}" type="parTrans" cxnId="{2C30A894-2C67-482B-8023-B46FEFD25C32}">
      <dgm:prSet/>
      <dgm:spPr/>
    </dgm:pt>
    <dgm:pt modelId="{A466276D-79C5-44C4-A9D9-5103289E5CBE}" type="sibTrans" cxnId="{2C30A894-2C67-482B-8023-B46FEFD25C32}">
      <dgm:prSet/>
      <dgm:spPr/>
    </dgm:pt>
    <dgm:pt modelId="{1B144BFC-F48C-4AB1-BD07-510B0F71110D}">
      <dgm:prSet phldr="0"/>
      <dgm:spPr/>
      <dgm:t>
        <a:bodyPr/>
        <a:lstStyle/>
        <a:p>
          <a:pPr algn="l" rtl="0"/>
          <a:r>
            <a:rPr lang="es-MX" dirty="0">
              <a:latin typeface="Arial"/>
              <a:cs typeface="Arial"/>
            </a:rPr>
            <a:t>Defender nuestros intereses con fundamentos sólidos.</a:t>
          </a:r>
        </a:p>
      </dgm:t>
    </dgm:pt>
    <dgm:pt modelId="{29323200-9AF2-4380-AA28-A50437294DF8}" type="parTrans" cxnId="{3F5B9092-70C0-45E2-9151-CAB3C3DD7111}">
      <dgm:prSet/>
      <dgm:spPr/>
    </dgm:pt>
    <dgm:pt modelId="{4813F718-6E62-41D3-A822-04D0FB75AA15}" type="sibTrans" cxnId="{3F5B9092-70C0-45E2-9151-CAB3C3DD7111}">
      <dgm:prSet/>
      <dgm:spPr/>
    </dgm:pt>
    <dgm:pt modelId="{136EFE04-5F31-4B3E-8E4C-01C051842727}">
      <dgm:prSet phldr="0"/>
      <dgm:spPr/>
      <dgm:t>
        <a:bodyPr/>
        <a:lstStyle/>
        <a:p>
          <a:pPr algn="l" rtl="0"/>
          <a:r>
            <a:rPr lang="es-MX" dirty="0">
              <a:latin typeface="Arial"/>
              <a:cs typeface="Arial"/>
            </a:rPr>
            <a:t>Explicitar las consecuencias de resignar nuestros intereses</a:t>
          </a:r>
        </a:p>
      </dgm:t>
    </dgm:pt>
    <dgm:pt modelId="{7C9B6C4D-FDF5-4373-94B5-EB70D2EE264F}" type="parTrans" cxnId="{3D4D712C-FF9E-4E35-AE50-4DF5926AC863}">
      <dgm:prSet/>
      <dgm:spPr/>
    </dgm:pt>
    <dgm:pt modelId="{DE0ED4A9-7683-45FF-8B7A-84891B4C562D}" type="sibTrans" cxnId="{3D4D712C-FF9E-4E35-AE50-4DF5926AC863}">
      <dgm:prSet/>
      <dgm:spPr/>
    </dgm:pt>
    <dgm:pt modelId="{7604CCA6-0356-493C-BF9F-9A50C189F298}" type="pres">
      <dgm:prSet presAssocID="{AFC716C1-5E63-4653-BB74-3A4BD5A6EC72}" presName="Name0" presStyleCnt="0">
        <dgm:presLayoutVars>
          <dgm:dir/>
          <dgm:resizeHandles val="exact"/>
        </dgm:presLayoutVars>
      </dgm:prSet>
      <dgm:spPr/>
    </dgm:pt>
    <dgm:pt modelId="{8FB37A90-6A42-4CF8-94AA-B5C88575FB72}" type="pres">
      <dgm:prSet presAssocID="{58B3803A-0740-4357-9EA8-5A5B6FB5958C}" presName="Name5" presStyleLbl="vennNode1" presStyleIdx="0" presStyleCnt="4">
        <dgm:presLayoutVars>
          <dgm:bulletEnabled val="1"/>
        </dgm:presLayoutVars>
      </dgm:prSet>
      <dgm:spPr/>
    </dgm:pt>
    <dgm:pt modelId="{A497DB10-035F-40E7-BC3A-E40ECB94A673}" type="pres">
      <dgm:prSet presAssocID="{B9A89465-8AD2-41EC-AB4D-5253A866AEA0}" presName="space" presStyleCnt="0"/>
      <dgm:spPr/>
    </dgm:pt>
    <dgm:pt modelId="{B30BD4EE-F34B-4CE5-AA8A-FF80ABC67A44}" type="pres">
      <dgm:prSet presAssocID="{D0512EA6-A31C-4A24-8533-275F92A8D0F8}" presName="Name5" presStyleLbl="vennNode1" presStyleIdx="1" presStyleCnt="4">
        <dgm:presLayoutVars>
          <dgm:bulletEnabled val="1"/>
        </dgm:presLayoutVars>
      </dgm:prSet>
      <dgm:spPr/>
    </dgm:pt>
    <dgm:pt modelId="{5F7833BE-53D7-4CF3-9926-17A62D9E5598}" type="pres">
      <dgm:prSet presAssocID="{A466276D-79C5-44C4-A9D9-5103289E5CBE}" presName="space" presStyleCnt="0"/>
      <dgm:spPr/>
    </dgm:pt>
    <dgm:pt modelId="{9A455504-BD59-4372-8D62-9388EF287011}" type="pres">
      <dgm:prSet presAssocID="{1B144BFC-F48C-4AB1-BD07-510B0F71110D}" presName="Name5" presStyleLbl="vennNode1" presStyleIdx="2" presStyleCnt="4">
        <dgm:presLayoutVars>
          <dgm:bulletEnabled val="1"/>
        </dgm:presLayoutVars>
      </dgm:prSet>
      <dgm:spPr/>
    </dgm:pt>
    <dgm:pt modelId="{4A120DC3-BC9E-489F-AD8B-A8403FDDB854}" type="pres">
      <dgm:prSet presAssocID="{4813F718-6E62-41D3-A822-04D0FB75AA15}" presName="space" presStyleCnt="0"/>
      <dgm:spPr/>
    </dgm:pt>
    <dgm:pt modelId="{AB65A41C-B0DA-4AC0-BCA7-FD89C085A1C8}" type="pres">
      <dgm:prSet presAssocID="{136EFE04-5F31-4B3E-8E4C-01C051842727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74BEA303-FF94-4FAE-AD75-8C4BCC71895D}" type="presOf" srcId="{136EFE04-5F31-4B3E-8E4C-01C051842727}" destId="{AB65A41C-B0DA-4AC0-BCA7-FD89C085A1C8}" srcOrd="0" destOrd="0" presId="urn:microsoft.com/office/officeart/2005/8/layout/venn3"/>
    <dgm:cxn modelId="{68798C07-EA39-49CA-A1C9-79F784275FCA}" type="presOf" srcId="{1B144BFC-F48C-4AB1-BD07-510B0F71110D}" destId="{9A455504-BD59-4372-8D62-9388EF287011}" srcOrd="0" destOrd="0" presId="urn:microsoft.com/office/officeart/2005/8/layout/venn3"/>
    <dgm:cxn modelId="{3D4D712C-FF9E-4E35-AE50-4DF5926AC863}" srcId="{AFC716C1-5E63-4653-BB74-3A4BD5A6EC72}" destId="{136EFE04-5F31-4B3E-8E4C-01C051842727}" srcOrd="3" destOrd="0" parTransId="{7C9B6C4D-FDF5-4373-94B5-EB70D2EE264F}" sibTransId="{DE0ED4A9-7683-45FF-8B7A-84891B4C562D}"/>
    <dgm:cxn modelId="{3F5B9092-70C0-45E2-9151-CAB3C3DD7111}" srcId="{AFC716C1-5E63-4653-BB74-3A4BD5A6EC72}" destId="{1B144BFC-F48C-4AB1-BD07-510B0F71110D}" srcOrd="2" destOrd="0" parTransId="{29323200-9AF2-4380-AA28-A50437294DF8}" sibTransId="{4813F718-6E62-41D3-A822-04D0FB75AA15}"/>
    <dgm:cxn modelId="{5ACA3E93-CEE3-4815-8102-1DF962AC3DD5}" srcId="{AFC716C1-5E63-4653-BB74-3A4BD5A6EC72}" destId="{58B3803A-0740-4357-9EA8-5A5B6FB5958C}" srcOrd="0" destOrd="0" parTransId="{7CA4F5E4-3FB6-41DE-A51C-1B6A3B5C1DDE}" sibTransId="{B9A89465-8AD2-41EC-AB4D-5253A866AEA0}"/>
    <dgm:cxn modelId="{2C30A894-2C67-482B-8023-B46FEFD25C32}" srcId="{AFC716C1-5E63-4653-BB74-3A4BD5A6EC72}" destId="{D0512EA6-A31C-4A24-8533-275F92A8D0F8}" srcOrd="1" destOrd="0" parTransId="{3CB90B82-4CBF-437D-825A-692EEA835A21}" sibTransId="{A466276D-79C5-44C4-A9D9-5103289E5CBE}"/>
    <dgm:cxn modelId="{2329A2C7-BFBE-465C-8CC3-62CFEBB0012B}" type="presOf" srcId="{AFC716C1-5E63-4653-BB74-3A4BD5A6EC72}" destId="{7604CCA6-0356-493C-BF9F-9A50C189F298}" srcOrd="0" destOrd="0" presId="urn:microsoft.com/office/officeart/2005/8/layout/venn3"/>
    <dgm:cxn modelId="{1E6646EB-F9B8-4CBE-8B3A-C5BCB4E2F2F2}" type="presOf" srcId="{58B3803A-0740-4357-9EA8-5A5B6FB5958C}" destId="{8FB37A90-6A42-4CF8-94AA-B5C88575FB72}" srcOrd="0" destOrd="0" presId="urn:microsoft.com/office/officeart/2005/8/layout/venn3"/>
    <dgm:cxn modelId="{9D17FAFC-DCDE-4C76-829B-E2B63DEE4F01}" type="presOf" srcId="{D0512EA6-A31C-4A24-8533-275F92A8D0F8}" destId="{B30BD4EE-F34B-4CE5-AA8A-FF80ABC67A44}" srcOrd="0" destOrd="0" presId="urn:microsoft.com/office/officeart/2005/8/layout/venn3"/>
    <dgm:cxn modelId="{81434390-9188-43BE-BA76-FAA3D381703D}" type="presParOf" srcId="{7604CCA6-0356-493C-BF9F-9A50C189F298}" destId="{8FB37A90-6A42-4CF8-94AA-B5C88575FB72}" srcOrd="0" destOrd="0" presId="urn:microsoft.com/office/officeart/2005/8/layout/venn3"/>
    <dgm:cxn modelId="{58D94BF4-6A6B-4BAE-86DF-DE3429FA9A7A}" type="presParOf" srcId="{7604CCA6-0356-493C-BF9F-9A50C189F298}" destId="{A497DB10-035F-40E7-BC3A-E40ECB94A673}" srcOrd="1" destOrd="0" presId="urn:microsoft.com/office/officeart/2005/8/layout/venn3"/>
    <dgm:cxn modelId="{EB6FD73C-9DD4-42F8-B806-E5740BB55346}" type="presParOf" srcId="{7604CCA6-0356-493C-BF9F-9A50C189F298}" destId="{B30BD4EE-F34B-4CE5-AA8A-FF80ABC67A44}" srcOrd="2" destOrd="0" presId="urn:microsoft.com/office/officeart/2005/8/layout/venn3"/>
    <dgm:cxn modelId="{91CEE68E-EA9A-4130-AFCC-CD4BEA70F6C7}" type="presParOf" srcId="{7604CCA6-0356-493C-BF9F-9A50C189F298}" destId="{5F7833BE-53D7-4CF3-9926-17A62D9E5598}" srcOrd="3" destOrd="0" presId="urn:microsoft.com/office/officeart/2005/8/layout/venn3"/>
    <dgm:cxn modelId="{2360A5AA-3FC9-42EC-9672-B0A8FB91EB1B}" type="presParOf" srcId="{7604CCA6-0356-493C-BF9F-9A50C189F298}" destId="{9A455504-BD59-4372-8D62-9388EF287011}" srcOrd="4" destOrd="0" presId="urn:microsoft.com/office/officeart/2005/8/layout/venn3"/>
    <dgm:cxn modelId="{E50C489E-271F-4B44-9D2A-056599F7C801}" type="presParOf" srcId="{7604CCA6-0356-493C-BF9F-9A50C189F298}" destId="{4A120DC3-BC9E-489F-AD8B-A8403FDDB854}" srcOrd="5" destOrd="0" presId="urn:microsoft.com/office/officeart/2005/8/layout/venn3"/>
    <dgm:cxn modelId="{B283083D-13B7-49A0-A996-CAE840F51C0B}" type="presParOf" srcId="{7604CCA6-0356-493C-BF9F-9A50C189F298}" destId="{AB65A41C-B0DA-4AC0-BCA7-FD89C085A1C8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37A90-6A42-4CF8-94AA-B5C88575FB72}">
      <dsp:nvSpPr>
        <dsp:cNvPr id="0" name=""/>
        <dsp:cNvSpPr/>
      </dsp:nvSpPr>
      <dsp:spPr>
        <a:xfrm>
          <a:off x="2529" y="1999337"/>
          <a:ext cx="2538018" cy="2538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676" tIns="11430" rIns="139676" bIns="1143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>
              <a:latin typeface="Arial"/>
              <a:cs typeface="Arial"/>
            </a:rPr>
            <a:t>Ser firmes, no agresivos, evitar “ir al choque”</a:t>
          </a:r>
        </a:p>
      </dsp:txBody>
      <dsp:txXfrm>
        <a:off x="374213" y="2371021"/>
        <a:ext cx="1794650" cy="1794650"/>
      </dsp:txXfrm>
    </dsp:sp>
    <dsp:sp modelId="{B30BD4EE-F34B-4CE5-AA8A-FF80ABC67A44}">
      <dsp:nvSpPr>
        <dsp:cNvPr id="0" name=""/>
        <dsp:cNvSpPr/>
      </dsp:nvSpPr>
      <dsp:spPr>
        <a:xfrm>
          <a:off x="2032944" y="1999337"/>
          <a:ext cx="2538018" cy="2538018"/>
        </a:xfrm>
        <a:prstGeom prst="ellipse">
          <a:avLst/>
        </a:prstGeom>
        <a:solidFill>
          <a:schemeClr val="accent4">
            <a:alpha val="50000"/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676" tIns="11430" rIns="139676" bIns="1143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>
              <a:latin typeface="Arial"/>
              <a:cs typeface="Arial"/>
            </a:rPr>
            <a:t>Evitar ceder por afecto o consideración hacia el otro</a:t>
          </a:r>
        </a:p>
      </dsp:txBody>
      <dsp:txXfrm>
        <a:off x="2404628" y="2371021"/>
        <a:ext cx="1794650" cy="1794650"/>
      </dsp:txXfrm>
    </dsp:sp>
    <dsp:sp modelId="{9A455504-BD59-4372-8D62-9388EF287011}">
      <dsp:nvSpPr>
        <dsp:cNvPr id="0" name=""/>
        <dsp:cNvSpPr/>
      </dsp:nvSpPr>
      <dsp:spPr>
        <a:xfrm>
          <a:off x="4063358" y="1999337"/>
          <a:ext cx="2538018" cy="2538018"/>
        </a:xfrm>
        <a:prstGeom prst="ellipse">
          <a:avLst/>
        </a:prstGeom>
        <a:solidFill>
          <a:schemeClr val="accent4">
            <a:alpha val="50000"/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676" tIns="11430" rIns="139676" bIns="1143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>
              <a:latin typeface="Arial"/>
              <a:cs typeface="Arial"/>
            </a:rPr>
            <a:t>Defender nuestros intereses con fundamentos sólidos.</a:t>
          </a:r>
        </a:p>
      </dsp:txBody>
      <dsp:txXfrm>
        <a:off x="4435042" y="2371021"/>
        <a:ext cx="1794650" cy="1794650"/>
      </dsp:txXfrm>
    </dsp:sp>
    <dsp:sp modelId="{AB65A41C-B0DA-4AC0-BCA7-FD89C085A1C8}">
      <dsp:nvSpPr>
        <dsp:cNvPr id="0" name=""/>
        <dsp:cNvSpPr/>
      </dsp:nvSpPr>
      <dsp:spPr>
        <a:xfrm>
          <a:off x="6093773" y="1999337"/>
          <a:ext cx="2538018" cy="2538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676" tIns="11430" rIns="139676" bIns="1143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>
              <a:latin typeface="Arial"/>
              <a:cs typeface="Arial"/>
            </a:rPr>
            <a:t>Explicitar las consecuencias de resignar nuestros intereses</a:t>
          </a:r>
        </a:p>
      </dsp:txBody>
      <dsp:txXfrm>
        <a:off x="6465457" y="2371021"/>
        <a:ext cx="1794650" cy="179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776F-F776-BF45-AAB4-153E70368637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D4B4-F9AD-DD45-AF8D-3C4487DA7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D4B4-F9AD-DD45-AF8D-3C4487DA751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69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7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2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9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o del título"/>
          <p:cNvSpPr txBox="1">
            <a:spLocks noGrp="1"/>
          </p:cNvSpPr>
          <p:nvPr>
            <p:ph type="title"/>
          </p:nvPr>
        </p:nvSpPr>
        <p:spPr>
          <a:xfrm>
            <a:off x="732236" y="187523"/>
            <a:ext cx="7679531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89" name="Nivel de texto 1…"/>
          <p:cNvSpPr txBox="1">
            <a:spLocks noGrp="1"/>
          </p:cNvSpPr>
          <p:nvPr>
            <p:ph type="body" idx="1"/>
          </p:nvPr>
        </p:nvSpPr>
        <p:spPr>
          <a:xfrm>
            <a:off x="732236" y="1946672"/>
            <a:ext cx="7679531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1425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8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46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55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1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2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36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2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9B1D6219-4093-4FDC-76D6-9F32B8FA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2" y="2053577"/>
            <a:ext cx="8007594" cy="23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EE04EC-4F0A-61DE-04EE-FA06DE81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53" y="1207399"/>
            <a:ext cx="7397870" cy="872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Consideremos cuatro alternativas de respuesta a partir del gráfico que sigue.</a:t>
            </a:r>
            <a:endParaRPr lang="es-MX" sz="2400" dirty="0">
              <a:latin typeface="Arial"/>
              <a:cs typeface="Calibri"/>
            </a:endParaRPr>
          </a:p>
          <a:p>
            <a:pPr marL="0" indent="0">
              <a:buNone/>
            </a:pPr>
            <a:endParaRPr lang="es-MX">
              <a:cs typeface="Calibri"/>
            </a:endParaRPr>
          </a:p>
          <a:p>
            <a:endParaRPr lang="es-MX" dirty="0">
              <a:cs typeface="Calibri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7F9626B3-33C3-1F02-1211-84BD0306C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9" t="27586" r="23921" b="14483"/>
          <a:stretch/>
        </p:blipFill>
        <p:spPr>
          <a:xfrm>
            <a:off x="1676400" y="2082759"/>
            <a:ext cx="5792543" cy="35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9177FF9-CC34-0DD0-6AAC-868135B7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34" y="365127"/>
            <a:ext cx="6923417" cy="1339940"/>
          </a:xfrm>
        </p:spPr>
        <p:txBody>
          <a:bodyPr/>
          <a:lstStyle/>
          <a:p>
            <a:r>
              <a:rPr lang="es-MX" b="1" i="1" dirty="0">
                <a:solidFill>
                  <a:srgbClr val="740000"/>
                </a:solidFill>
                <a:latin typeface="Georgia"/>
                <a:cs typeface="Calibri Light"/>
              </a:rPr>
              <a:t>Persuasión</a:t>
            </a:r>
            <a:endParaRPr lang="es-MX" b="1" i="1" dirty="0" err="1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D4742-8F80-EA05-F8C8-866AE607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latin typeface="Arial"/>
                <a:ea typeface="+mn-lt"/>
                <a:cs typeface="+mn-lt"/>
              </a:rPr>
              <a:t>A veces es necesario “poner entre paréntesis” los intereses de la otra parte y centrar el foco en los propios. En tales casos no podemos atender a lo que el otro nos pide. Si lo hiciéramos sacrificaríamos algo que para nosotros es fundamental, razón por la cual no podríamos sostener en el tiempo lo que concediéramos hoy.</a:t>
            </a:r>
            <a:endParaRPr lang="es-MX" sz="1600" dirty="0">
              <a:latin typeface="Arial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latin typeface="Arial"/>
                <a:ea typeface="+mn-lt"/>
                <a:cs typeface="+mn-lt"/>
              </a:rPr>
              <a:t>Los riesgos de esta alternativa son la pelea (que la otra parte nos enfrente), la disolución del vínculo (que la otra parte no acepte nuestras condiciones y deje de intentar el acuerdo), o que se nos tilde de intransigentes.</a:t>
            </a:r>
            <a:endParaRPr lang="es-MX" sz="1600">
              <a:latin typeface="Arial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s-MX" sz="16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latin typeface="Arial"/>
                <a:ea typeface="+mn-lt"/>
                <a:cs typeface="+mn-lt"/>
              </a:rPr>
              <a:t>Pero tal vez estemos dispuestos a correr los riesgos, porque lo que se juega es esencial para nosotros.</a:t>
            </a:r>
            <a:endParaRPr lang="es-MX" sz="1600" dirty="0">
              <a:latin typeface="Arial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>
                <a:latin typeface="Arial"/>
                <a:ea typeface="+mn-lt"/>
                <a:cs typeface="+mn-lt"/>
              </a:rPr>
              <a:t>Para persuadir tratemos de:</a:t>
            </a:r>
            <a:endParaRPr lang="es-MX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4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D972369A-0392-0F36-EFFE-6EDEE9A39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088020"/>
              </p:ext>
            </p:extLst>
          </p:nvPr>
        </p:nvGraphicFramePr>
        <p:xfrm>
          <a:off x="254840" y="215362"/>
          <a:ext cx="8634321" cy="653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85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BF22C4F-0869-D4CC-A7D9-E15D23A0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556" y="480146"/>
            <a:ext cx="6937795" cy="1339940"/>
          </a:xfrm>
        </p:spPr>
        <p:txBody>
          <a:bodyPr/>
          <a:lstStyle/>
          <a:p>
            <a:r>
              <a:rPr lang="es-MX" b="1" i="1" dirty="0">
                <a:solidFill>
                  <a:srgbClr val="002060"/>
                </a:solidFill>
                <a:latin typeface="Georgia"/>
                <a:cs typeface="Calibri Light"/>
              </a:rPr>
              <a:t>Concesión </a:t>
            </a:r>
            <a:endParaRPr lang="es-MX" b="1" i="1" dirty="0">
              <a:solidFill>
                <a:srgbClr val="002060"/>
              </a:solidFill>
              <a:latin typeface="Georgia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F5D2C-1090-DCE6-F778-CBE058AF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A veces –inversamente– es necesario “poner entre paréntesis” nuestros propios intereses y centrar el foco en los de la otra parte. En esas situaciones es sumamente importante para el otro que aceptemos su perspectiva.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endParaRPr lang="es-MX" sz="24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Esta alternativa puede implicar el riesgo de que el otro crea que nuestras concesiones serán permanentes, pero esto se supera si explicamos por qué estamos concediendo.</a:t>
            </a:r>
            <a:endParaRPr lang="es-MX" sz="24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   Para conceder tratemos de:</a:t>
            </a:r>
            <a:endParaRPr lang="es-MX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26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E0D22029-02AE-C1E9-76BB-903F5C64B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32" t="13861" r="24675" b="8251"/>
          <a:stretch/>
        </p:blipFill>
        <p:spPr>
          <a:xfrm>
            <a:off x="1967464" y="1049247"/>
            <a:ext cx="5214023" cy="4582487"/>
          </a:xfrm>
        </p:spPr>
      </p:pic>
    </p:spTree>
    <p:extLst>
      <p:ext uri="{BB962C8B-B14F-4D97-AF65-F5344CB8AC3E}">
        <p14:creationId xmlns:p14="http://schemas.microsoft.com/office/powerpoint/2010/main" val="136302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56639-48FB-EF5C-C258-1F0ED4CF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292" y="365127"/>
            <a:ext cx="7024059" cy="1339940"/>
          </a:xfrm>
        </p:spPr>
        <p:txBody>
          <a:bodyPr/>
          <a:lstStyle/>
          <a:p>
            <a:r>
              <a:rPr lang="es-MX" b="1" i="1" dirty="0">
                <a:solidFill>
                  <a:srgbClr val="002060"/>
                </a:solidFill>
                <a:latin typeface="Georgia"/>
                <a:cs typeface="Calibri Light"/>
              </a:rPr>
              <a:t>Contención</a:t>
            </a:r>
            <a:endParaRPr lang="es-MX" b="1" i="1" dirty="0">
              <a:solidFill>
                <a:srgbClr val="002060"/>
              </a:solidFill>
              <a:latin typeface="Georgi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194D0-5E0C-52C9-413C-916E6A10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>
                <a:latin typeface="Arial"/>
                <a:ea typeface="+mn-lt"/>
                <a:cs typeface="+mn-lt"/>
              </a:rPr>
              <a:t>Suele ocurrir que algunos conflictos sean tan “espinosos” que cualquier propuesta de solución dé lugar a discusiones interminables. O que determinados aspectos de la personalidad de la otra parte nos predispongan negativamente y nos dificulten la búsqueda de una solución constructiva.</a:t>
            </a:r>
            <a:endParaRPr lang="es-MX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dirty="0">
                <a:latin typeface="Arial"/>
                <a:ea typeface="+mn-lt"/>
                <a:cs typeface="+mn-lt"/>
              </a:rPr>
              <a:t>En estas situaciones, lo más conveniente es esperar, reunir información y trabajar sobre la relación. Cuando los diplomáticos “ponen bajo el paraguas” los temas escabrosos y entretanto siguen manteniendo reuniones están adoptando la contención como alternativa.</a:t>
            </a:r>
            <a:endParaRPr lang="es-MX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dirty="0">
                <a:latin typeface="Arial"/>
                <a:ea typeface="+mn-lt"/>
                <a:cs typeface="+mn-lt"/>
              </a:rPr>
              <a:t>El riesgo que implica esta alternativa es la dilación, el perpetuarse en el tratamiento de temas “periféricos”. Por eso es preciso mantenerse atento a los cambios (en el contexto, en la relación) para advertir cuándo “migrar” hacia otra alternativa.</a:t>
            </a:r>
            <a:endParaRPr lang="es-MX" dirty="0">
              <a:latin typeface="Arial"/>
              <a:cs typeface="Calibri"/>
            </a:endParaRPr>
          </a:p>
          <a:p>
            <a:pPr marL="0" indent="0">
              <a:buNone/>
            </a:pPr>
            <a:endParaRPr lang="es-MX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MX" dirty="0">
                <a:latin typeface="Arial"/>
                <a:ea typeface="+mn-lt"/>
                <a:cs typeface="+mn-lt"/>
              </a:rPr>
              <a:t>Para contener tratemos de:</a:t>
            </a:r>
            <a:endParaRPr lang="es-MX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4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DA65D8BF-3165-1112-7D72-9AE1CA19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0" t="10811" r="20989" b="11794"/>
          <a:stretch/>
        </p:blipFill>
        <p:spPr>
          <a:xfrm>
            <a:off x="1216325" y="1018832"/>
            <a:ext cx="6911024" cy="45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E310-55CF-48FE-4F06-6C8F504E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1" y="365127"/>
            <a:ext cx="6909040" cy="1339940"/>
          </a:xfrm>
        </p:spPr>
        <p:txBody>
          <a:bodyPr>
            <a:normAutofit/>
          </a:bodyPr>
          <a:lstStyle/>
          <a:p>
            <a:r>
              <a:rPr lang="es-MX" sz="4800" b="1" i="1" dirty="0">
                <a:solidFill>
                  <a:srgbClr val="740000"/>
                </a:solidFill>
                <a:latin typeface="Georgia"/>
              </a:rPr>
              <a:t>Ensamble</a:t>
            </a:r>
            <a:endParaRPr lang="es-MX" sz="4800" b="1" i="1" dirty="0" err="1">
              <a:solidFill>
                <a:srgbClr val="74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D9548-3D6B-15FD-DE70-4DD5799B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47" y="1768116"/>
            <a:ext cx="7886700" cy="3689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Ensamblar nuestros intereses y los de la otra parte supone un esfuerzo de creación, una invención entre ambos de propuestas nuevas.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De lo que se trata es de que nadie ceda nada, de que “1 + 1 = 3”.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Por eso se requiere que ambas partes inventen en conjunto, que exploren posibilidades que vayan más allá de lo obvio.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Para ensamblar tratemos de:</a:t>
            </a:r>
            <a:endParaRPr lang="es-MX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79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5485D8AA-39DA-895D-B6D1-8D1E62E70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7" t="16889" r="27027" b="6933"/>
          <a:stretch/>
        </p:blipFill>
        <p:spPr>
          <a:xfrm>
            <a:off x="1903534" y="1012949"/>
            <a:ext cx="5014649" cy="46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6D806-B14B-BB86-5B4E-2E864686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292" y="365127"/>
            <a:ext cx="7024059" cy="1339940"/>
          </a:xfrm>
        </p:spPr>
        <p:txBody>
          <a:bodyPr/>
          <a:lstStyle/>
          <a:p>
            <a:r>
              <a:rPr lang="es-MX" b="1" i="1" dirty="0">
                <a:solidFill>
                  <a:srgbClr val="740000"/>
                </a:solidFill>
                <a:latin typeface="Georgia"/>
                <a:cs typeface="Calibri Light"/>
              </a:rPr>
              <a:t>Distribución</a:t>
            </a:r>
            <a:endParaRPr lang="es-MX" b="1" i="1" dirty="0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8ED2E-5EBD-C874-FC29-78F0A60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55" y="1466191"/>
            <a:ext cx="7110323" cy="1346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000" dirty="0">
                <a:latin typeface="Arial"/>
                <a:ea typeface="+mn-lt"/>
                <a:cs typeface="+mn-lt"/>
              </a:rPr>
              <a:t>Se trata del pacto, de una resolución en la cual ambos interlocutores ceden algo.</a:t>
            </a:r>
            <a:endParaRPr lang="es-MX" sz="20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000" dirty="0">
                <a:latin typeface="Arial"/>
                <a:ea typeface="+mn-lt"/>
                <a:cs typeface="+mn-lt"/>
              </a:rPr>
              <a:t>Para distribuir tratemos de:</a:t>
            </a:r>
            <a:endParaRPr lang="es-MX" sz="2000" dirty="0">
              <a:latin typeface="Arial"/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A111FAD-F1EB-C85D-8EA9-6ACC4A3FB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2" t="32916" r="22032" b="21288"/>
          <a:stretch/>
        </p:blipFill>
        <p:spPr>
          <a:xfrm>
            <a:off x="1760660" y="2438045"/>
            <a:ext cx="6346367" cy="29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50" y="6416675"/>
            <a:ext cx="149225" cy="2095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846183" y="3167843"/>
            <a:ext cx="7309488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i="1" dirty="0">
                <a:solidFill>
                  <a:srgbClr val="740000"/>
                </a:solidFill>
                <a:latin typeface="Georgia"/>
                <a:ea typeface="+mn-lt"/>
                <a:cs typeface="+mn-lt"/>
              </a:rPr>
              <a:t>Técnica 7. Trata de</a:t>
            </a:r>
            <a:endParaRPr lang="es-MX" sz="4000" b="1" i="1">
              <a:solidFill>
                <a:srgbClr val="740000"/>
              </a:solidFill>
              <a:latin typeface="Georgia"/>
            </a:endParaRPr>
          </a:p>
          <a:p>
            <a:pPr algn="ctr"/>
            <a:r>
              <a:rPr lang="es-ES" sz="4000" b="1" i="1" dirty="0">
                <a:solidFill>
                  <a:srgbClr val="740000"/>
                </a:solidFill>
                <a:latin typeface="Georgia"/>
                <a:ea typeface="+mn-lt"/>
                <a:cs typeface="+mn-lt"/>
              </a:rPr>
              <a:t>solucionar conflictos de la</a:t>
            </a:r>
            <a:endParaRPr lang="es-MX" sz="4000" b="1" i="1">
              <a:solidFill>
                <a:srgbClr val="740000"/>
              </a:solidFill>
              <a:latin typeface="Georgia"/>
            </a:endParaRPr>
          </a:p>
          <a:p>
            <a:pPr algn="ctr"/>
            <a:r>
              <a:rPr lang="es-ES" sz="4000" b="1" i="1" dirty="0">
                <a:solidFill>
                  <a:srgbClr val="740000"/>
                </a:solidFill>
                <a:latin typeface="Georgia"/>
                <a:ea typeface="+mn-lt"/>
                <a:cs typeface="+mn-lt"/>
              </a:rPr>
              <a:t>mejor manera</a:t>
            </a:r>
            <a:endParaRPr lang="es-ES" sz="4000" b="1" i="1" dirty="0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838260-5302-8877-7AA7-00FBAB0AD1CB}"/>
              </a:ext>
            </a:extLst>
          </p:cNvPr>
          <p:cNvSpPr txBox="1"/>
          <p:nvPr/>
        </p:nvSpPr>
        <p:spPr>
          <a:xfrm>
            <a:off x="885876" y="1858996"/>
            <a:ext cx="736708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000" b="1" i="1" dirty="0">
                <a:solidFill>
                  <a:srgbClr val="002060"/>
                </a:solidFill>
                <a:latin typeface="Georgia"/>
                <a:cs typeface="Apple Symbols"/>
              </a:rPr>
              <a:t>EMPOWERMENT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50D10B2-C249-877F-BEFF-08FE46B8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40" y="394029"/>
            <a:ext cx="2743200" cy="81653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AFF45603-3609-77CD-4D9B-0D9A689D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4" y="5047884"/>
            <a:ext cx="1498356" cy="14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12CE1143-D363-6277-26C0-D2BA13E9C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2" t="12978" r="28026" b="9983"/>
          <a:stretch/>
        </p:blipFill>
        <p:spPr>
          <a:xfrm>
            <a:off x="1002324" y="503737"/>
            <a:ext cx="5171928" cy="5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8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09614-B3EC-8573-8E96-8BB33BB9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556" y="365127"/>
            <a:ext cx="6707758" cy="1339940"/>
          </a:xfrm>
        </p:spPr>
        <p:txBody>
          <a:bodyPr/>
          <a:lstStyle/>
          <a:p>
            <a:r>
              <a:rPr lang="es-MX" b="1" i="1" dirty="0">
                <a:latin typeface="Georgia"/>
                <a:cs typeface="Calibri Light"/>
              </a:rPr>
              <a:t>Actividad 9</a:t>
            </a:r>
            <a:endParaRPr lang="es-MX" b="1" i="1" dirty="0">
              <a:latin typeface="Georgi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F0086-86A8-F0E8-5330-D95072CA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>
                <a:latin typeface="Arial"/>
                <a:ea typeface="+mn-lt"/>
                <a:cs typeface="+mn-lt"/>
              </a:rPr>
              <a:t>Hoy revisamos 4 maneras ADECUADAS de resolver un conflicto.</a:t>
            </a:r>
            <a:endParaRPr lang="es-MX" sz="2400">
              <a:latin typeface="Arial"/>
              <a:cs typeface="Arial"/>
            </a:endParaRPr>
          </a:p>
          <a:p>
            <a:r>
              <a:rPr lang="es-MX" sz="2400" dirty="0">
                <a:latin typeface="Arial"/>
                <a:ea typeface="+mn-lt"/>
                <a:cs typeface="+mn-lt"/>
              </a:rPr>
              <a:t>Lo que harás hoy , será tomar un conflicto que hayas vivido en tu vida personal o laboral y resolverlo de las 4 maneras vistas, argumentando cada una, con los puntos que revisamos.</a:t>
            </a:r>
            <a:endParaRPr lang="es-MX" sz="2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9CC603-31D6-256C-5920-69CE80E1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12" y="2801856"/>
            <a:ext cx="7886700" cy="12615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MX" sz="6000" b="1" i="1" dirty="0">
                <a:solidFill>
                  <a:srgbClr val="002060"/>
                </a:solidFill>
                <a:latin typeface="Georgia"/>
                <a:ea typeface="+mn-lt"/>
                <a:cs typeface="+mn-lt"/>
              </a:rPr>
              <a:t>¿Qué es Conflicto?</a:t>
            </a:r>
            <a:endParaRPr lang="es-MX" sz="6000" b="1" i="1" dirty="0">
              <a:solidFill>
                <a:srgbClr val="002060"/>
              </a:solidFill>
              <a:latin typeface="Georgia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3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50" y="6416675"/>
            <a:ext cx="149225" cy="2095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3D9CB-D166-2C5D-9588-0A8633A698AA}"/>
              </a:ext>
            </a:extLst>
          </p:cNvPr>
          <p:cNvSpPr txBox="1"/>
          <p:nvPr/>
        </p:nvSpPr>
        <p:spPr>
          <a:xfrm>
            <a:off x="1093179" y="1268387"/>
            <a:ext cx="776313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latin typeface="Arial"/>
                <a:ea typeface="+mn-lt"/>
                <a:cs typeface="+mn-lt"/>
              </a:rPr>
              <a:t>Un conflicto es una manifestación de intereses opuestos, en forma de disputa.</a:t>
            </a:r>
            <a:endParaRPr lang="es-MX">
              <a:latin typeface="Arial"/>
              <a:cs typeface="Calibri"/>
            </a:endParaRPr>
          </a:p>
          <a:p>
            <a:endParaRPr lang="es-MX" dirty="0">
              <a:latin typeface="Arial"/>
              <a:cs typeface="Arial"/>
            </a:endParaRPr>
          </a:p>
          <a:p>
            <a:r>
              <a:rPr lang="es-MX" sz="2000" dirty="0">
                <a:latin typeface="Arial"/>
                <a:ea typeface="+mn-lt"/>
                <a:cs typeface="+mn-lt"/>
              </a:rPr>
              <a:t>Tiene muchos sinónimos: pelea, discrepancia, desavenencia, separación, todos con una valoración negativa a prioridad.</a:t>
            </a:r>
            <a:endParaRPr lang="es-MX" dirty="0">
              <a:latin typeface="Arial"/>
              <a:cs typeface="Arial"/>
            </a:endParaRPr>
          </a:p>
          <a:p>
            <a:r>
              <a:rPr lang="es-MX" sz="2000" dirty="0">
                <a:latin typeface="Arial"/>
                <a:ea typeface="+mn-lt"/>
                <a:cs typeface="+mn-lt"/>
              </a:rPr>
              <a:t>Vale la pena detenerse en que el conflicto es una construcción social diferente a la violencia, que puede involucrarla, así como puede no hacerlo.</a:t>
            </a:r>
            <a:endParaRPr lang="es-MX" dirty="0">
              <a:latin typeface="Arial"/>
              <a:cs typeface="Calibri"/>
            </a:endParaRPr>
          </a:p>
          <a:p>
            <a:endParaRPr lang="es-MX" dirty="0">
              <a:latin typeface="Arial"/>
              <a:cs typeface="Arial"/>
            </a:endParaRPr>
          </a:p>
          <a:p>
            <a:r>
              <a:rPr lang="es-MX" sz="2000" dirty="0">
                <a:latin typeface="Arial"/>
                <a:ea typeface="+mn-lt"/>
                <a:cs typeface="+mn-lt"/>
              </a:rPr>
              <a:t>Los conflictos son situaciones en las que dos o más personas tienen intereses contrapuestos que no pueden desarrollarse al mismo tiempo, es decir que de concretarse uno, el otro quedaría anulado.</a:t>
            </a:r>
            <a:endParaRPr lang="es-MX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D5DAB-AFAA-CB79-8770-31C2938A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53" y="1469585"/>
            <a:ext cx="5787608" cy="4042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s-MX" sz="2400" dirty="0">
                <a:ea typeface="+mn-lt"/>
                <a:cs typeface="+mn-lt"/>
              </a:rPr>
              <a:t>Muchas veces se entra en situaciones conflictivas gracias a la escasez de recursos, aunque la abundancia de un recurso también puede ser motivo de conflicto, ya que las personas podrían luchar para obtener el control, y por consiguiente los beneficios que provee ese recurso.</a:t>
            </a:r>
            <a:endParaRPr lang="es-MX" dirty="0">
              <a:ea typeface="+mn-lt"/>
              <a:cs typeface="+mn-lt"/>
            </a:endParaRPr>
          </a:p>
          <a:p>
            <a:pPr>
              <a:buNone/>
            </a:pPr>
            <a:r>
              <a:rPr lang="es-MX" sz="2400" dirty="0">
                <a:ea typeface="+mn-lt"/>
                <a:cs typeface="+mn-lt"/>
              </a:rPr>
              <a:t>El conflicto, como se dijo, supone una divergencia en los intereses de dos partes necesarias con respecto a un mismo fin, por lo que para su resolución seguramente aceptar que ninguno de los dos objetivos podrá satisfacerse completamente.</a:t>
            </a:r>
            <a:endParaRPr lang="es-MX" dirty="0">
              <a:ea typeface="+mn-lt"/>
              <a:cs typeface="+mn-lt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1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CAC8-F90E-D6EF-37EF-55BB70D1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43" y="1170259"/>
            <a:ext cx="7886700" cy="1325563"/>
          </a:xfrm>
        </p:spPr>
        <p:txBody>
          <a:bodyPr>
            <a:normAutofit/>
          </a:bodyPr>
          <a:lstStyle/>
          <a:p>
            <a:r>
              <a:rPr lang="es-MX" sz="4000" b="1" i="1" dirty="0">
                <a:solidFill>
                  <a:srgbClr val="002060"/>
                </a:solidFill>
                <a:latin typeface="Georgia"/>
                <a:cs typeface="Calibri"/>
              </a:rPr>
              <a:t>¿El conflicto es malo?</a:t>
            </a:r>
            <a:endParaRPr lang="es-MX" sz="4000" b="1" i="1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313DD-9045-8CD7-5E69-16490975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947059"/>
            <a:ext cx="7886700" cy="2209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Desde el punto de vista psicológico el conflicto es algo negativo, pues enfatiza frustración, irritación, tensión entre deseos opuestos, sin embargo, es un llamado mal necesario, ya que a partir de este conflicto pueden surgir grandes oportunidades de aprendizaje ante las diferencias.</a:t>
            </a:r>
            <a:endParaRPr lang="es-MX" sz="2400" dirty="0">
              <a:latin typeface="Arial"/>
              <a:cs typeface="Calibri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1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E82C-5D82-0B33-6291-50CA6855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60" y="2377957"/>
            <a:ext cx="6563984" cy="218820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ESTRATEGIA CONSTRUCTIVA DE RESOLUCIÓN DE CONFLICTOS</a:t>
            </a:r>
            <a:endParaRPr lang="es-MX" b="1" i="1" dirty="0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3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36AC2-1F06-1B64-1A43-E777A055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25" y="1710606"/>
            <a:ext cx="8188623" cy="3517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Las respuestas constructivas son aquéllas que se orientan a resolver el conflicto y a aprovecharlo como oportunidad de aprendizaje. Adoptamos una respuesta positiva cuando:</a:t>
            </a:r>
            <a:endParaRPr lang="es-MX"/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1. Asumimos la responsabilidad por afrontarlo,</a:t>
            </a:r>
            <a:endParaRPr lang="es-MX" sz="24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2. Lo aclaramos, considerando nuestra perspectiva y la de la otra parte,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3. Lo resolvemos, a través de conversaciones productivas.</a:t>
            </a:r>
            <a:endParaRPr lang="es-MX" dirty="0">
              <a:latin typeface="Calibri"/>
              <a:cs typeface="Calibri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0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1DD1-A546-EFC5-F20A-A4AFAA01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47" y="2823655"/>
            <a:ext cx="7886700" cy="2130695"/>
          </a:xfrm>
        </p:spPr>
        <p:txBody>
          <a:bodyPr>
            <a:normAutofit/>
          </a:bodyPr>
          <a:lstStyle/>
          <a:p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4. ALTERNATIVAS DE</a:t>
            </a:r>
            <a:endParaRPr lang="es-MX" b="1" i="1" dirty="0">
              <a:solidFill>
                <a:srgbClr val="740000"/>
              </a:solidFill>
              <a:latin typeface="Georgia"/>
            </a:endParaRPr>
          </a:p>
          <a:p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RESPUESTA CONSTRUCTIVA</a:t>
            </a:r>
            <a:endParaRPr lang="es-MX" b="1" i="1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5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507</Words>
  <Application>Microsoft Office PowerPoint</Application>
  <PresentationFormat>Carta (216 x 279 mm)</PresentationFormat>
  <Paragraphs>89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¿El conflicto es malo?</vt:lpstr>
      <vt:lpstr>ESTRATEGIA CONSTRUCTIVA DE RESOLUCIÓN DE CONFLICTOS</vt:lpstr>
      <vt:lpstr>Presentación de PowerPoint</vt:lpstr>
      <vt:lpstr>4. ALTERNATIVAS DE RESPUESTA CONSTRUCTIVA</vt:lpstr>
      <vt:lpstr>Presentación de PowerPoint</vt:lpstr>
      <vt:lpstr>Persuasión</vt:lpstr>
      <vt:lpstr>Presentación de PowerPoint</vt:lpstr>
      <vt:lpstr>Concesión </vt:lpstr>
      <vt:lpstr>Presentación de PowerPoint</vt:lpstr>
      <vt:lpstr>Contención</vt:lpstr>
      <vt:lpstr>Presentación de PowerPoint</vt:lpstr>
      <vt:lpstr>Ensamble</vt:lpstr>
      <vt:lpstr>Presentación de PowerPoint</vt:lpstr>
      <vt:lpstr>Distribución</vt:lpstr>
      <vt:lpstr>Presentación de PowerPoint</vt:lpstr>
      <vt:lpstr>Actividad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renglón 1 renglón 2</dc:title>
  <dc:creator>ASD</dc:creator>
  <cp:lastModifiedBy>ROSALIA TIRZO PEREZ</cp:lastModifiedBy>
  <cp:revision>1387</cp:revision>
  <dcterms:created xsi:type="dcterms:W3CDTF">2019-08-12T22:48:24Z</dcterms:created>
  <dcterms:modified xsi:type="dcterms:W3CDTF">2022-06-23T14:12:40Z</dcterms:modified>
</cp:coreProperties>
</file>