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253ea6624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253ea6624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253ea6624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253ea6624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53ea6624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53ea662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53ea662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53ea662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253ea6624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253ea6624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253ea662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253ea662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253ea6624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253ea6624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53ea662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53ea662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253ea6624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253ea6624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53ea6624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53ea6624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es.wikipedia.org/wiki/M%C3%A9todo_de_las_potencias#cite_not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Eigenvalores y Eigenvectores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José Miguel fernández Cardoso 181332</a:t>
            </a:r>
            <a:endParaRPr/>
          </a:p>
          <a:p>
            <a:pPr indent="0" lvl="0" marL="0" rtl="0" algn="l">
              <a:spcBef>
                <a:spcPts val="0"/>
              </a:spcBef>
              <a:spcAft>
                <a:spcPts val="0"/>
              </a:spcAft>
              <a:buNone/>
            </a:pPr>
            <a:r>
              <a:rPr lang="es"/>
              <a:t>Francesca Perrone Jimenez 179682</a:t>
            </a:r>
            <a:endParaRPr/>
          </a:p>
          <a:p>
            <a:pPr indent="0" lvl="0" marL="0" rtl="0" algn="l">
              <a:spcBef>
                <a:spcPts val="0"/>
              </a:spcBef>
              <a:spcAft>
                <a:spcPts val="0"/>
              </a:spcAft>
              <a:buNone/>
            </a:pPr>
            <a:r>
              <a:t/>
            </a:r>
            <a:endParaRPr/>
          </a:p>
          <a:p>
            <a:pPr indent="0" lvl="0" marL="0" rtl="0" algn="ctr">
              <a:lnSpc>
                <a:spcPct val="138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2887025" y="1943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6000"/>
              <a:t>código :)</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conclusiones :</a:t>
            </a:r>
            <a:endParaRPr/>
          </a:p>
          <a:p>
            <a:pPr indent="0" lvl="0" marL="0" rtl="0" algn="just">
              <a:lnSpc>
                <a:spcPct val="115000"/>
              </a:lnSpc>
              <a:spcBef>
                <a:spcPts val="0"/>
              </a:spcBef>
              <a:spcAft>
                <a:spcPts val="0"/>
              </a:spcAft>
              <a:buNone/>
            </a:pPr>
            <a:r>
              <a:rPr b="0" lang="es" sz="1200">
                <a:solidFill>
                  <a:srgbClr val="FFFFFF"/>
                </a:solidFill>
              </a:rPr>
              <a:t>Hay muchas usos para los eigenvalores aparte de la diagonalización de matrices, tales como análisis de estabilidad, análisis de vibraciones, análisis de orbitales y reconocimiento facial. </a:t>
            </a:r>
            <a:r>
              <a:rPr b="0" baseline="30000" lang="es" sz="1200">
                <a:solidFill>
                  <a:srgbClr val="FFFFFF"/>
                </a:solidFill>
                <a:uFill>
                  <a:noFill/>
                </a:uFill>
                <a:hlinkClick r:id="rId3">
                  <a:extLst>
                    <a:ext uri="{A12FA001-AC4F-418D-AE19-62706E023703}">
                      <ahyp:hlinkClr val="tx"/>
                    </a:ext>
                  </a:extLst>
                </a:hlinkClick>
              </a:rPr>
              <a:t>​</a:t>
            </a:r>
            <a:r>
              <a:rPr b="0" lang="es" sz="1200">
                <a:solidFill>
                  <a:srgbClr val="FFFFFF"/>
                </a:solidFill>
              </a:rPr>
              <a:t>El método de la potencia es uno de los métodos iterativos más fáciles para obtener los eigenvalores y los eigenvectores dominantes, pero aún hay métodos más complejos que logran aproximarse a todos los eigenvalores y los eigenvectores de una matriz. El método más completo hasta hoy en día es el método QR, que descompone una matriz A (QR decomposition) y la vuelve un producto de una matriz ortogonal Q y una matriz triangular superior R. A lo largo de las iteraciones se observa que las </a:t>
            </a:r>
            <a:r>
              <a:rPr b="0" lang="es" sz="1200">
                <a:solidFill>
                  <a:srgbClr val="FFFFFF"/>
                </a:solidFill>
              </a:rPr>
              <a:t>matrices</a:t>
            </a:r>
            <a:r>
              <a:rPr b="0" lang="es" sz="1200">
                <a:solidFill>
                  <a:srgbClr val="FFFFFF"/>
                </a:solidFill>
              </a:rPr>
              <a:t> resultantes A1,..., Ak son matrices similares, lo que hace que el algoritmo sea numéricamente más estable (pues funciona a través de “orthogonal similarity transformations”). Esto no le resta importancia al método de la potencia, pues en muchos cálculos el resultado importante es el del eigenvalor y el eigenvector dominante.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0" lang="es" sz="1600">
                <a:solidFill>
                  <a:srgbClr val="FFFFFF"/>
                </a:solidFill>
              </a:rPr>
              <a:t>son vectores que, al ser transformados, solamente cambian en magnitud (son multiplicados por un valor escalar). Estos vectores tienen valores correspondientes (los eigenvalores/valores propios) denotados casi siempre por λ. </a:t>
            </a:r>
            <a:endParaRPr b="0" sz="1600">
              <a:solidFill>
                <a:srgbClr val="FFFFFF"/>
              </a:solidFill>
            </a:endParaRPr>
          </a:p>
          <a:p>
            <a:pPr indent="0" lvl="0" marL="0" rtl="0" algn="just">
              <a:lnSpc>
                <a:spcPct val="115000"/>
              </a:lnSpc>
              <a:spcBef>
                <a:spcPts val="0"/>
              </a:spcBef>
              <a:spcAft>
                <a:spcPts val="0"/>
              </a:spcAft>
              <a:buNone/>
            </a:pPr>
            <a:r>
              <a:rPr b="0" lang="es" sz="1600">
                <a:solidFill>
                  <a:srgbClr val="FFFFFF"/>
                </a:solidFill>
              </a:rPr>
              <a:t>Este es el factor por el cual el eigenvector es escalado. </a:t>
            </a:r>
            <a:endParaRPr b="0" sz="1600">
              <a:solidFill>
                <a:srgbClr val="FFFFFF"/>
              </a:solidFill>
            </a:endParaRPr>
          </a:p>
          <a:p>
            <a:pPr indent="0" lvl="0" marL="0" rtl="0" algn="just">
              <a:lnSpc>
                <a:spcPct val="115000"/>
              </a:lnSpc>
              <a:spcBef>
                <a:spcPts val="0"/>
              </a:spcBef>
              <a:spcAft>
                <a:spcPts val="0"/>
              </a:spcAft>
              <a:buNone/>
            </a:pPr>
            <a:r>
              <a:t/>
            </a:r>
            <a:endParaRPr b="0" sz="1600">
              <a:solidFill>
                <a:srgbClr val="FFFFFF"/>
              </a:solidFill>
            </a:endParaRPr>
          </a:p>
          <a:p>
            <a:pPr indent="0" lvl="0" marL="0" rtl="0" algn="ctr">
              <a:lnSpc>
                <a:spcPct val="115000"/>
              </a:lnSpc>
              <a:spcBef>
                <a:spcPts val="0"/>
              </a:spcBef>
              <a:spcAft>
                <a:spcPts val="0"/>
              </a:spcAft>
              <a:buNone/>
            </a:pPr>
            <a:r>
              <a:rPr b="0" lang="es" sz="4400">
                <a:solidFill>
                  <a:srgbClr val="FFFFFF"/>
                </a:solidFill>
              </a:rPr>
              <a:t>Av=λv</a:t>
            </a:r>
            <a:endParaRPr b="0" sz="4400">
              <a:solidFill>
                <a:srgbClr val="FFFFFF"/>
              </a:solidFill>
            </a:endParaRPr>
          </a:p>
          <a:p>
            <a:pPr indent="0" lvl="0" marL="0" rtl="0" algn="l">
              <a:spcBef>
                <a:spcPts val="0"/>
              </a:spcBef>
              <a:spcAft>
                <a:spcPts val="0"/>
              </a:spcAft>
              <a:buNone/>
            </a:pPr>
            <a:r>
              <a:t/>
            </a:r>
            <a:endParaRPr/>
          </a:p>
        </p:txBody>
      </p:sp>
      <p:sp>
        <p:nvSpPr>
          <p:cNvPr id="93" name="Google Shape;93;p14"/>
          <p:cNvSpPr txBox="1"/>
          <p:nvPr>
            <p:ph idx="4294967295" type="ctrTitle"/>
          </p:nvPr>
        </p:nvSpPr>
        <p:spPr>
          <a:xfrm>
            <a:off x="686625" y="4834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¿Qúe son los e</a:t>
            </a:r>
            <a:r>
              <a:rPr lang="es">
                <a:solidFill>
                  <a:srgbClr val="FFFFFF"/>
                </a:solidFill>
              </a:rPr>
              <a:t>igenvectores?</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Tradicionalmente se calculan así</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lang="es" sz="1200">
                <a:solidFill>
                  <a:srgbClr val="000000"/>
                </a:solidFill>
                <a:latin typeface="Raleway"/>
                <a:ea typeface="Raleway"/>
                <a:cs typeface="Raleway"/>
                <a:sym typeface="Raleway"/>
              </a:rPr>
              <a:t>Para encontrar cuales son los eigenvalores y los eigenvectores tradicionalmente lo que se hace es utilizar a la matriz identidad. Multiplicamos a nuestro escalar λ con la matriz identidad para así poder restar ambas matrices y factorizar al eigenvector  v. </a:t>
            </a:r>
            <a:endParaRPr sz="1200">
              <a:solidFill>
                <a:srgbClr val="000000"/>
              </a:solidFill>
              <a:latin typeface="Raleway"/>
              <a:ea typeface="Raleway"/>
              <a:cs typeface="Raleway"/>
              <a:sym typeface="Raleway"/>
            </a:endParaRPr>
          </a:p>
          <a:p>
            <a:pPr indent="0" lvl="0" marL="0" rtl="0" algn="ctr">
              <a:spcBef>
                <a:spcPts val="500"/>
              </a:spcBef>
              <a:spcAft>
                <a:spcPts val="0"/>
              </a:spcAft>
              <a:buNone/>
            </a:pPr>
            <a:r>
              <a:t/>
            </a:r>
            <a:endParaRPr sz="1200">
              <a:solidFill>
                <a:srgbClr val="000000"/>
              </a:solidFill>
              <a:latin typeface="Raleway"/>
              <a:ea typeface="Raleway"/>
              <a:cs typeface="Raleway"/>
              <a:sym typeface="Raleway"/>
            </a:endParaRPr>
          </a:p>
          <a:p>
            <a:pPr indent="0" lvl="0" marL="0" rtl="0" algn="ctr">
              <a:spcBef>
                <a:spcPts val="0"/>
              </a:spcBef>
              <a:spcAft>
                <a:spcPts val="0"/>
              </a:spcAft>
              <a:buNone/>
            </a:pPr>
            <a:r>
              <a:t/>
            </a:r>
            <a:endParaRPr sz="1200">
              <a:solidFill>
                <a:srgbClr val="000000"/>
              </a:solidFill>
              <a:latin typeface="Raleway"/>
              <a:ea typeface="Raleway"/>
              <a:cs typeface="Raleway"/>
              <a:sym typeface="Raleway"/>
            </a:endParaRPr>
          </a:p>
          <a:p>
            <a:pPr indent="0" lvl="0" marL="0" rtl="0" algn="just">
              <a:spcBef>
                <a:spcPts val="500"/>
              </a:spcBef>
              <a:spcAft>
                <a:spcPts val="0"/>
              </a:spcAft>
              <a:buNone/>
            </a:pPr>
            <a:r>
              <a:rPr lang="es" sz="1200">
                <a:solidFill>
                  <a:srgbClr val="000000"/>
                </a:solidFill>
                <a:latin typeface="Raleway"/>
                <a:ea typeface="Raleway"/>
                <a:cs typeface="Raleway"/>
                <a:sym typeface="Raleway"/>
              </a:rPr>
              <a:t>el eigenvector es un vector distinto al vector cero, por lo tanto tenemos que encontrar un vector v que multiplicado por la matriz (A-λI) nos de al vector cero. Para poder lograr esto vamos a necesitar sacar la determinante de (A-λI) e igualarlo a cero.</a:t>
            </a:r>
            <a:endParaRPr sz="1200">
              <a:solidFill>
                <a:srgbClr val="000000"/>
              </a:solidFill>
              <a:latin typeface="Raleway"/>
              <a:ea typeface="Raleway"/>
              <a:cs typeface="Raleway"/>
              <a:sym typeface="Raleway"/>
            </a:endParaRPr>
          </a:p>
          <a:p>
            <a:pPr indent="0" lvl="0" marL="0" rtl="0" algn="just">
              <a:spcBef>
                <a:spcPts val="500"/>
              </a:spcBef>
              <a:spcAft>
                <a:spcPts val="500"/>
              </a:spcAft>
              <a:buNone/>
            </a:pPr>
            <a:r>
              <a:t/>
            </a:r>
            <a:endParaRPr sz="1200">
              <a:solidFill>
                <a:srgbClr val="000000"/>
              </a:solidFill>
              <a:latin typeface="Raleway"/>
              <a:ea typeface="Raleway"/>
              <a:cs typeface="Raleway"/>
              <a:sym typeface="Raleway"/>
            </a:endParaRPr>
          </a:p>
        </p:txBody>
      </p:sp>
      <p:pic>
        <p:nvPicPr>
          <p:cNvPr id="100" name="Google Shape;100;p15"/>
          <p:cNvPicPr preferRelativeResize="0"/>
          <p:nvPr/>
        </p:nvPicPr>
        <p:blipFill>
          <a:blip r:embed="rId3">
            <a:alphaModFix/>
          </a:blip>
          <a:stretch>
            <a:fillRect/>
          </a:stretch>
        </p:blipFill>
        <p:spPr>
          <a:xfrm>
            <a:off x="3964850" y="2842525"/>
            <a:ext cx="1109625" cy="445100"/>
          </a:xfrm>
          <a:prstGeom prst="rect">
            <a:avLst/>
          </a:prstGeom>
          <a:noFill/>
          <a:ln>
            <a:noFill/>
          </a:ln>
        </p:spPr>
      </p:pic>
      <p:pic>
        <p:nvPicPr>
          <p:cNvPr id="101" name="Google Shape;101;p15"/>
          <p:cNvPicPr preferRelativeResize="0"/>
          <p:nvPr/>
        </p:nvPicPr>
        <p:blipFill>
          <a:blip r:embed="rId4">
            <a:alphaModFix/>
          </a:blip>
          <a:stretch>
            <a:fillRect/>
          </a:stretch>
        </p:blipFill>
        <p:spPr>
          <a:xfrm>
            <a:off x="3868225" y="4193575"/>
            <a:ext cx="1962350" cy="38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Encontramos las </a:t>
            </a:r>
            <a:r>
              <a:rPr lang="es"/>
              <a:t>raíces</a:t>
            </a:r>
            <a:r>
              <a:rPr lang="es"/>
              <a:t> del polinomio </a:t>
            </a:r>
            <a:r>
              <a:rPr lang="es"/>
              <a:t>característico</a:t>
            </a:r>
            <a:r>
              <a:rPr lang="es"/>
              <a:t> y así conseguimos </a:t>
            </a:r>
            <a:r>
              <a:rPr lang="es"/>
              <a:t>nuestros</a:t>
            </a:r>
            <a:r>
              <a:rPr lang="es"/>
              <a:t> Eigenvalores.</a:t>
            </a:r>
            <a:endParaRPr sz="1200">
              <a:solidFill>
                <a:srgbClr val="000000"/>
              </a:solidFill>
              <a:latin typeface="Raleway"/>
              <a:ea typeface="Raleway"/>
              <a:cs typeface="Raleway"/>
              <a:sym typeface="Raleway"/>
            </a:endParaRPr>
          </a:p>
          <a:p>
            <a:pPr indent="0" lvl="0" marL="0" rtl="0" algn="just">
              <a:spcBef>
                <a:spcPts val="1600"/>
              </a:spcBef>
              <a:spcAft>
                <a:spcPts val="0"/>
              </a:spcAft>
              <a:buNone/>
            </a:pPr>
            <a:r>
              <a:rPr lang="es" sz="1200">
                <a:solidFill>
                  <a:srgbClr val="000000"/>
                </a:solidFill>
                <a:latin typeface="Raleway"/>
                <a:ea typeface="Raleway"/>
                <a:cs typeface="Raleway"/>
                <a:sym typeface="Raleway"/>
              </a:rPr>
              <a:t>Para encontrar los vectores propios correspondientes a los valores propios, evaluamos la matriz (A-λI) sustituyendo el valor de lambda por uno de los eigenvalores y luego encontramos para que valore de la matriz modificada se llega al vector cero (con eliminación Gauss-Jordan).</a:t>
            </a:r>
            <a:endParaRPr sz="1200">
              <a:solidFill>
                <a:srgbClr val="000000"/>
              </a:solidFill>
              <a:latin typeface="Raleway"/>
              <a:ea typeface="Raleway"/>
              <a:cs typeface="Raleway"/>
              <a:sym typeface="Raleway"/>
            </a:endParaRPr>
          </a:p>
          <a:p>
            <a:pPr indent="0" lvl="0" marL="0" rtl="0" algn="l">
              <a:spcBef>
                <a:spcPts val="500"/>
              </a:spcBef>
              <a:spcAft>
                <a:spcPts val="1600"/>
              </a:spcAft>
              <a:buNone/>
            </a:pPr>
            <a:r>
              <a:t/>
            </a:r>
            <a:endParaRPr/>
          </a:p>
        </p:txBody>
      </p:sp>
      <p:pic>
        <p:nvPicPr>
          <p:cNvPr id="107" name="Google Shape;107;p16"/>
          <p:cNvPicPr preferRelativeResize="0"/>
          <p:nvPr/>
        </p:nvPicPr>
        <p:blipFill rotWithShape="1">
          <a:blip r:embed="rId3">
            <a:alphaModFix/>
          </a:blip>
          <a:srcRect b="74338" l="0" r="0" t="0"/>
          <a:stretch/>
        </p:blipFill>
        <p:spPr>
          <a:xfrm>
            <a:off x="-402400" y="3152625"/>
            <a:ext cx="4143375" cy="1114425"/>
          </a:xfrm>
          <a:prstGeom prst="rect">
            <a:avLst/>
          </a:prstGeom>
          <a:noFill/>
          <a:ln>
            <a:noFill/>
          </a:ln>
        </p:spPr>
      </p:pic>
      <p:pic>
        <p:nvPicPr>
          <p:cNvPr id="108" name="Google Shape;108;p16"/>
          <p:cNvPicPr preferRelativeResize="0"/>
          <p:nvPr/>
        </p:nvPicPr>
        <p:blipFill rotWithShape="1">
          <a:blip r:embed="rId4">
            <a:alphaModFix/>
          </a:blip>
          <a:srcRect b="28479" l="0" r="0" t="27564"/>
          <a:stretch/>
        </p:blipFill>
        <p:spPr>
          <a:xfrm>
            <a:off x="2796300" y="3191438"/>
            <a:ext cx="3171825" cy="1447800"/>
          </a:xfrm>
          <a:prstGeom prst="rect">
            <a:avLst/>
          </a:prstGeom>
          <a:noFill/>
          <a:ln>
            <a:noFill/>
          </a:ln>
        </p:spPr>
      </p:pic>
      <p:pic>
        <p:nvPicPr>
          <p:cNvPr id="109" name="Google Shape;109;p16"/>
          <p:cNvPicPr preferRelativeResize="0"/>
          <p:nvPr/>
        </p:nvPicPr>
        <p:blipFill rotWithShape="1">
          <a:blip r:embed="rId5">
            <a:alphaModFix/>
          </a:blip>
          <a:srcRect b="0" l="20590" r="0" t="73646"/>
          <a:stretch/>
        </p:blipFill>
        <p:spPr>
          <a:xfrm>
            <a:off x="6284900" y="3415275"/>
            <a:ext cx="2859100" cy="1000125"/>
          </a:xfrm>
          <a:prstGeom prst="rect">
            <a:avLst/>
          </a:prstGeom>
          <a:noFill/>
          <a:ln>
            <a:noFill/>
          </a:ln>
        </p:spPr>
      </p:pic>
      <p:sp>
        <p:nvSpPr>
          <p:cNvPr id="110" name="Google Shape;110;p16"/>
          <p:cNvSpPr/>
          <p:nvPr/>
        </p:nvSpPr>
        <p:spPr>
          <a:xfrm>
            <a:off x="2559975" y="3758625"/>
            <a:ext cx="333900" cy="12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5736425" y="3758625"/>
            <a:ext cx="333900" cy="12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 de la Potencia </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latin typeface="Raleway"/>
                <a:ea typeface="Raleway"/>
                <a:cs typeface="Raleway"/>
                <a:sym typeface="Raleway"/>
              </a:rPr>
              <a:t>El método de la potencia es un algoritmo que funciona con matrices diagonalizables. El algoritmo regresa un número λ, el cual es el valor más grande de los eigenvalores en la matriz y también regresa el eigenvector correspondiente (v) de  λ.</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rPr lang="es" sz="1200">
                <a:solidFill>
                  <a:srgbClr val="000000"/>
                </a:solidFill>
                <a:latin typeface="Raleway"/>
                <a:ea typeface="Raleway"/>
                <a:cs typeface="Raleway"/>
                <a:sym typeface="Raleway"/>
              </a:rPr>
              <a:t>Sabemos que una matriz de nn  Atiene n eigenvectores linealmente independientes,</a:t>
            </a:r>
            <a:endParaRPr sz="1200">
              <a:solidFill>
                <a:srgbClr val="000000"/>
              </a:solidFill>
              <a:latin typeface="Raleway"/>
              <a:ea typeface="Raleway"/>
              <a:cs typeface="Raleway"/>
              <a:sym typeface="Raleway"/>
            </a:endParaRPr>
          </a:p>
          <a:p>
            <a:pPr indent="0" lvl="0" marL="0" rtl="0" algn="ctr">
              <a:spcBef>
                <a:spcPts val="0"/>
              </a:spcBef>
              <a:spcAft>
                <a:spcPts val="0"/>
              </a:spcAft>
              <a:buNone/>
            </a:pPr>
            <a:r>
              <a:rPr lang="es" sz="1200">
                <a:solidFill>
                  <a:srgbClr val="000000"/>
                </a:solidFill>
                <a:latin typeface="Raleway"/>
                <a:ea typeface="Raleway"/>
                <a:cs typeface="Raleway"/>
                <a:sym typeface="Raleway"/>
              </a:rPr>
              <a:t>v1, v2, ... , vn   </a:t>
            </a:r>
            <a:endParaRPr sz="1200">
              <a:solidFill>
                <a:srgbClr val="000000"/>
              </a:solidFill>
              <a:latin typeface="Raleway"/>
              <a:ea typeface="Raleway"/>
              <a:cs typeface="Raleway"/>
              <a:sym typeface="Raleway"/>
            </a:endParaRPr>
          </a:p>
          <a:p>
            <a:pPr indent="0" lvl="0" marL="0" rtl="0" algn="l">
              <a:spcBef>
                <a:spcPts val="0"/>
              </a:spcBef>
              <a:spcAft>
                <a:spcPts val="0"/>
              </a:spcAft>
              <a:buNone/>
            </a:pPr>
            <a:r>
              <a:rPr lang="es" sz="1200">
                <a:solidFill>
                  <a:srgbClr val="000000"/>
                </a:solidFill>
                <a:latin typeface="Raleway"/>
                <a:ea typeface="Raleway"/>
                <a:cs typeface="Raleway"/>
                <a:sym typeface="Raleway"/>
              </a:rPr>
              <a:t>y estos eigenvectores tienen n eigenvalores correspondientes.</a:t>
            </a:r>
            <a:endParaRPr sz="1200">
              <a:solidFill>
                <a:srgbClr val="000000"/>
              </a:solidFill>
              <a:latin typeface="Raleway"/>
              <a:ea typeface="Raleway"/>
              <a:cs typeface="Raleway"/>
              <a:sym typeface="Raleway"/>
            </a:endParaRPr>
          </a:p>
          <a:p>
            <a:pPr indent="0" lvl="0" marL="0" rtl="0" algn="ctr">
              <a:spcBef>
                <a:spcPts val="0"/>
              </a:spcBef>
              <a:spcAft>
                <a:spcPts val="0"/>
              </a:spcAft>
              <a:buNone/>
            </a:pPr>
            <a:r>
              <a:rPr lang="es" sz="1200">
                <a:solidFill>
                  <a:srgbClr val="000000"/>
                </a:solidFill>
                <a:latin typeface="Raleway"/>
                <a:ea typeface="Raleway"/>
                <a:cs typeface="Raleway"/>
                <a:sym typeface="Raleway"/>
              </a:rPr>
              <a:t>λ1, λn, ... , λn</a:t>
            </a:r>
            <a:endParaRPr sz="1200">
              <a:solidFill>
                <a:srgbClr val="000000"/>
              </a:solidFill>
              <a:latin typeface="Raleway"/>
              <a:ea typeface="Raleway"/>
              <a:cs typeface="Raleway"/>
              <a:sym typeface="Raleway"/>
            </a:endParaRPr>
          </a:p>
          <a:p>
            <a:pPr indent="0" lvl="0" marL="0" rtl="0" algn="l">
              <a:spcBef>
                <a:spcPts val="0"/>
              </a:spcBef>
              <a:spcAft>
                <a:spcPts val="0"/>
              </a:spcAft>
              <a:buNone/>
            </a:pPr>
            <a:r>
              <a:rPr lang="es" sz="1200">
                <a:solidFill>
                  <a:srgbClr val="000000"/>
                </a:solidFill>
                <a:latin typeface="Raleway"/>
                <a:ea typeface="Raleway"/>
                <a:cs typeface="Raleway"/>
                <a:sym typeface="Raleway"/>
              </a:rPr>
              <a:t> </a:t>
            </a:r>
            <a:endParaRPr sz="1200">
              <a:solidFill>
                <a:srgbClr val="000000"/>
              </a:solidFill>
              <a:latin typeface="Raleway"/>
              <a:ea typeface="Raleway"/>
              <a:cs typeface="Raleway"/>
              <a:sym typeface="Raleway"/>
            </a:endParaRPr>
          </a:p>
          <a:p>
            <a:pPr indent="0" lvl="0" marL="0" rtl="0" algn="l">
              <a:spcBef>
                <a:spcPts val="0"/>
              </a:spcBef>
              <a:spcAft>
                <a:spcPts val="0"/>
              </a:spcAft>
              <a:buNone/>
            </a:pPr>
            <a:r>
              <a:rPr lang="es" sz="1200">
                <a:solidFill>
                  <a:srgbClr val="000000"/>
                </a:solidFill>
                <a:latin typeface="Raleway"/>
                <a:ea typeface="Raleway"/>
                <a:cs typeface="Raleway"/>
                <a:sym typeface="Raleway"/>
              </a:rPr>
              <a:t>Sabemos que cualquier vector x se puede expresar como la combinación lineal de sus n eigenvectores linealmente independientes.</a:t>
            </a:r>
            <a:endParaRPr sz="1200">
              <a:solidFill>
                <a:srgbClr val="000000"/>
              </a:solidFill>
              <a:latin typeface="Raleway"/>
              <a:ea typeface="Raleway"/>
              <a:cs typeface="Raleway"/>
              <a:sym typeface="Raleway"/>
            </a:endParaRPr>
          </a:p>
          <a:p>
            <a:pPr indent="0" lvl="0" marL="0" rtl="0" algn="ctr">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p:txBody>
      </p:sp>
      <p:pic>
        <p:nvPicPr>
          <p:cNvPr id="118" name="Google Shape;118;p17"/>
          <p:cNvPicPr preferRelativeResize="0"/>
          <p:nvPr/>
        </p:nvPicPr>
        <p:blipFill>
          <a:blip r:embed="rId3">
            <a:alphaModFix/>
          </a:blip>
          <a:stretch>
            <a:fillRect/>
          </a:stretch>
        </p:blipFill>
        <p:spPr>
          <a:xfrm>
            <a:off x="3200400" y="4407875"/>
            <a:ext cx="3306575" cy="45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body"/>
          </p:nvPr>
        </p:nvSpPr>
        <p:spPr>
          <a:xfrm>
            <a:off x="729450" y="1301400"/>
            <a:ext cx="7688700" cy="30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s" sz="1200">
                <a:solidFill>
                  <a:srgbClr val="000000"/>
                </a:solidFill>
                <a:latin typeface="Raleway"/>
                <a:ea typeface="Raleway"/>
                <a:cs typeface="Raleway"/>
                <a:sym typeface="Raleway"/>
              </a:rPr>
              <a:t>Lo que hacemos en el método de la potencia es multiplicar ambos lados de la ecuación anterior por la matriz A.</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ctr">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rPr lang="es" sz="1200">
                <a:solidFill>
                  <a:srgbClr val="000000"/>
                </a:solidFill>
                <a:latin typeface="Raleway"/>
                <a:ea typeface="Raleway"/>
                <a:cs typeface="Raleway"/>
                <a:sym typeface="Raleway"/>
              </a:rPr>
              <a:t>Lo cual, por la igualdad Av=λv, sabemos que es lo mismo que escalar a los vectores por las respectivas λ</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ctr">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24" name="Google Shape;124;p18"/>
          <p:cNvPicPr preferRelativeResize="0"/>
          <p:nvPr/>
        </p:nvPicPr>
        <p:blipFill>
          <a:blip r:embed="rId3">
            <a:alphaModFix/>
          </a:blip>
          <a:stretch>
            <a:fillRect/>
          </a:stretch>
        </p:blipFill>
        <p:spPr>
          <a:xfrm>
            <a:off x="2335675" y="1976050"/>
            <a:ext cx="4194374" cy="369875"/>
          </a:xfrm>
          <a:prstGeom prst="rect">
            <a:avLst/>
          </a:prstGeom>
          <a:noFill/>
          <a:ln>
            <a:noFill/>
          </a:ln>
        </p:spPr>
      </p:pic>
      <p:pic>
        <p:nvPicPr>
          <p:cNvPr id="125" name="Google Shape;125;p18"/>
          <p:cNvPicPr preferRelativeResize="0"/>
          <p:nvPr/>
        </p:nvPicPr>
        <p:blipFill>
          <a:blip r:embed="rId4">
            <a:alphaModFix/>
          </a:blip>
          <a:stretch>
            <a:fillRect/>
          </a:stretch>
        </p:blipFill>
        <p:spPr>
          <a:xfrm>
            <a:off x="2275750" y="3239775"/>
            <a:ext cx="4736374" cy="44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729450" y="1421250"/>
            <a:ext cx="7688700" cy="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latin typeface="Raleway"/>
                <a:ea typeface="Raleway"/>
                <a:cs typeface="Raleway"/>
                <a:sym typeface="Raleway"/>
              </a:rPr>
              <a:t>Ahora, si multiplicamos por la matriz A repetidas veces: </a:t>
            </a:r>
            <a:endParaRPr sz="1200">
              <a:solidFill>
                <a:srgbClr val="000000"/>
              </a:solidFill>
              <a:latin typeface="Raleway"/>
              <a:ea typeface="Raleway"/>
              <a:cs typeface="Raleway"/>
              <a:sym typeface="Raleway"/>
            </a:endParaRPr>
          </a:p>
          <a:p>
            <a:pPr indent="0" lvl="0" marL="0" rtl="0" algn="l">
              <a:spcBef>
                <a:spcPts val="0"/>
              </a:spcBef>
              <a:spcAft>
                <a:spcPts val="1600"/>
              </a:spcAft>
              <a:buNone/>
            </a:pPr>
            <a:r>
              <a:t/>
            </a:r>
            <a:endParaRPr/>
          </a:p>
        </p:txBody>
      </p:sp>
      <p:pic>
        <p:nvPicPr>
          <p:cNvPr id="131" name="Google Shape;131;p19"/>
          <p:cNvPicPr preferRelativeResize="0"/>
          <p:nvPr/>
        </p:nvPicPr>
        <p:blipFill>
          <a:blip r:embed="rId3">
            <a:alphaModFix/>
          </a:blip>
          <a:stretch>
            <a:fillRect/>
          </a:stretch>
        </p:blipFill>
        <p:spPr>
          <a:xfrm>
            <a:off x="2491475" y="1761437"/>
            <a:ext cx="4066874" cy="2238324"/>
          </a:xfrm>
          <a:prstGeom prst="rect">
            <a:avLst/>
          </a:prstGeom>
          <a:noFill/>
          <a:ln>
            <a:noFill/>
          </a:ln>
        </p:spPr>
      </p:pic>
      <p:sp>
        <p:nvSpPr>
          <p:cNvPr id="132" name="Google Shape;132;p19"/>
          <p:cNvSpPr txBox="1"/>
          <p:nvPr>
            <p:ph idx="1" type="body"/>
          </p:nvPr>
        </p:nvSpPr>
        <p:spPr>
          <a:xfrm>
            <a:off x="680563" y="4150750"/>
            <a:ext cx="7688700" cy="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latin typeface="Arial"/>
                <a:ea typeface="Arial"/>
                <a:cs typeface="Arial"/>
                <a:sym typeface="Arial"/>
              </a:rPr>
              <a:t>(</a:t>
            </a:r>
            <a:r>
              <a:rPr lang="es" sz="1200">
                <a:solidFill>
                  <a:srgbClr val="000000"/>
                </a:solidFill>
                <a:latin typeface="Raleway"/>
                <a:ea typeface="Raleway"/>
                <a:cs typeface="Raleway"/>
                <a:sym typeface="Raleway"/>
              </a:rPr>
              <a:t>esto sucede porque podemos escribir cualquier vector como la suma de eigenvectores escalados)</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 type="body"/>
          </p:nvPr>
        </p:nvSpPr>
        <p:spPr>
          <a:xfrm>
            <a:off x="729450" y="1369900"/>
            <a:ext cx="7688700" cy="29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000000"/>
                </a:solidFill>
                <a:latin typeface="Raleway"/>
                <a:ea typeface="Raleway"/>
                <a:cs typeface="Raleway"/>
                <a:sym typeface="Raleway"/>
              </a:rPr>
              <a:t>El eigenvalor dominante es el eigenvalor que tiene la magnitud más grande de todos los eigenvalores de la matriz A.</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rPr lang="es" sz="1200">
                <a:solidFill>
                  <a:srgbClr val="000000"/>
                </a:solidFill>
                <a:latin typeface="Raleway"/>
                <a:ea typeface="Raleway"/>
                <a:cs typeface="Raleway"/>
                <a:sym typeface="Raleway"/>
              </a:rPr>
              <a:t>Asumamos que λ1en este caso es el eigenvalor dominante.</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s" sz="1200">
                <a:solidFill>
                  <a:srgbClr val="000000"/>
                </a:solidFill>
                <a:latin typeface="Raleway"/>
                <a:ea typeface="Raleway"/>
                <a:cs typeface="Raleway"/>
                <a:sym typeface="Raleway"/>
              </a:rPr>
              <a:t>Así que si iteramos lo suficiente  (Ak, Ak+1, Ak+2, ...) los cocientes eventualmente desaparecerán (pues se acercan a 0). El resultado en convergencia, por lo tanto, es la siguiente ecuación. </a:t>
            </a:r>
            <a:endParaRPr sz="1200">
              <a:solidFill>
                <a:srgbClr val="000000"/>
              </a:solidFill>
              <a:latin typeface="Raleway"/>
              <a:ea typeface="Raleway"/>
              <a:cs typeface="Raleway"/>
              <a:sym typeface="Raleway"/>
            </a:endParaRPr>
          </a:p>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0" lvl="0" marL="0" rtl="0" algn="l">
              <a:spcBef>
                <a:spcPts val="0"/>
              </a:spcBef>
              <a:spcAft>
                <a:spcPts val="1600"/>
              </a:spcAft>
              <a:buNone/>
            </a:pPr>
            <a:r>
              <a:t/>
            </a:r>
            <a:endParaRPr/>
          </a:p>
        </p:txBody>
      </p:sp>
      <p:pic>
        <p:nvPicPr>
          <p:cNvPr id="138" name="Google Shape;138;p20"/>
          <p:cNvPicPr preferRelativeResize="0"/>
          <p:nvPr/>
        </p:nvPicPr>
        <p:blipFill>
          <a:blip r:embed="rId3">
            <a:alphaModFix/>
          </a:blip>
          <a:stretch>
            <a:fillRect/>
          </a:stretch>
        </p:blipFill>
        <p:spPr>
          <a:xfrm>
            <a:off x="1712350" y="2571750"/>
            <a:ext cx="5102825" cy="781375"/>
          </a:xfrm>
          <a:prstGeom prst="rect">
            <a:avLst/>
          </a:prstGeom>
          <a:noFill/>
          <a:ln>
            <a:noFill/>
          </a:ln>
        </p:spPr>
      </p:pic>
      <p:pic>
        <p:nvPicPr>
          <p:cNvPr id="139" name="Google Shape;139;p20"/>
          <p:cNvPicPr preferRelativeResize="0"/>
          <p:nvPr/>
        </p:nvPicPr>
        <p:blipFill>
          <a:blip r:embed="rId4">
            <a:alphaModFix/>
          </a:blip>
          <a:stretch>
            <a:fillRect/>
          </a:stretch>
        </p:blipFill>
        <p:spPr>
          <a:xfrm>
            <a:off x="3200375" y="3534325"/>
            <a:ext cx="1252850" cy="224325"/>
          </a:xfrm>
          <a:prstGeom prst="rect">
            <a:avLst/>
          </a:prstGeom>
          <a:noFill/>
          <a:ln>
            <a:noFill/>
          </a:ln>
        </p:spPr>
      </p:pic>
      <p:pic>
        <p:nvPicPr>
          <p:cNvPr id="140" name="Google Shape;140;p20"/>
          <p:cNvPicPr preferRelativeResize="0"/>
          <p:nvPr/>
        </p:nvPicPr>
        <p:blipFill>
          <a:blip r:embed="rId5">
            <a:alphaModFix/>
          </a:blip>
          <a:stretch>
            <a:fillRect/>
          </a:stretch>
        </p:blipFill>
        <p:spPr>
          <a:xfrm>
            <a:off x="3662675" y="4182350"/>
            <a:ext cx="1508675" cy="60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729450" y="1335650"/>
            <a:ext cx="7688700" cy="300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rgbClr val="000000"/>
                </a:solidFill>
                <a:latin typeface="Raleway"/>
                <a:ea typeface="Raleway"/>
                <a:cs typeface="Raleway"/>
                <a:sym typeface="Raleway"/>
              </a:rPr>
              <a:t>Así es como, tomando un vector cualquiera x, eventualmente nos aproximamos al eigenvector de la matriz A. una vez que obtenemos el eigenvector, el eigenvalor es fácil de obtener.</a:t>
            </a:r>
            <a:endParaRPr sz="1200">
              <a:solidFill>
                <a:srgbClr val="000000"/>
              </a:solidFill>
              <a:latin typeface="Raleway"/>
              <a:ea typeface="Raleway"/>
              <a:cs typeface="Raleway"/>
              <a:sym typeface="Raleway"/>
            </a:endParaRPr>
          </a:p>
          <a:p>
            <a:pPr indent="0" lvl="0" marL="0" rtl="0" algn="just">
              <a:spcBef>
                <a:spcPts val="0"/>
              </a:spcBef>
              <a:spcAft>
                <a:spcPts val="0"/>
              </a:spcAft>
              <a:buNone/>
            </a:pPr>
            <a:r>
              <a:t/>
            </a:r>
            <a:endParaRPr sz="1200">
              <a:solidFill>
                <a:srgbClr val="000000"/>
              </a:solidFill>
              <a:latin typeface="Raleway"/>
              <a:ea typeface="Raleway"/>
              <a:cs typeface="Raleway"/>
              <a:sym typeface="Raleway"/>
            </a:endParaRPr>
          </a:p>
          <a:p>
            <a:pPr indent="0" lvl="0" marL="0" rtl="0" algn="just">
              <a:lnSpc>
                <a:spcPct val="150000"/>
              </a:lnSpc>
              <a:spcBef>
                <a:spcPts val="0"/>
              </a:spcBef>
              <a:spcAft>
                <a:spcPts val="0"/>
              </a:spcAft>
              <a:buNone/>
            </a:pPr>
            <a:r>
              <a:rPr lang="es" sz="1200">
                <a:solidFill>
                  <a:srgbClr val="000000"/>
                </a:solidFill>
                <a:latin typeface="Raleway"/>
                <a:ea typeface="Raleway"/>
                <a:cs typeface="Raleway"/>
                <a:sym typeface="Raleway"/>
              </a:rPr>
              <a:t>Un problema que el algoritmo tiene, es que si el eigenvalor dominante tiene un valor más grande que 1, el término c1λ1kv1 se podría salir de proporción y nuestro eigenvector terminaría siendo enorme. Es por esto </a:t>
            </a:r>
            <a:endParaRPr sz="1200">
              <a:solidFill>
                <a:srgbClr val="000000"/>
              </a:solidFill>
              <a:latin typeface="Raleway"/>
              <a:ea typeface="Raleway"/>
              <a:cs typeface="Raleway"/>
              <a:sym typeface="Raleway"/>
            </a:endParaRPr>
          </a:p>
          <a:p>
            <a:pPr indent="0" lvl="0" marL="0" rtl="0" algn="just">
              <a:lnSpc>
                <a:spcPct val="150000"/>
              </a:lnSpc>
              <a:spcBef>
                <a:spcPts val="0"/>
              </a:spcBef>
              <a:spcAft>
                <a:spcPts val="0"/>
              </a:spcAft>
              <a:buNone/>
            </a:pPr>
            <a:r>
              <a:rPr lang="es" sz="1200">
                <a:solidFill>
                  <a:srgbClr val="000000"/>
                </a:solidFill>
                <a:latin typeface="Raleway"/>
                <a:ea typeface="Raleway"/>
                <a:cs typeface="Raleway"/>
                <a:sym typeface="Raleway"/>
              </a:rPr>
              <a:t>que en cada iteración el vector x es multiplicado por la matriz A</a:t>
            </a:r>
            <a:r>
              <a:rPr lang="es" sz="1200">
                <a:solidFill>
                  <a:srgbClr val="000000"/>
                </a:solidFill>
                <a:latin typeface="Arial"/>
                <a:ea typeface="Arial"/>
                <a:cs typeface="Arial"/>
                <a:sym typeface="Arial"/>
              </a:rPr>
              <a:t> </a:t>
            </a:r>
            <a:r>
              <a:rPr lang="es" sz="1200">
                <a:solidFill>
                  <a:srgbClr val="000000"/>
                </a:solidFill>
                <a:latin typeface="Raleway"/>
                <a:ea typeface="Raleway"/>
                <a:cs typeface="Raleway"/>
                <a:sym typeface="Raleway"/>
              </a:rPr>
              <a:t>y luego es normalizado.</a:t>
            </a:r>
            <a:endParaRPr sz="1200">
              <a:solidFill>
                <a:srgbClr val="000000"/>
              </a:solidFill>
              <a:latin typeface="Raleway"/>
              <a:ea typeface="Raleway"/>
              <a:cs typeface="Raleway"/>
              <a:sym typeface="Raleway"/>
            </a:endParaRPr>
          </a:p>
          <a:p>
            <a:pPr indent="0" lvl="0" marL="0" rtl="0" algn="just">
              <a:spcBef>
                <a:spcPts val="500"/>
              </a:spcBef>
              <a:spcAft>
                <a:spcPts val="500"/>
              </a:spcAft>
              <a:buNone/>
            </a:pPr>
            <a:r>
              <a:rPr lang="es" sz="1200">
                <a:solidFill>
                  <a:srgbClr val="202122"/>
                </a:solidFill>
                <a:latin typeface="Raleway"/>
                <a:ea typeface="Raleway"/>
                <a:cs typeface="Raleway"/>
                <a:sym typeface="Raleway"/>
              </a:rPr>
              <a:t>Es importante saber que si asumimos que </a:t>
            </a:r>
            <a:r>
              <a:rPr lang="es" sz="1200">
                <a:solidFill>
                  <a:srgbClr val="000000"/>
                </a:solidFill>
                <a:latin typeface="Raleway"/>
                <a:ea typeface="Raleway"/>
                <a:cs typeface="Raleway"/>
                <a:sym typeface="Raleway"/>
              </a:rPr>
              <a:t>la matriz A tiene un eigenvalor dominante (que es estrictamente mayor en magnitud a comparación de los otros eigenvalores) y el vector x es distinto de cero, entonces la secuencia del método convergerá a un eigenvector asociado al eigenvalor dominante.  Sin que esto se cumpla  puede que la secuencia no necesariamente converja. </a:t>
            </a:r>
            <a:endParaRPr sz="1200">
              <a:solidFill>
                <a:srgbClr val="000000"/>
              </a:solidFill>
              <a:latin typeface="Raleway"/>
              <a:ea typeface="Raleway"/>
              <a:cs typeface="Raleway"/>
              <a:sym typeface="Raleway"/>
            </a:endParaRPr>
          </a:p>
        </p:txBody>
      </p:sp>
      <p:pic>
        <p:nvPicPr>
          <p:cNvPr id="146" name="Google Shape;146;p21"/>
          <p:cNvPicPr preferRelativeResize="0"/>
          <p:nvPr/>
        </p:nvPicPr>
        <p:blipFill rotWithShape="1">
          <a:blip r:embed="rId3">
            <a:alphaModFix/>
          </a:blip>
          <a:srcRect b="22273" l="51194" r="11349" t="18488"/>
          <a:stretch/>
        </p:blipFill>
        <p:spPr>
          <a:xfrm>
            <a:off x="1387000" y="2211175"/>
            <a:ext cx="565100" cy="36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