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108B-F5BC-4E8E-96FE-7D73E2159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Estrategia para prevención de fraudes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847D6-577E-4C0E-BFBC-B31AD14E1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Presenta: Brandon </a:t>
            </a:r>
            <a:r>
              <a:rPr lang="es-MX" dirty="0" err="1"/>
              <a:t>hernández</a:t>
            </a:r>
            <a:endParaRPr lang="es-MX" dirty="0"/>
          </a:p>
        </p:txBody>
      </p:sp>
      <p:pic>
        <p:nvPicPr>
          <p:cNvPr id="1026" name="Picture 2" descr="Clip informa">
            <a:extLst>
              <a:ext uri="{FF2B5EF4-FFF2-40B4-BE49-F238E27FC236}">
                <a16:creationId xmlns:a16="http://schemas.microsoft.com/office/drawing/2014/main" id="{34312472-AE50-4504-B3D6-B928497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55" y="327170"/>
            <a:ext cx="4162425" cy="18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CA72-78F3-4B7D-AACE-E25226E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344CF-5AB0-4A47-98E9-815DE7ED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forests</a:t>
            </a:r>
            <a:r>
              <a:rPr lang="es-MX" dirty="0"/>
              <a:t> sin </a:t>
            </a:r>
            <a:r>
              <a:rPr lang="es-MX" dirty="0" err="1"/>
              <a:t>resampling</a:t>
            </a:r>
            <a:r>
              <a:rPr lang="es-MX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Precision = 0.9925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Recall = 0.9291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Accuracy = 0.9994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Xgboost</a:t>
            </a:r>
            <a:r>
              <a:rPr lang="es-MX" dirty="0"/>
              <a:t> sin </a:t>
            </a:r>
            <a:r>
              <a:rPr lang="es-MX" dirty="0" err="1"/>
              <a:t>resampling</a:t>
            </a:r>
            <a:r>
              <a:rPr lang="es-MX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Precision = 0.9813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Recall = 0.8861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Accuracy = 0.9995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9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256B-EE3A-4C3B-864B-A67DBA97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6EC0E-B819-4124-9530-1823ECAF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7734"/>
            <a:ext cx="10058400" cy="4023360"/>
          </a:xfrm>
        </p:spPr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s-MX" dirty="0"/>
              <a:t>Balancear los datos para obtener mejores resultados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Entrenar modelos de ML de ensamble (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forests</a:t>
            </a:r>
            <a:r>
              <a:rPr lang="es-MX" dirty="0"/>
              <a:t> o </a:t>
            </a:r>
            <a:r>
              <a:rPr lang="es-MX" dirty="0" err="1"/>
              <a:t>Xgboost</a:t>
            </a:r>
            <a:r>
              <a:rPr lang="es-MX" dirty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Evaluar el desempeño de los modelos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Realizar una estrategia de reducción de dimensionalidad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Reentrenamiento continuo de los modelos tratando de mantener balanceados los datos y reduciendo la dimensionalidad de los mismos</a:t>
            </a:r>
          </a:p>
          <a:p>
            <a:pPr marL="292608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865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45E37-CD1B-42FE-8DA4-0E574F22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Evaluar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A2B64-FA70-439B-AF12-A06E4738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detectadas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no detectadas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detectadas</a:t>
            </a:r>
            <a:r>
              <a:rPr lang="es-MX" dirty="0"/>
              <a:t> en un periodo de tiempo (día, hora)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transacciones</a:t>
            </a:r>
            <a:r>
              <a:rPr lang="es-MX" dirty="0"/>
              <a:t> fraudulentas </a:t>
            </a:r>
            <a:r>
              <a:rPr lang="es-MX" b="1" dirty="0"/>
              <a:t>no detectadas </a:t>
            </a:r>
            <a:r>
              <a:rPr lang="es-MX" dirty="0"/>
              <a:t>en un periodo de tiempo (día, hora)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Análisis de transacciones fraudulentas </a:t>
            </a:r>
            <a:r>
              <a:rPr lang="es-MX" b="1" dirty="0"/>
              <a:t>no detectadas </a:t>
            </a:r>
            <a:r>
              <a:rPr lang="es-MX" dirty="0"/>
              <a:t>(búsqueda de patrones)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dinero promedio </a:t>
            </a:r>
            <a:r>
              <a:rPr lang="es-MX" dirty="0"/>
              <a:t>de las transacciones fraudulentas </a:t>
            </a:r>
            <a:r>
              <a:rPr lang="es-MX" b="1" dirty="0"/>
              <a:t>detectadas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Cantidad de </a:t>
            </a:r>
            <a:r>
              <a:rPr lang="es-MX" b="1" dirty="0"/>
              <a:t>dinero promedio </a:t>
            </a:r>
            <a:r>
              <a:rPr lang="es-MX" dirty="0"/>
              <a:t>de las transacciones fraudulentas </a:t>
            </a:r>
            <a:r>
              <a:rPr lang="es-MX" b="1"/>
              <a:t>no detectadas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437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0BE3-9020-4227-AB16-05EA27D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F200B-D9FB-4B54-BF20-58A966D6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valores de las variables 01-32 pueden ser valores normalizados de cada transacción posiblemente asociados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Ubicación de la transacción (coordenadas o ubicaciones)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Información de los dispositivos o terminales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Información bancaria del emisor y receptor de la transacción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Transacciones previas o relacionadas</a:t>
            </a:r>
          </a:p>
        </p:txBody>
      </p:sp>
    </p:spTree>
    <p:extLst>
      <p:ext uri="{BB962C8B-B14F-4D97-AF65-F5344CB8AC3E}">
        <p14:creationId xmlns:p14="http://schemas.microsoft.com/office/powerpoint/2010/main" val="12002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0E3AB-DEEB-43C5-B857-731E22A2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D258C-762F-47B1-BB8F-1B2530D1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componen de 35 variables independientes y 1 variable objetivo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transaction_id</a:t>
            </a:r>
            <a:r>
              <a:rPr lang="es-MX" dirty="0"/>
              <a:t>: </a:t>
            </a:r>
            <a:r>
              <a:rPr lang="es-MX" dirty="0" err="1"/>
              <a:t>string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timestamp</a:t>
            </a:r>
            <a:r>
              <a:rPr lang="es-MX" dirty="0"/>
              <a:t>: entero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amount</a:t>
            </a:r>
            <a:r>
              <a:rPr lang="es-MX" dirty="0"/>
              <a:t>: 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variables 01-32: decimal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is_fraud</a:t>
            </a:r>
            <a:r>
              <a:rPr lang="es-MX" dirty="0"/>
              <a:t>: entero</a:t>
            </a:r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r>
              <a:rPr lang="es-MX" b="1" dirty="0"/>
              <a:t>Para el análisis de eliminaron las variables </a:t>
            </a:r>
            <a:r>
              <a:rPr lang="es-MX" b="1" dirty="0" err="1"/>
              <a:t>transaction_id</a:t>
            </a:r>
            <a:r>
              <a:rPr lang="es-MX" b="1" dirty="0"/>
              <a:t> y </a:t>
            </a:r>
            <a:r>
              <a:rPr lang="es-MX" b="1" dirty="0" err="1"/>
              <a:t>timestamp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828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86A4F-FFF9-499C-AD72-AE5F4BC5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DB32A-FE79-4D63-8464-D03D157B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013" y="1938867"/>
            <a:ext cx="10058400" cy="4023360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Valores estadísticos de las transacciones expresados en pesos mexicanos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73E0695-A7FB-4F9F-9306-B60C14C9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0666"/>
              </p:ext>
            </p:extLst>
          </p:nvPr>
        </p:nvGraphicFramePr>
        <p:xfrm>
          <a:off x="1769533" y="32596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2245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88887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07802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3605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667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 de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8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284807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$25,691.16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$88.34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Fraudulentas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$2,125.87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$122.21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3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39B1-9060-4DAC-9775-28CCCD8A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DCEDA-B8A5-4D7F-8B3F-81D4221C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Se hizo una proyección para reducir la dimensión de los datos a dos variables usando PCA: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82EDA-1821-4961-9DDB-C2ACA92E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81" y="2761886"/>
            <a:ext cx="2010056" cy="276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3D6DC-2F9A-4F27-A63F-56A7EB2B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44" y="2904781"/>
            <a:ext cx="4020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FCBE-2A55-4B32-9229-B9C77F0C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08B0A-9156-45CD-8F82-FD60DC80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Se intentó hacer una separación de los datos mediante técnicas de </a:t>
            </a:r>
            <a:r>
              <a:rPr lang="es-MX" dirty="0" err="1"/>
              <a:t>clústers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8DA25B-C3DE-4D62-98D4-0CD820A8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81" y="2817109"/>
            <a:ext cx="4077269" cy="2467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127E8B-1428-4044-8A0B-3D263224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86" y="2817109"/>
            <a:ext cx="40201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FA60-B584-443D-B807-1B1B278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5D85E-F85F-45D1-8A02-6BA27509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La generación de </a:t>
            </a:r>
            <a:r>
              <a:rPr lang="es-MX" dirty="0" err="1"/>
              <a:t>clústers</a:t>
            </a:r>
            <a:r>
              <a:rPr lang="es-MX" dirty="0"/>
              <a:t> no fue eficaz debido a que no se cuenta con suficiente información para generar la división estratégica:</a:t>
            </a:r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117AD39-E623-4206-88E3-3BE064FD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67607"/>
              </p:ext>
            </p:extLst>
          </p:nvPr>
        </p:nvGraphicFramePr>
        <p:xfrm>
          <a:off x="20320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76105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77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686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Transacción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Erróneos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Fraudulenta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1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fraudulenta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284,315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7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0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3BE3-0441-45EE-9C3E-F0474AB2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de </a:t>
            </a:r>
            <a:r>
              <a:rPr lang="es-MX" dirty="0" err="1"/>
              <a:t>remuestreo</a:t>
            </a:r>
            <a:r>
              <a:rPr lang="es-MX" dirty="0"/>
              <a:t>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0D55-2058-40C9-9C4B-46BF61F1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marL="201168" lvl="1" indent="0">
              <a:buNone/>
            </a:pPr>
            <a:r>
              <a:rPr lang="es-MX" dirty="0"/>
              <a:t>Se trabajó con las 33 variables independientes y la variable objetivo</a:t>
            </a:r>
          </a:p>
          <a:p>
            <a:pPr marL="201168" lvl="1" indent="0">
              <a:buNone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Under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 err="1"/>
              <a:t>Tomek</a:t>
            </a:r>
            <a:endParaRPr lang="es-MX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sided</a:t>
            </a:r>
            <a:r>
              <a:rPr lang="es-MX" dirty="0"/>
              <a:t> </a:t>
            </a:r>
            <a:r>
              <a:rPr lang="es-MX" dirty="0" err="1"/>
              <a:t>selection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Over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MX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22808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99C1-E3E6-4AA7-A1A7-F3A6F309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2DA18-C471-4E44-943A-3FD6BC9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Árboles de decisión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Bayes ingenuo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Bosques aleatorios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XGBoost</a:t>
            </a:r>
            <a:endParaRPr lang="es-MX" dirty="0"/>
          </a:p>
          <a:p>
            <a:pPr marL="201168" lvl="1" indent="0">
              <a:buNone/>
            </a:pPr>
            <a:endParaRPr lang="es-MX" dirty="0"/>
          </a:p>
          <a:p>
            <a:pPr marL="201168" lvl="1" indent="0">
              <a:buNone/>
            </a:pPr>
            <a:r>
              <a:rPr lang="es-MX" dirty="0" err="1"/>
              <a:t>Grid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para buscar la mejor combinación de </a:t>
            </a:r>
            <a:r>
              <a:rPr lang="es-MX" dirty="0" err="1"/>
              <a:t>hiper-parámetros</a:t>
            </a:r>
            <a:r>
              <a:rPr lang="es-MX" dirty="0"/>
              <a:t> de los modelos.</a:t>
            </a:r>
          </a:p>
        </p:txBody>
      </p:sp>
    </p:spTree>
    <p:extLst>
      <p:ext uri="{BB962C8B-B14F-4D97-AF65-F5344CB8AC3E}">
        <p14:creationId xmlns:p14="http://schemas.microsoft.com/office/powerpoint/2010/main" val="322668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5E936-BE76-4F13-A143-D5982E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Métricas para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BA0D1-12B1-459D-A81A-6D4673EA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Precision</a:t>
            </a:r>
            <a:r>
              <a:rPr lang="es-MX" dirty="0"/>
              <a:t>: TP/(TP+FP)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Recall</a:t>
            </a:r>
            <a:r>
              <a:rPr lang="es-MX" dirty="0"/>
              <a:t>: TP/(TP+FN)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 err="1"/>
              <a:t>Accuracy</a:t>
            </a:r>
            <a:r>
              <a:rPr lang="es-MX" dirty="0"/>
              <a:t>: (TP+TN)/(P+N)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  <a:p>
            <a:pPr marL="201168" lvl="1" indent="0">
              <a:buNone/>
            </a:pPr>
            <a:r>
              <a:rPr lang="es-MX" dirty="0"/>
              <a:t>	P = Positive		N = Negative</a:t>
            </a:r>
          </a:p>
          <a:p>
            <a:pPr marL="201168" lvl="1" indent="0">
              <a:buNone/>
            </a:pPr>
            <a:r>
              <a:rPr lang="es-MX" dirty="0"/>
              <a:t>	TP = True Positive		TN = True Negative</a:t>
            </a:r>
          </a:p>
          <a:p>
            <a:pPr marL="201168" lvl="1" indent="0">
              <a:buNone/>
            </a:pPr>
            <a:r>
              <a:rPr lang="es-MX" dirty="0"/>
              <a:t>	FP = False Positive		FN = False Negative</a:t>
            </a:r>
          </a:p>
          <a:p>
            <a:pPr marL="201168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975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479</Words>
  <Application>Microsoft Office PowerPoint</Application>
  <PresentationFormat>Panorámica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Estrategia para prevención de fraudes</vt:lpstr>
      <vt:lpstr>Análisis de los datos</vt:lpstr>
      <vt:lpstr>Análisis de los datos</vt:lpstr>
      <vt:lpstr>Análisis de los datos</vt:lpstr>
      <vt:lpstr>Análisis de los datos</vt:lpstr>
      <vt:lpstr>Análisis de datos</vt:lpstr>
      <vt:lpstr>Técnicas de remuestreo de datos</vt:lpstr>
      <vt:lpstr>Modelos de ML</vt:lpstr>
      <vt:lpstr>Métricas para evaluación</vt:lpstr>
      <vt:lpstr>Mejores resultados</vt:lpstr>
      <vt:lpstr>Estrategia de prevención</vt:lpstr>
      <vt:lpstr>Evaluar estrategia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para prevención de fraudes</dc:title>
  <dc:creator>brandonhdz2707@gmail.com</dc:creator>
  <cp:lastModifiedBy>brandonhdz2707@gmail.com</cp:lastModifiedBy>
  <cp:revision>2</cp:revision>
  <dcterms:created xsi:type="dcterms:W3CDTF">2022-02-17T17:33:12Z</dcterms:created>
  <dcterms:modified xsi:type="dcterms:W3CDTF">2022-02-17T21:34:11Z</dcterms:modified>
</cp:coreProperties>
</file>