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5"/>
  </p:notesMasterIdLst>
  <p:sldIdLst>
    <p:sldId id="277" r:id="rId5"/>
    <p:sldId id="278" r:id="rId6"/>
    <p:sldId id="279" r:id="rId7"/>
    <p:sldId id="280" r:id="rId8"/>
    <p:sldId id="286" r:id="rId9"/>
    <p:sldId id="285" r:id="rId10"/>
    <p:sldId id="281" r:id="rId11"/>
    <p:sldId id="282" r:id="rId12"/>
    <p:sldId id="283" r:id="rId13"/>
    <p:sldId id="28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263" autoAdjust="0"/>
  </p:normalViewPr>
  <p:slideViewPr>
    <p:cSldViewPr snapToGrid="0">
      <p:cViewPr varScale="1">
        <p:scale>
          <a:sx n="87" d="100"/>
          <a:sy n="87" d="100"/>
        </p:scale>
        <p:origin x="1452" y="78"/>
      </p:cViewPr>
      <p:guideLst/>
    </p:cSldViewPr>
  </p:slideViewPr>
  <p:notesTextViewPr>
    <p:cViewPr>
      <p:scale>
        <a:sx n="1" d="1"/>
        <a:sy n="1" d="1"/>
      </p:scale>
      <p:origin x="0" y="-45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11/5/2020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question was relatively straight forward</a:t>
            </a:r>
          </a:p>
          <a:p>
            <a:endParaRPr lang="en-US" dirty="0"/>
          </a:p>
          <a:p>
            <a:r>
              <a:rPr lang="en-US" dirty="0"/>
              <a:t>I took up all the zipped files for October 20</a:t>
            </a:r>
            <a:r>
              <a:rPr lang="en-US" baseline="30000" dirty="0"/>
              <a:t>th</a:t>
            </a:r>
            <a:r>
              <a:rPr lang="en-US" dirty="0"/>
              <a:t> and placed them inside their own table</a:t>
            </a:r>
          </a:p>
          <a:p>
            <a:endParaRPr lang="en-US" dirty="0"/>
          </a:p>
          <a:p>
            <a:r>
              <a:rPr lang="en-US" dirty="0"/>
              <a:t>Next, I created a new table that extracted records that started only with the domain name ‘</a:t>
            </a:r>
            <a:r>
              <a:rPr lang="en-US" dirty="0" err="1"/>
              <a:t>en</a:t>
            </a:r>
            <a:r>
              <a:rPr lang="en-US" dirty="0"/>
              <a:t>’ or ‘</a:t>
            </a:r>
            <a:r>
              <a:rPr lang="en-US" dirty="0" err="1"/>
              <a:t>en.m</a:t>
            </a:r>
            <a:r>
              <a:rPr lang="en-US" dirty="0"/>
              <a:t>’</a:t>
            </a:r>
          </a:p>
          <a:p>
            <a:endParaRPr lang="en-US" dirty="0"/>
          </a:p>
          <a:p>
            <a:r>
              <a:rPr lang="en-US" dirty="0"/>
              <a:t>Finally, I created only last table and query to Sum the views for each page, group by title to create a singular instance of each record, and sort by total page views</a:t>
            </a:r>
          </a:p>
        </p:txBody>
      </p:sp>
      <p:sp>
        <p:nvSpPr>
          <p:cNvPr id="4" name="Slide Number Placeholder 3"/>
          <p:cNvSpPr>
            <a:spLocks noGrp="1"/>
          </p:cNvSpPr>
          <p:nvPr>
            <p:ph type="sldNum" sz="quarter" idx="5"/>
          </p:nvPr>
        </p:nvSpPr>
        <p:spPr/>
        <p:txBody>
          <a:bodyPr/>
          <a:lstStyle/>
          <a:p>
            <a:fld id="{9946CEE3-4835-4F73-BA0B-02C09C038718}" type="slidenum">
              <a:rPr lang="en-US" smtClean="0"/>
              <a:t>2</a:t>
            </a:fld>
            <a:endParaRPr lang="en-US" dirty="0"/>
          </a:p>
        </p:txBody>
      </p:sp>
    </p:spTree>
    <p:extLst>
      <p:ext uri="{BB962C8B-B14F-4D97-AF65-F5344CB8AC3E}">
        <p14:creationId xmlns:p14="http://schemas.microsoft.com/office/powerpoint/2010/main" val="2210448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answer for question 2 uses a similar process to question 1.</a:t>
            </a:r>
          </a:p>
          <a:p>
            <a:endParaRPr lang="en-US" dirty="0"/>
          </a:p>
          <a:p>
            <a:r>
              <a:rPr lang="en-US" dirty="0"/>
              <a:t>I started by creating a table housing all records from the entire month of September and proceeded to extract records that only had the domain code of ‘</a:t>
            </a:r>
            <a:r>
              <a:rPr lang="en-US" dirty="0" err="1"/>
              <a:t>en</a:t>
            </a:r>
            <a:r>
              <a:rPr lang="en-US" dirty="0"/>
              <a:t>’ or ‘</a:t>
            </a:r>
            <a:r>
              <a:rPr lang="en-US" dirty="0" err="1"/>
              <a:t>en.m</a:t>
            </a:r>
            <a:r>
              <a:rPr lang="en-US" dirty="0"/>
              <a:t>’</a:t>
            </a:r>
          </a:p>
          <a:p>
            <a:endParaRPr lang="en-US" dirty="0"/>
          </a:p>
          <a:p>
            <a:r>
              <a:rPr lang="en-US" dirty="0"/>
              <a:t>Next, I created a table that would Sum all views per article, grouped them by page title and ordered them by the number of views each record had.</a:t>
            </a:r>
          </a:p>
          <a:p>
            <a:endParaRPr lang="en-US" dirty="0"/>
          </a:p>
          <a:p>
            <a:r>
              <a:rPr lang="en-US" dirty="0"/>
              <a:t>I then created a table for clickstream that only contained records marked as ‘link’ or internal links and followed the same process as with page views where I Summed the occurrence and sorted them.</a:t>
            </a:r>
          </a:p>
          <a:p>
            <a:endParaRPr lang="en-US" dirty="0"/>
          </a:p>
          <a:p>
            <a:r>
              <a:rPr lang="en-US" dirty="0"/>
              <a:t>And finally I had to join these two tables on article name, and returned the largest fraction for each article, which in my case was total number of internal links over total number of pageviews for a </a:t>
            </a:r>
            <a:r>
              <a:rPr lang="en-US"/>
              <a:t>given article</a:t>
            </a:r>
          </a:p>
          <a:p>
            <a:endParaRPr lang="en-US" dirty="0"/>
          </a:p>
          <a:p>
            <a:r>
              <a:rPr lang="en-US" dirty="0"/>
              <a:t>Some important things to note on the last query</a:t>
            </a:r>
          </a:p>
          <a:p>
            <a:r>
              <a:rPr lang="en-US" dirty="0"/>
              <a:t>	- There were some articles with more links visited than page views</a:t>
            </a:r>
          </a:p>
          <a:p>
            <a:r>
              <a:rPr lang="en-US" dirty="0"/>
              <a:t>		- I’m sure this is possible if someone clicks on multiple links while on the same article, but I wanted to display fractions only 100% or under</a:t>
            </a:r>
          </a:p>
          <a:p>
            <a:r>
              <a:rPr lang="en-US" dirty="0"/>
              <a:t>	- My solution</a:t>
            </a:r>
          </a:p>
          <a:p>
            <a:r>
              <a:rPr lang="en-US" dirty="0"/>
              <a:t>		- Was to set a minimum amount of page views an article must have, which in this case I used 1 million page views</a:t>
            </a:r>
          </a:p>
        </p:txBody>
      </p:sp>
      <p:sp>
        <p:nvSpPr>
          <p:cNvPr id="4" name="Slide Number Placeholder 3"/>
          <p:cNvSpPr>
            <a:spLocks noGrp="1"/>
          </p:cNvSpPr>
          <p:nvPr>
            <p:ph type="sldNum" sz="quarter" idx="5"/>
          </p:nvPr>
        </p:nvSpPr>
        <p:spPr/>
        <p:txBody>
          <a:bodyPr/>
          <a:lstStyle/>
          <a:p>
            <a:fld id="{9946CEE3-4835-4F73-BA0B-02C09C038718}" type="slidenum">
              <a:rPr lang="en-US" smtClean="0"/>
              <a:t>3</a:t>
            </a:fld>
            <a:endParaRPr lang="en-US" dirty="0"/>
          </a:p>
        </p:txBody>
      </p:sp>
    </p:spTree>
    <p:extLst>
      <p:ext uri="{BB962C8B-B14F-4D97-AF65-F5344CB8AC3E}">
        <p14:creationId xmlns:p14="http://schemas.microsoft.com/office/powerpoint/2010/main" val="1293273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46CEE3-4835-4F73-BA0B-02C09C038718}" type="slidenum">
              <a:rPr lang="en-US" smtClean="0"/>
              <a:t>4</a:t>
            </a:fld>
            <a:endParaRPr lang="en-US" dirty="0"/>
          </a:p>
        </p:txBody>
      </p:sp>
    </p:spTree>
    <p:extLst>
      <p:ext uri="{BB962C8B-B14F-4D97-AF65-F5344CB8AC3E}">
        <p14:creationId xmlns:p14="http://schemas.microsoft.com/office/powerpoint/2010/main" val="3989948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46CEE3-4835-4F73-BA0B-02C09C038718}" type="slidenum">
              <a:rPr lang="en-US" smtClean="0"/>
              <a:t>5</a:t>
            </a:fld>
            <a:endParaRPr lang="en-US" dirty="0"/>
          </a:p>
        </p:txBody>
      </p:sp>
    </p:spTree>
    <p:extLst>
      <p:ext uri="{BB962C8B-B14F-4D97-AF65-F5344CB8AC3E}">
        <p14:creationId xmlns:p14="http://schemas.microsoft.com/office/powerpoint/2010/main" val="2369610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new tables for each US, UK, AUS similar to question 1</a:t>
            </a:r>
          </a:p>
          <a:p>
            <a:pPr lvl="1"/>
            <a:r>
              <a:rPr lang="en-US" dirty="0"/>
              <a:t>Each table will hold data from each respective time zone talked about previously (EST, UTC, GMC)</a:t>
            </a:r>
          </a:p>
          <a:p>
            <a:pPr lvl="1"/>
            <a:endParaRPr lang="en-US" dirty="0"/>
          </a:p>
          <a:p>
            <a:r>
              <a:rPr lang="en-US" dirty="0"/>
              <a:t>Create new sorted tables with only ‘</a:t>
            </a:r>
            <a:r>
              <a:rPr lang="en-US" dirty="0" err="1"/>
              <a:t>en</a:t>
            </a:r>
            <a:r>
              <a:rPr lang="en-US" dirty="0"/>
              <a:t>’ and ‘</a:t>
            </a:r>
            <a:r>
              <a:rPr lang="en-US" dirty="0" err="1"/>
              <a:t>en.m</a:t>
            </a:r>
            <a:r>
              <a:rPr lang="en-US" dirty="0"/>
              <a:t>’ articles</a:t>
            </a:r>
          </a:p>
          <a:p>
            <a:endParaRPr lang="en-US" dirty="0"/>
          </a:p>
          <a:p>
            <a:r>
              <a:rPr lang="en-US" dirty="0"/>
              <a:t>Query article title and number of views </a:t>
            </a:r>
          </a:p>
          <a:p>
            <a:pPr lvl="1"/>
            <a:r>
              <a:rPr lang="en-US" dirty="0"/>
              <a:t>Grouped by page title</a:t>
            </a:r>
          </a:p>
          <a:p>
            <a:pPr lvl="1"/>
            <a:r>
              <a:rPr lang="en-US" dirty="0"/>
              <a:t>Ordered by SUM(</a:t>
            </a:r>
            <a:r>
              <a:rPr lang="en-US" dirty="0" err="1"/>
              <a:t>num_views</a:t>
            </a:r>
            <a:r>
              <a:rPr lang="en-US" dirty="0"/>
              <a:t>)</a:t>
            </a:r>
          </a:p>
          <a:p>
            <a:endParaRPr lang="en-US" dirty="0"/>
          </a:p>
          <a:p>
            <a:r>
              <a:rPr lang="en-US" dirty="0"/>
              <a:t>I created 3 separate tables, each contained page views data from each respective time zone, and again reduced that data down to only contain data from ‘</a:t>
            </a:r>
            <a:r>
              <a:rPr lang="en-US" dirty="0" err="1"/>
              <a:t>en</a:t>
            </a:r>
            <a:r>
              <a:rPr lang="en-US" dirty="0"/>
              <a:t>’ and ‘</a:t>
            </a:r>
            <a:r>
              <a:rPr lang="en-US" dirty="0" err="1"/>
              <a:t>en.m</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9946CEE3-4835-4F73-BA0B-02C09C038718}" type="slidenum">
              <a:rPr lang="en-US" smtClean="0"/>
              <a:t>6</a:t>
            </a:fld>
            <a:endParaRPr lang="en-US" dirty="0"/>
          </a:p>
        </p:txBody>
      </p:sp>
    </p:spTree>
    <p:extLst>
      <p:ext uri="{BB962C8B-B14F-4D97-AF65-F5344CB8AC3E}">
        <p14:creationId xmlns:p14="http://schemas.microsoft.com/office/powerpoint/2010/main" val="158205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46CEE3-4835-4F73-BA0B-02C09C038718}" type="slidenum">
              <a:rPr lang="en-US" smtClean="0"/>
              <a:t>7</a:t>
            </a:fld>
            <a:endParaRPr lang="en-US" dirty="0"/>
          </a:p>
        </p:txBody>
      </p:sp>
    </p:spTree>
    <p:extLst>
      <p:ext uri="{BB962C8B-B14F-4D97-AF65-F5344CB8AC3E}">
        <p14:creationId xmlns:p14="http://schemas.microsoft.com/office/powerpoint/2010/main" val="1541921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46CEE3-4835-4F73-BA0B-02C09C038718}" type="slidenum">
              <a:rPr lang="en-US" smtClean="0"/>
              <a:t>8</a:t>
            </a:fld>
            <a:endParaRPr lang="en-US" dirty="0"/>
          </a:p>
        </p:txBody>
      </p:sp>
    </p:spTree>
    <p:extLst>
      <p:ext uri="{BB962C8B-B14F-4D97-AF65-F5344CB8AC3E}">
        <p14:creationId xmlns:p14="http://schemas.microsoft.com/office/powerpoint/2010/main" val="1149178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Create initial table (too big to show here)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Create new table that</a:t>
            </a:r>
          </a:p>
          <a:p>
            <a:pPr marL="742950" lvl="1" indent="-285750">
              <a:buFont typeface="Arial" panose="020B0604020202020204" pitchFamily="34" charset="0"/>
              <a:buChar char="•"/>
            </a:pPr>
            <a:r>
              <a:rPr lang="en-US" dirty="0"/>
              <a:t>Selects </a:t>
            </a:r>
            <a:r>
              <a:rPr lang="en-US" dirty="0" err="1"/>
              <a:t>page_title</a:t>
            </a:r>
            <a:r>
              <a:rPr lang="en-US" dirty="0"/>
              <a:t>, </a:t>
            </a:r>
            <a:r>
              <a:rPr lang="en-US" dirty="0" err="1"/>
              <a:t>revision_seconds_to_identity_revert</a:t>
            </a:r>
            <a:r>
              <a:rPr lang="en-US" dirty="0"/>
              <a:t> </a:t>
            </a:r>
            <a:r>
              <a:rPr lang="en-US" dirty="0">
                <a:sym typeface="Wingdings" panose="05000000000000000000" pitchFamily="2" charset="2"/>
              </a:rPr>
              <a:t> Super important for later</a:t>
            </a:r>
          </a:p>
          <a:p>
            <a:pPr marL="742950" lvl="1" indent="-285750">
              <a:buFont typeface="Arial" panose="020B0604020202020204" pitchFamily="34" charset="0"/>
              <a:buChar char="•"/>
            </a:pPr>
            <a:r>
              <a:rPr lang="en-US" dirty="0">
                <a:sym typeface="Wingdings" panose="05000000000000000000" pitchFamily="2" charset="2"/>
              </a:rPr>
              <a:t>Does not include null values for revert time</a:t>
            </a:r>
          </a:p>
          <a:p>
            <a:pPr marL="742950" lvl="1" indent="-285750">
              <a:buFont typeface="Arial" panose="020B0604020202020204" pitchFamily="34" charset="0"/>
              <a:buChar char="•"/>
            </a:pPr>
            <a:r>
              <a:rPr lang="en-US" dirty="0">
                <a:sym typeface="Wingdings" panose="05000000000000000000" pitchFamily="2" charset="2"/>
              </a:rPr>
              <a:t>Revert time is larger than 0</a:t>
            </a:r>
          </a:p>
          <a:p>
            <a:pPr marL="742950" lvl="1" indent="-285750">
              <a:buFont typeface="Arial" panose="020B0604020202020204" pitchFamily="34" charset="0"/>
              <a:buChar char="•"/>
            </a:pPr>
            <a:r>
              <a:rPr lang="en-US" dirty="0">
                <a:sym typeface="Wingdings" panose="05000000000000000000" pitchFamily="2" charset="2"/>
              </a:rPr>
              <a:t>Has records that are only marked as a revision</a:t>
            </a:r>
          </a:p>
          <a:p>
            <a:pPr marL="742950" lvl="1"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Reuse table from Q2 with all ‘</a:t>
            </a:r>
            <a:r>
              <a:rPr lang="en-US" dirty="0" err="1">
                <a:sym typeface="Wingdings" panose="05000000000000000000" pitchFamily="2" charset="2"/>
              </a:rPr>
              <a:t>en</a:t>
            </a:r>
            <a:r>
              <a:rPr lang="en-US" dirty="0">
                <a:sym typeface="Wingdings" panose="05000000000000000000" pitchFamily="2" charset="2"/>
              </a:rPr>
              <a:t>’ records and totaled page views to create a new table</a:t>
            </a:r>
          </a:p>
          <a:p>
            <a:pPr marL="742950" lvl="1" indent="-285750">
              <a:buFont typeface="Arial" panose="020B0604020202020204" pitchFamily="34" charset="0"/>
              <a:buChar char="•"/>
            </a:pPr>
            <a:r>
              <a:rPr lang="en-US" dirty="0">
                <a:sym typeface="Wingdings" panose="05000000000000000000" pitchFamily="2" charset="2"/>
              </a:rPr>
              <a:t>Selects PAGE_TITLE, (TOTAL_PAGE_VIEWS / 2592000)</a:t>
            </a:r>
          </a:p>
          <a:p>
            <a:pPr marL="1200150" lvl="2" indent="-285750">
              <a:buFont typeface="Arial" panose="020B0604020202020204" pitchFamily="34" charset="0"/>
              <a:buChar char="•"/>
            </a:pPr>
            <a:r>
              <a:rPr lang="en-US" dirty="0">
                <a:sym typeface="Wingdings" panose="05000000000000000000" pitchFamily="2" charset="2"/>
              </a:rPr>
              <a:t>Finds the average number of page views per second for each record</a:t>
            </a:r>
          </a:p>
          <a:p>
            <a:pPr marL="1200150" lvl="2"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Join previous two tables to get a new table with each revision paired with its respective page and </a:t>
            </a:r>
            <a:r>
              <a:rPr lang="en-US" dirty="0" err="1">
                <a:sym typeface="Wingdings" panose="05000000000000000000" pitchFamily="2" charset="2"/>
              </a:rPr>
              <a:t>page_views</a:t>
            </a:r>
            <a:r>
              <a:rPr lang="en-US" dirty="0">
                <a:sym typeface="Wingdings" panose="05000000000000000000" pitchFamily="2" charset="2"/>
              </a:rPr>
              <a:t>/second</a:t>
            </a:r>
          </a:p>
          <a:p>
            <a:pPr marL="285750" indent="-285750">
              <a:buFont typeface="Arial" panose="020B0604020202020204" pitchFamily="34" charset="0"/>
              <a:buChar char="•"/>
            </a:pPr>
            <a:endParaRPr lang="en-US" dirty="0">
              <a:sym typeface="Wingdings" panose="05000000000000000000" pitchFamily="2" charset="2"/>
            </a:endParaRPr>
          </a:p>
          <a:p>
            <a:r>
              <a:rPr lang="en-US" dirty="0"/>
              <a:t>Result query</a:t>
            </a:r>
          </a:p>
          <a:p>
            <a:pPr lvl="1"/>
            <a:r>
              <a:rPr lang="en-US" dirty="0"/>
              <a:t>AVG(seconds to revert * average user/second)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this case my average users may be larger than the actual average amount of users. I did not implement a limit on how many seconds can pass by on a revision, however I did play with idea, and I often got much lower results.</a:t>
            </a:r>
          </a:p>
          <a:p>
            <a:endParaRPr lang="en-US" dirty="0"/>
          </a:p>
        </p:txBody>
      </p:sp>
      <p:sp>
        <p:nvSpPr>
          <p:cNvPr id="4" name="Slide Number Placeholder 3"/>
          <p:cNvSpPr>
            <a:spLocks noGrp="1"/>
          </p:cNvSpPr>
          <p:nvPr>
            <p:ph type="sldNum" sz="quarter" idx="5"/>
          </p:nvPr>
        </p:nvSpPr>
        <p:spPr/>
        <p:txBody>
          <a:bodyPr/>
          <a:lstStyle/>
          <a:p>
            <a:fld id="{9946CEE3-4835-4F73-BA0B-02C09C038718}" type="slidenum">
              <a:rPr lang="en-US" smtClean="0"/>
              <a:t>9</a:t>
            </a:fld>
            <a:endParaRPr lang="en-US" dirty="0"/>
          </a:p>
        </p:txBody>
      </p:sp>
    </p:spTree>
    <p:extLst>
      <p:ext uri="{BB962C8B-B14F-4D97-AF65-F5344CB8AC3E}">
        <p14:creationId xmlns:p14="http://schemas.microsoft.com/office/powerpoint/2010/main" val="319392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decided to explore with the </a:t>
            </a:r>
            <a:r>
              <a:rPr lang="en-US" dirty="0" err="1"/>
              <a:t>WikiEdits</a:t>
            </a:r>
            <a:r>
              <a:rPr lang="en-US" dirty="0"/>
              <a:t> dataset a little more.</a:t>
            </a:r>
          </a:p>
          <a:p>
            <a:endParaRPr lang="en-US" dirty="0"/>
          </a:p>
          <a:p>
            <a:r>
              <a:rPr lang="en-US" dirty="0"/>
              <a:t>A couple things I was curious about in this dataset was</a:t>
            </a:r>
          </a:p>
          <a:p>
            <a:r>
              <a:rPr lang="en-US" dirty="0"/>
              <a:t>	- How many articles are we considering being ‘vandalized’</a:t>
            </a:r>
          </a:p>
          <a:p>
            <a:r>
              <a:rPr lang="en-US" dirty="0"/>
              <a:t>	- What’s the time between all ‘vandalized’ articles  before they are reverted within a month</a:t>
            </a:r>
          </a:p>
          <a:p>
            <a:r>
              <a:rPr lang="en-US" dirty="0"/>
              <a:t>	- What’s the average time it takes for a ‘vandalized’ article to be reverted</a:t>
            </a:r>
          </a:p>
          <a:p>
            <a:endParaRPr lang="en-US" dirty="0"/>
          </a:p>
          <a:p>
            <a:r>
              <a:rPr lang="en-US" dirty="0"/>
              <a:t>I achieved this by using the exact same table I made in the previous solution where</a:t>
            </a:r>
          </a:p>
          <a:p>
            <a:r>
              <a:rPr lang="en-US" dirty="0"/>
              <a:t>	- No record can have a revert time be NULL</a:t>
            </a:r>
          </a:p>
          <a:p>
            <a:r>
              <a:rPr lang="en-US" dirty="0"/>
              <a:t>	- No record can have a negative revert time</a:t>
            </a:r>
          </a:p>
          <a:p>
            <a:r>
              <a:rPr lang="en-US" dirty="0"/>
              <a:t>	- And the record must be identified as a ‘revision’</a:t>
            </a:r>
          </a:p>
          <a:p>
            <a:endParaRPr lang="en-US" dirty="0"/>
          </a:p>
          <a:p>
            <a:r>
              <a:rPr lang="en-US" dirty="0"/>
              <a:t>I then made two queries, one where I would COUNT how many articles where edited (note this wasn’t distinct to many articles = 1 revision), I SUMMED the amount of time it took for each article to be reverted, and took an AVG of how long it would take for an article to be reverted</a:t>
            </a:r>
          </a:p>
          <a:p>
            <a:endParaRPr lang="en-US" dirty="0"/>
          </a:p>
          <a:p>
            <a:r>
              <a:rPr lang="en-US" dirty="0"/>
              <a:t>The second query was the same thing but had a constraint where the time it took for an article to be reverted couldn’t be longer than 1 week.</a:t>
            </a:r>
          </a:p>
          <a:p>
            <a:endParaRPr lang="en-US" dirty="0"/>
          </a:p>
          <a:p>
            <a:r>
              <a:rPr lang="en-US" dirty="0"/>
              <a:t>I found the results to be very interesting because in the first query</a:t>
            </a:r>
          </a:p>
          <a:p>
            <a:r>
              <a:rPr lang="en-US" dirty="0"/>
              <a:t>	- the average time it took for an article to be reverted was nearly double than what I had read the average to be on Wikipedia</a:t>
            </a:r>
          </a:p>
          <a:p>
            <a:endParaRPr lang="en-US" dirty="0"/>
          </a:p>
          <a:p>
            <a:r>
              <a:rPr lang="en-US" dirty="0"/>
              <a:t>But in the second query where I specified no revision should be counted where it took longer than 1 week to be reverted</a:t>
            </a:r>
          </a:p>
          <a:p>
            <a:r>
              <a:rPr lang="en-US" dirty="0"/>
              <a:t>	- we achieved an average very close to what we would expect of 12 </a:t>
            </a:r>
            <a:r>
              <a:rPr lang="en-US" dirty="0" err="1"/>
              <a:t>hrs</a:t>
            </a:r>
            <a:r>
              <a:rPr lang="en-US" dirty="0"/>
              <a:t> per revision reverted</a:t>
            </a:r>
          </a:p>
        </p:txBody>
      </p:sp>
      <p:sp>
        <p:nvSpPr>
          <p:cNvPr id="4" name="Slide Number Placeholder 3"/>
          <p:cNvSpPr>
            <a:spLocks noGrp="1"/>
          </p:cNvSpPr>
          <p:nvPr>
            <p:ph type="sldNum" sz="quarter" idx="5"/>
          </p:nvPr>
        </p:nvSpPr>
        <p:spPr/>
        <p:txBody>
          <a:bodyPr/>
          <a:lstStyle/>
          <a:p>
            <a:fld id="{9946CEE3-4835-4F73-BA0B-02C09C038718}" type="slidenum">
              <a:rPr lang="en-US" smtClean="0"/>
              <a:t>10</a:t>
            </a:fld>
            <a:endParaRPr lang="en-US" dirty="0"/>
          </a:p>
        </p:txBody>
      </p:sp>
    </p:spTree>
    <p:extLst>
      <p:ext uri="{BB962C8B-B14F-4D97-AF65-F5344CB8AC3E}">
        <p14:creationId xmlns:p14="http://schemas.microsoft.com/office/powerpoint/2010/main" val="42074123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11/5/2020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11/5/2020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11/5/2020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11/5/2020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1993805" y="1354668"/>
            <a:ext cx="8204391" cy="2346475"/>
          </a:xfrm>
        </p:spPr>
        <p:txBody>
          <a:bodyPr>
            <a:normAutofit/>
          </a:bodyPr>
          <a:lstStyle/>
          <a:p>
            <a:pPr algn="ctr"/>
            <a:r>
              <a:rPr lang="en-US" sz="6000" dirty="0"/>
              <a:t>Project - 1</a:t>
            </a:r>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2497137" y="3940629"/>
            <a:ext cx="7197726" cy="1240970"/>
          </a:xfrm>
        </p:spPr>
        <p:txBody>
          <a:bodyPr>
            <a:normAutofit/>
          </a:bodyPr>
          <a:lstStyle/>
          <a:p>
            <a:pPr algn="ctr"/>
            <a:r>
              <a:rPr lang="en-US" dirty="0"/>
              <a:t>Brandon Linton</a:t>
            </a:r>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195EE-85C8-462A-AADF-4155708C1353}"/>
              </a:ext>
            </a:extLst>
          </p:cNvPr>
          <p:cNvSpPr>
            <a:spLocks noGrp="1"/>
          </p:cNvSpPr>
          <p:nvPr>
            <p:ph type="title"/>
          </p:nvPr>
        </p:nvSpPr>
        <p:spPr/>
        <p:txBody>
          <a:bodyPr/>
          <a:lstStyle/>
          <a:p>
            <a:r>
              <a:rPr lang="en-US" dirty="0"/>
              <a:t>Question 6</a:t>
            </a:r>
          </a:p>
        </p:txBody>
      </p:sp>
      <p:pic>
        <p:nvPicPr>
          <p:cNvPr id="7" name="Picture 6">
            <a:extLst>
              <a:ext uri="{FF2B5EF4-FFF2-40B4-BE49-F238E27FC236}">
                <a16:creationId xmlns:a16="http://schemas.microsoft.com/office/drawing/2014/main" id="{D85F39E0-B355-4DAB-8BBF-791B4729AE57}"/>
              </a:ext>
            </a:extLst>
          </p:cNvPr>
          <p:cNvPicPr>
            <a:picLocks noChangeAspect="1"/>
          </p:cNvPicPr>
          <p:nvPr/>
        </p:nvPicPr>
        <p:blipFill>
          <a:blip r:embed="rId3"/>
          <a:stretch>
            <a:fillRect/>
          </a:stretch>
        </p:blipFill>
        <p:spPr>
          <a:xfrm>
            <a:off x="454565" y="4867213"/>
            <a:ext cx="5476875" cy="885825"/>
          </a:xfrm>
          <a:prstGeom prst="rect">
            <a:avLst/>
          </a:prstGeom>
        </p:spPr>
      </p:pic>
      <p:pic>
        <p:nvPicPr>
          <p:cNvPr id="8" name="Picture 7">
            <a:extLst>
              <a:ext uri="{FF2B5EF4-FFF2-40B4-BE49-F238E27FC236}">
                <a16:creationId xmlns:a16="http://schemas.microsoft.com/office/drawing/2014/main" id="{0070D6B8-A3FF-4EF4-A471-7919E1A7CF7F}"/>
              </a:ext>
            </a:extLst>
          </p:cNvPr>
          <p:cNvPicPr>
            <a:picLocks noChangeAspect="1"/>
          </p:cNvPicPr>
          <p:nvPr/>
        </p:nvPicPr>
        <p:blipFill>
          <a:blip r:embed="rId4"/>
          <a:stretch>
            <a:fillRect/>
          </a:stretch>
        </p:blipFill>
        <p:spPr>
          <a:xfrm>
            <a:off x="454565" y="3763042"/>
            <a:ext cx="5476875" cy="845618"/>
          </a:xfrm>
          <a:prstGeom prst="rect">
            <a:avLst/>
          </a:prstGeom>
        </p:spPr>
      </p:pic>
      <p:pic>
        <p:nvPicPr>
          <p:cNvPr id="11" name="Picture 10">
            <a:extLst>
              <a:ext uri="{FF2B5EF4-FFF2-40B4-BE49-F238E27FC236}">
                <a16:creationId xmlns:a16="http://schemas.microsoft.com/office/drawing/2014/main" id="{57E727D2-F12A-4563-ADE1-230DD2055637}"/>
              </a:ext>
            </a:extLst>
          </p:cNvPr>
          <p:cNvPicPr>
            <a:picLocks noChangeAspect="1"/>
          </p:cNvPicPr>
          <p:nvPr/>
        </p:nvPicPr>
        <p:blipFill>
          <a:blip r:embed="rId5"/>
          <a:stretch>
            <a:fillRect/>
          </a:stretch>
        </p:blipFill>
        <p:spPr>
          <a:xfrm>
            <a:off x="3516448" y="2259645"/>
            <a:ext cx="5159104" cy="1308799"/>
          </a:xfrm>
          <a:prstGeom prst="rect">
            <a:avLst/>
          </a:prstGeom>
        </p:spPr>
      </p:pic>
      <p:pic>
        <p:nvPicPr>
          <p:cNvPr id="4" name="Picture 3">
            <a:extLst>
              <a:ext uri="{FF2B5EF4-FFF2-40B4-BE49-F238E27FC236}">
                <a16:creationId xmlns:a16="http://schemas.microsoft.com/office/drawing/2014/main" id="{FD8F5565-C87C-405B-9F89-CF8F1D9CEE9B}"/>
              </a:ext>
            </a:extLst>
          </p:cNvPr>
          <p:cNvPicPr>
            <a:picLocks noChangeAspect="1"/>
          </p:cNvPicPr>
          <p:nvPr/>
        </p:nvPicPr>
        <p:blipFill>
          <a:blip r:embed="rId6"/>
          <a:stretch>
            <a:fillRect/>
          </a:stretch>
        </p:blipFill>
        <p:spPr>
          <a:xfrm>
            <a:off x="6270085" y="4886263"/>
            <a:ext cx="5467350" cy="866775"/>
          </a:xfrm>
          <a:prstGeom prst="rect">
            <a:avLst/>
          </a:prstGeom>
        </p:spPr>
      </p:pic>
      <p:pic>
        <p:nvPicPr>
          <p:cNvPr id="5" name="Picture 4">
            <a:extLst>
              <a:ext uri="{FF2B5EF4-FFF2-40B4-BE49-F238E27FC236}">
                <a16:creationId xmlns:a16="http://schemas.microsoft.com/office/drawing/2014/main" id="{B9E2F0F9-D7B9-4A7C-9A79-6A3F4B7C9A98}"/>
              </a:ext>
            </a:extLst>
          </p:cNvPr>
          <p:cNvPicPr>
            <a:picLocks noChangeAspect="1"/>
          </p:cNvPicPr>
          <p:nvPr/>
        </p:nvPicPr>
        <p:blipFill>
          <a:blip r:embed="rId7"/>
          <a:stretch>
            <a:fillRect/>
          </a:stretch>
        </p:blipFill>
        <p:spPr>
          <a:xfrm>
            <a:off x="6260562" y="3762175"/>
            <a:ext cx="5467350" cy="846485"/>
          </a:xfrm>
          <a:prstGeom prst="rect">
            <a:avLst/>
          </a:prstGeom>
        </p:spPr>
      </p:pic>
    </p:spTree>
    <p:extLst>
      <p:ext uri="{BB962C8B-B14F-4D97-AF65-F5344CB8AC3E}">
        <p14:creationId xmlns:p14="http://schemas.microsoft.com/office/powerpoint/2010/main" val="998660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2" y="609600"/>
            <a:ext cx="6282266" cy="1456267"/>
          </a:xfrm>
        </p:spPr>
        <p:txBody>
          <a:bodyPr>
            <a:normAutofit/>
          </a:bodyPr>
          <a:lstStyle/>
          <a:p>
            <a:r>
              <a:rPr lang="en-US" dirty="0"/>
              <a:t>Question 1</a:t>
            </a:r>
          </a:p>
        </p:txBody>
      </p:sp>
      <p:pic>
        <p:nvPicPr>
          <p:cNvPr id="5" name="Content Placeholder 4">
            <a:extLst>
              <a:ext uri="{FF2B5EF4-FFF2-40B4-BE49-F238E27FC236}">
                <a16:creationId xmlns:a16="http://schemas.microsoft.com/office/drawing/2014/main" id="{16ECA1D1-DF07-49DC-80D2-8F626CA7C4E6}"/>
              </a:ext>
            </a:extLst>
          </p:cNvPr>
          <p:cNvPicPr>
            <a:picLocks noGrp="1" noChangeAspect="1"/>
          </p:cNvPicPr>
          <p:nvPr>
            <p:ph idx="1"/>
          </p:nvPr>
        </p:nvPicPr>
        <p:blipFill>
          <a:blip r:embed="rId3"/>
          <a:stretch>
            <a:fillRect/>
          </a:stretch>
        </p:blipFill>
        <p:spPr>
          <a:xfrm>
            <a:off x="6780053" y="2907932"/>
            <a:ext cx="5133390" cy="2121910"/>
          </a:xfrm>
        </p:spPr>
      </p:pic>
      <p:pic>
        <p:nvPicPr>
          <p:cNvPr id="8" name="Picture 7">
            <a:extLst>
              <a:ext uri="{FF2B5EF4-FFF2-40B4-BE49-F238E27FC236}">
                <a16:creationId xmlns:a16="http://schemas.microsoft.com/office/drawing/2014/main" id="{E40D67DA-D54D-458B-A40E-AFD2100B3A4B}"/>
              </a:ext>
            </a:extLst>
          </p:cNvPr>
          <p:cNvPicPr>
            <a:picLocks noChangeAspect="1"/>
          </p:cNvPicPr>
          <p:nvPr/>
        </p:nvPicPr>
        <p:blipFill>
          <a:blip r:embed="rId4"/>
          <a:stretch>
            <a:fillRect/>
          </a:stretch>
        </p:blipFill>
        <p:spPr>
          <a:xfrm>
            <a:off x="278557" y="2038350"/>
            <a:ext cx="5705475" cy="1390650"/>
          </a:xfrm>
          <a:prstGeom prst="rect">
            <a:avLst/>
          </a:prstGeom>
        </p:spPr>
      </p:pic>
      <p:pic>
        <p:nvPicPr>
          <p:cNvPr id="9" name="Picture 8">
            <a:extLst>
              <a:ext uri="{FF2B5EF4-FFF2-40B4-BE49-F238E27FC236}">
                <a16:creationId xmlns:a16="http://schemas.microsoft.com/office/drawing/2014/main" id="{513B392C-E666-4F8E-B513-449B9655BA03}"/>
              </a:ext>
            </a:extLst>
          </p:cNvPr>
          <p:cNvPicPr>
            <a:picLocks noChangeAspect="1"/>
          </p:cNvPicPr>
          <p:nvPr/>
        </p:nvPicPr>
        <p:blipFill>
          <a:blip r:embed="rId5"/>
          <a:stretch>
            <a:fillRect/>
          </a:stretch>
        </p:blipFill>
        <p:spPr>
          <a:xfrm>
            <a:off x="278557" y="3578362"/>
            <a:ext cx="5095875" cy="781050"/>
          </a:xfrm>
          <a:prstGeom prst="rect">
            <a:avLst/>
          </a:prstGeom>
        </p:spPr>
      </p:pic>
      <p:pic>
        <p:nvPicPr>
          <p:cNvPr id="10" name="Picture 9">
            <a:extLst>
              <a:ext uri="{FF2B5EF4-FFF2-40B4-BE49-F238E27FC236}">
                <a16:creationId xmlns:a16="http://schemas.microsoft.com/office/drawing/2014/main" id="{C19957E6-4921-4E27-B554-367F9B793DAF}"/>
              </a:ext>
            </a:extLst>
          </p:cNvPr>
          <p:cNvPicPr>
            <a:picLocks noChangeAspect="1"/>
          </p:cNvPicPr>
          <p:nvPr/>
        </p:nvPicPr>
        <p:blipFill>
          <a:blip r:embed="rId6"/>
          <a:stretch>
            <a:fillRect/>
          </a:stretch>
        </p:blipFill>
        <p:spPr>
          <a:xfrm>
            <a:off x="278556" y="4508774"/>
            <a:ext cx="5705476" cy="1269517"/>
          </a:xfrm>
          <a:prstGeom prst="rect">
            <a:avLst/>
          </a:prstGeom>
        </p:spPr>
      </p:pic>
    </p:spTree>
    <p:extLst>
      <p:ext uri="{BB962C8B-B14F-4D97-AF65-F5344CB8AC3E}">
        <p14:creationId xmlns:p14="http://schemas.microsoft.com/office/powerpoint/2010/main" val="9676496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41F86-7F30-4CAD-8A69-C3A1C3991756}"/>
              </a:ext>
            </a:extLst>
          </p:cNvPr>
          <p:cNvSpPr>
            <a:spLocks noGrp="1"/>
          </p:cNvSpPr>
          <p:nvPr>
            <p:ph type="title"/>
          </p:nvPr>
        </p:nvSpPr>
        <p:spPr>
          <a:xfrm>
            <a:off x="569913" y="157348"/>
            <a:ext cx="10131425" cy="1456267"/>
          </a:xfrm>
        </p:spPr>
        <p:txBody>
          <a:bodyPr/>
          <a:lstStyle/>
          <a:p>
            <a:r>
              <a:rPr lang="en-US" dirty="0"/>
              <a:t>Question 2</a:t>
            </a:r>
          </a:p>
        </p:txBody>
      </p:sp>
      <p:pic>
        <p:nvPicPr>
          <p:cNvPr id="5" name="Content Placeholder 4" descr="Graphical user interface, text&#10;&#10;Description automatically generated">
            <a:extLst>
              <a:ext uri="{FF2B5EF4-FFF2-40B4-BE49-F238E27FC236}">
                <a16:creationId xmlns:a16="http://schemas.microsoft.com/office/drawing/2014/main" id="{301A1162-4626-44C0-975F-E0D64ED21CE8}"/>
              </a:ext>
            </a:extLst>
          </p:cNvPr>
          <p:cNvPicPr>
            <a:picLocks noGrp="1" noChangeAspect="1"/>
          </p:cNvPicPr>
          <p:nvPr>
            <p:ph idx="1"/>
          </p:nvPr>
        </p:nvPicPr>
        <p:blipFill>
          <a:blip r:embed="rId3"/>
          <a:stretch>
            <a:fillRect/>
          </a:stretch>
        </p:blipFill>
        <p:spPr>
          <a:xfrm>
            <a:off x="2134396" y="4614406"/>
            <a:ext cx="7002458" cy="2044966"/>
          </a:xfrm>
        </p:spPr>
      </p:pic>
      <p:pic>
        <p:nvPicPr>
          <p:cNvPr id="6" name="Picture 5">
            <a:extLst>
              <a:ext uri="{FF2B5EF4-FFF2-40B4-BE49-F238E27FC236}">
                <a16:creationId xmlns:a16="http://schemas.microsoft.com/office/drawing/2014/main" id="{3FF96191-DF88-473B-A793-252508BA2B50}"/>
              </a:ext>
            </a:extLst>
          </p:cNvPr>
          <p:cNvPicPr>
            <a:picLocks noChangeAspect="1"/>
          </p:cNvPicPr>
          <p:nvPr/>
        </p:nvPicPr>
        <p:blipFill>
          <a:blip r:embed="rId4"/>
          <a:stretch>
            <a:fillRect/>
          </a:stretch>
        </p:blipFill>
        <p:spPr>
          <a:xfrm>
            <a:off x="566187" y="1329054"/>
            <a:ext cx="4705350" cy="742950"/>
          </a:xfrm>
          <a:prstGeom prst="rect">
            <a:avLst/>
          </a:prstGeom>
        </p:spPr>
      </p:pic>
      <p:pic>
        <p:nvPicPr>
          <p:cNvPr id="7" name="Picture 6">
            <a:extLst>
              <a:ext uri="{FF2B5EF4-FFF2-40B4-BE49-F238E27FC236}">
                <a16:creationId xmlns:a16="http://schemas.microsoft.com/office/drawing/2014/main" id="{20E8AFD8-53AF-4C4A-9E1F-8B9B8DE99708}"/>
              </a:ext>
            </a:extLst>
          </p:cNvPr>
          <p:cNvPicPr>
            <a:picLocks noChangeAspect="1"/>
          </p:cNvPicPr>
          <p:nvPr/>
        </p:nvPicPr>
        <p:blipFill>
          <a:blip r:embed="rId5"/>
          <a:stretch>
            <a:fillRect/>
          </a:stretch>
        </p:blipFill>
        <p:spPr>
          <a:xfrm>
            <a:off x="566187" y="2220953"/>
            <a:ext cx="4238625" cy="838200"/>
          </a:xfrm>
          <a:prstGeom prst="rect">
            <a:avLst/>
          </a:prstGeom>
        </p:spPr>
      </p:pic>
      <p:pic>
        <p:nvPicPr>
          <p:cNvPr id="8" name="Picture 7">
            <a:extLst>
              <a:ext uri="{FF2B5EF4-FFF2-40B4-BE49-F238E27FC236}">
                <a16:creationId xmlns:a16="http://schemas.microsoft.com/office/drawing/2014/main" id="{BD0CE0A8-04FB-493A-B4F3-AE40FE05AA08}"/>
              </a:ext>
            </a:extLst>
          </p:cNvPr>
          <p:cNvPicPr>
            <a:picLocks noChangeAspect="1"/>
          </p:cNvPicPr>
          <p:nvPr/>
        </p:nvPicPr>
        <p:blipFill>
          <a:blip r:embed="rId6"/>
          <a:stretch>
            <a:fillRect/>
          </a:stretch>
        </p:blipFill>
        <p:spPr>
          <a:xfrm>
            <a:off x="7079021" y="1262981"/>
            <a:ext cx="3848100" cy="800100"/>
          </a:xfrm>
          <a:prstGeom prst="rect">
            <a:avLst/>
          </a:prstGeom>
        </p:spPr>
      </p:pic>
      <p:pic>
        <p:nvPicPr>
          <p:cNvPr id="9" name="Picture 8">
            <a:extLst>
              <a:ext uri="{FF2B5EF4-FFF2-40B4-BE49-F238E27FC236}">
                <a16:creationId xmlns:a16="http://schemas.microsoft.com/office/drawing/2014/main" id="{81720A30-A622-4BCA-BA53-80E016788CB2}"/>
              </a:ext>
            </a:extLst>
          </p:cNvPr>
          <p:cNvPicPr>
            <a:picLocks noChangeAspect="1"/>
          </p:cNvPicPr>
          <p:nvPr/>
        </p:nvPicPr>
        <p:blipFill>
          <a:blip r:embed="rId7"/>
          <a:stretch>
            <a:fillRect/>
          </a:stretch>
        </p:blipFill>
        <p:spPr>
          <a:xfrm>
            <a:off x="7014612" y="2220953"/>
            <a:ext cx="3914775" cy="895350"/>
          </a:xfrm>
          <a:prstGeom prst="rect">
            <a:avLst/>
          </a:prstGeom>
        </p:spPr>
      </p:pic>
      <p:pic>
        <p:nvPicPr>
          <p:cNvPr id="10" name="Picture 9">
            <a:extLst>
              <a:ext uri="{FF2B5EF4-FFF2-40B4-BE49-F238E27FC236}">
                <a16:creationId xmlns:a16="http://schemas.microsoft.com/office/drawing/2014/main" id="{C64FA16A-97A0-4CF3-BB79-2D47BCE36E54}"/>
              </a:ext>
            </a:extLst>
          </p:cNvPr>
          <p:cNvPicPr>
            <a:picLocks noChangeAspect="1"/>
          </p:cNvPicPr>
          <p:nvPr/>
        </p:nvPicPr>
        <p:blipFill>
          <a:blip r:embed="rId8"/>
          <a:stretch>
            <a:fillRect/>
          </a:stretch>
        </p:blipFill>
        <p:spPr>
          <a:xfrm>
            <a:off x="566187" y="3215135"/>
            <a:ext cx="10363200" cy="1243289"/>
          </a:xfrm>
          <a:prstGeom prst="rect">
            <a:avLst/>
          </a:prstGeom>
        </p:spPr>
      </p:pic>
    </p:spTree>
    <p:extLst>
      <p:ext uri="{BB962C8B-B14F-4D97-AF65-F5344CB8AC3E}">
        <p14:creationId xmlns:p14="http://schemas.microsoft.com/office/powerpoint/2010/main" val="2297616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EC2A0-A222-42ED-8A98-00F7E554C283}"/>
              </a:ext>
            </a:extLst>
          </p:cNvPr>
          <p:cNvSpPr>
            <a:spLocks noGrp="1"/>
          </p:cNvSpPr>
          <p:nvPr>
            <p:ph type="title"/>
          </p:nvPr>
        </p:nvSpPr>
        <p:spPr/>
        <p:txBody>
          <a:bodyPr/>
          <a:lstStyle/>
          <a:p>
            <a:r>
              <a:rPr lang="en-US" dirty="0"/>
              <a:t>Question 3</a:t>
            </a:r>
          </a:p>
        </p:txBody>
      </p:sp>
      <p:pic>
        <p:nvPicPr>
          <p:cNvPr id="7" name="Picture 6" descr="A picture containing text&#10;&#10;Description automatically generated">
            <a:extLst>
              <a:ext uri="{FF2B5EF4-FFF2-40B4-BE49-F238E27FC236}">
                <a16:creationId xmlns:a16="http://schemas.microsoft.com/office/drawing/2014/main" id="{4E4846AF-18D7-464C-B0B0-3C63278AB424}"/>
              </a:ext>
            </a:extLst>
          </p:cNvPr>
          <p:cNvPicPr>
            <a:picLocks noChangeAspect="1"/>
          </p:cNvPicPr>
          <p:nvPr/>
        </p:nvPicPr>
        <p:blipFill>
          <a:blip r:embed="rId3"/>
          <a:stretch>
            <a:fillRect/>
          </a:stretch>
        </p:blipFill>
        <p:spPr>
          <a:xfrm>
            <a:off x="5918300" y="1457944"/>
            <a:ext cx="6138406" cy="1290489"/>
          </a:xfrm>
          <a:prstGeom prst="rect">
            <a:avLst/>
          </a:prstGeom>
        </p:spPr>
      </p:pic>
      <p:pic>
        <p:nvPicPr>
          <p:cNvPr id="11" name="Content Placeholder 10" descr="Text&#10;&#10;Description automatically generated">
            <a:extLst>
              <a:ext uri="{FF2B5EF4-FFF2-40B4-BE49-F238E27FC236}">
                <a16:creationId xmlns:a16="http://schemas.microsoft.com/office/drawing/2014/main" id="{6292DA64-8BD2-49CD-B8F9-4A75DA0C1E3A}"/>
              </a:ext>
            </a:extLst>
          </p:cNvPr>
          <p:cNvPicPr>
            <a:picLocks noGrp="1" noChangeAspect="1"/>
          </p:cNvPicPr>
          <p:nvPr>
            <p:ph idx="1"/>
          </p:nvPr>
        </p:nvPicPr>
        <p:blipFill>
          <a:blip r:embed="rId4"/>
          <a:stretch>
            <a:fillRect/>
          </a:stretch>
        </p:blipFill>
        <p:spPr>
          <a:xfrm>
            <a:off x="5918300" y="168142"/>
            <a:ext cx="6122855" cy="1289802"/>
          </a:xfrm>
        </p:spPr>
      </p:pic>
      <p:pic>
        <p:nvPicPr>
          <p:cNvPr id="13" name="Picture 12" descr="A picture containing text, screenshot, screen&#10;&#10;Description automatically generated">
            <a:extLst>
              <a:ext uri="{FF2B5EF4-FFF2-40B4-BE49-F238E27FC236}">
                <a16:creationId xmlns:a16="http://schemas.microsoft.com/office/drawing/2014/main" id="{F3D62EC7-7049-4EA6-A00F-1D24E844F6C3}"/>
              </a:ext>
            </a:extLst>
          </p:cNvPr>
          <p:cNvPicPr>
            <a:picLocks noChangeAspect="1"/>
          </p:cNvPicPr>
          <p:nvPr/>
        </p:nvPicPr>
        <p:blipFill>
          <a:blip r:embed="rId5"/>
          <a:stretch>
            <a:fillRect/>
          </a:stretch>
        </p:blipFill>
        <p:spPr>
          <a:xfrm>
            <a:off x="5918300" y="2709672"/>
            <a:ext cx="6122855" cy="1246203"/>
          </a:xfrm>
          <a:prstGeom prst="rect">
            <a:avLst/>
          </a:prstGeom>
        </p:spPr>
      </p:pic>
      <p:pic>
        <p:nvPicPr>
          <p:cNvPr id="15" name="Picture 14" descr="Text&#10;&#10;Description automatically generated">
            <a:extLst>
              <a:ext uri="{FF2B5EF4-FFF2-40B4-BE49-F238E27FC236}">
                <a16:creationId xmlns:a16="http://schemas.microsoft.com/office/drawing/2014/main" id="{8785C828-AF4A-482A-87AA-E8FB19265A2F}"/>
              </a:ext>
            </a:extLst>
          </p:cNvPr>
          <p:cNvPicPr>
            <a:picLocks noChangeAspect="1"/>
          </p:cNvPicPr>
          <p:nvPr/>
        </p:nvPicPr>
        <p:blipFill>
          <a:blip r:embed="rId6"/>
          <a:stretch>
            <a:fillRect/>
          </a:stretch>
        </p:blipFill>
        <p:spPr>
          <a:xfrm>
            <a:off x="5902749" y="3929774"/>
            <a:ext cx="6138406" cy="1277830"/>
          </a:xfrm>
          <a:prstGeom prst="rect">
            <a:avLst/>
          </a:prstGeom>
        </p:spPr>
      </p:pic>
      <p:pic>
        <p:nvPicPr>
          <p:cNvPr id="17" name="Picture 16" descr="Text&#10;&#10;Description automatically generated">
            <a:extLst>
              <a:ext uri="{FF2B5EF4-FFF2-40B4-BE49-F238E27FC236}">
                <a16:creationId xmlns:a16="http://schemas.microsoft.com/office/drawing/2014/main" id="{10781C3F-4A28-4A5B-9049-BF2FAE064F25}"/>
              </a:ext>
            </a:extLst>
          </p:cNvPr>
          <p:cNvPicPr>
            <a:picLocks noChangeAspect="1"/>
          </p:cNvPicPr>
          <p:nvPr/>
        </p:nvPicPr>
        <p:blipFill>
          <a:blip r:embed="rId7"/>
          <a:stretch>
            <a:fillRect/>
          </a:stretch>
        </p:blipFill>
        <p:spPr>
          <a:xfrm>
            <a:off x="5918300" y="5170230"/>
            <a:ext cx="6138406" cy="1278028"/>
          </a:xfrm>
          <a:prstGeom prst="rect">
            <a:avLst/>
          </a:prstGeom>
        </p:spPr>
      </p:pic>
      <p:pic>
        <p:nvPicPr>
          <p:cNvPr id="18" name="Picture 17">
            <a:extLst>
              <a:ext uri="{FF2B5EF4-FFF2-40B4-BE49-F238E27FC236}">
                <a16:creationId xmlns:a16="http://schemas.microsoft.com/office/drawing/2014/main" id="{EDC40824-AE45-48B9-A37E-E687626EA5FE}"/>
              </a:ext>
            </a:extLst>
          </p:cNvPr>
          <p:cNvPicPr>
            <a:picLocks noChangeAspect="1"/>
          </p:cNvPicPr>
          <p:nvPr/>
        </p:nvPicPr>
        <p:blipFill>
          <a:blip r:embed="rId8"/>
          <a:stretch>
            <a:fillRect/>
          </a:stretch>
        </p:blipFill>
        <p:spPr>
          <a:xfrm>
            <a:off x="0" y="2525375"/>
            <a:ext cx="5935875" cy="994465"/>
          </a:xfrm>
          <a:prstGeom prst="rect">
            <a:avLst/>
          </a:prstGeom>
        </p:spPr>
      </p:pic>
      <p:pic>
        <p:nvPicPr>
          <p:cNvPr id="19" name="Picture 18">
            <a:extLst>
              <a:ext uri="{FF2B5EF4-FFF2-40B4-BE49-F238E27FC236}">
                <a16:creationId xmlns:a16="http://schemas.microsoft.com/office/drawing/2014/main" id="{395C9409-1F03-48C0-9294-C979459313EE}"/>
              </a:ext>
            </a:extLst>
          </p:cNvPr>
          <p:cNvPicPr>
            <a:picLocks noChangeAspect="1"/>
          </p:cNvPicPr>
          <p:nvPr/>
        </p:nvPicPr>
        <p:blipFill>
          <a:blip r:embed="rId9"/>
          <a:stretch>
            <a:fillRect/>
          </a:stretch>
        </p:blipFill>
        <p:spPr>
          <a:xfrm>
            <a:off x="-1" y="4014273"/>
            <a:ext cx="5935875" cy="1182058"/>
          </a:xfrm>
          <a:prstGeom prst="rect">
            <a:avLst/>
          </a:prstGeom>
        </p:spPr>
      </p:pic>
    </p:spTree>
    <p:extLst>
      <p:ext uri="{BB962C8B-B14F-4D97-AF65-F5344CB8AC3E}">
        <p14:creationId xmlns:p14="http://schemas.microsoft.com/office/powerpoint/2010/main" val="3001975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9428B-E47E-4057-9744-EB4126781D6E}"/>
              </a:ext>
            </a:extLst>
          </p:cNvPr>
          <p:cNvSpPr>
            <a:spLocks noGrp="1"/>
          </p:cNvSpPr>
          <p:nvPr>
            <p:ph type="title"/>
          </p:nvPr>
        </p:nvSpPr>
        <p:spPr/>
        <p:txBody>
          <a:bodyPr/>
          <a:lstStyle/>
          <a:p>
            <a:r>
              <a:rPr lang="en-US" dirty="0"/>
              <a:t>Question 4</a:t>
            </a:r>
          </a:p>
        </p:txBody>
      </p:sp>
      <p:sp>
        <p:nvSpPr>
          <p:cNvPr id="5" name="Content Placeholder 4">
            <a:extLst>
              <a:ext uri="{FF2B5EF4-FFF2-40B4-BE49-F238E27FC236}">
                <a16:creationId xmlns:a16="http://schemas.microsoft.com/office/drawing/2014/main" id="{090F25E1-3139-4658-A1E1-BD0E6853A866}"/>
              </a:ext>
            </a:extLst>
          </p:cNvPr>
          <p:cNvSpPr txBox="1">
            <a:spLocks noGrp="1"/>
          </p:cNvSpPr>
          <p:nvPr>
            <p:ph idx="1"/>
          </p:nvPr>
        </p:nvSpPr>
        <p:spPr>
          <a:xfrm>
            <a:off x="685801" y="2971489"/>
            <a:ext cx="10131425" cy="1990288"/>
          </a:xfrm>
          <a:prstGeom prst="rect">
            <a:avLst/>
          </a:prstGeom>
          <a:noFill/>
        </p:spPr>
        <p:txBody>
          <a:bodyPr wrap="square" rtlCol="0">
            <a:spAutoFit/>
          </a:bodyPr>
          <a:lstStyle/>
          <a:p>
            <a:pPr marL="285750" indent="-285750">
              <a:buFont typeface="Arial" panose="020B0604020202020204" pitchFamily="34" charset="0"/>
              <a:buChar char="•"/>
            </a:pPr>
            <a:r>
              <a:rPr lang="en-US" dirty="0"/>
              <a:t>Important Notes – </a:t>
            </a:r>
          </a:p>
          <a:p>
            <a:pPr marL="742950" lvl="1" indent="-285750">
              <a:buFont typeface="Arial" panose="020B0604020202020204" pitchFamily="34" charset="0"/>
              <a:buChar char="•"/>
            </a:pPr>
            <a:r>
              <a:rPr lang="en-US" sz="1800" dirty="0"/>
              <a:t>We can infer US (EST), UK (UTC) and AUS (GMT) from </a:t>
            </a:r>
            <a:r>
              <a:rPr lang="en-US" sz="1800" dirty="0" err="1"/>
              <a:t>enwiki</a:t>
            </a:r>
            <a:r>
              <a:rPr lang="en-US" sz="1800" dirty="0"/>
              <a:t> pageviews</a:t>
            </a:r>
          </a:p>
          <a:p>
            <a:pPr marL="742950" lvl="1" indent="-285750">
              <a:buFont typeface="Arial" panose="020B0604020202020204" pitchFamily="34" charset="0"/>
              <a:buChar char="•"/>
            </a:pPr>
            <a:r>
              <a:rPr lang="en-US" sz="1800" dirty="0"/>
              <a:t>Online resources cite 7 pm – 11 pm as high internet traffic hours. Additionally, lunch hours.</a:t>
            </a:r>
          </a:p>
          <a:p>
            <a:pPr marL="1200150" lvl="2" indent="-285750">
              <a:buFont typeface="Arial" panose="020B0604020202020204" pitchFamily="34" charset="0"/>
              <a:buChar char="•"/>
            </a:pPr>
            <a:r>
              <a:rPr lang="en-US" sz="1800" dirty="0"/>
              <a:t>Here I use 11am – 2pm and 7pm – 11pm for each respective </a:t>
            </a:r>
            <a:r>
              <a:rPr lang="en-US" sz="1800" dirty="0" err="1"/>
              <a:t>timezone</a:t>
            </a:r>
            <a:endParaRPr lang="en-US" sz="1800" dirty="0"/>
          </a:p>
          <a:p>
            <a:endParaRPr lang="en-US" dirty="0"/>
          </a:p>
        </p:txBody>
      </p:sp>
    </p:spTree>
    <p:extLst>
      <p:ext uri="{BB962C8B-B14F-4D97-AF65-F5344CB8AC3E}">
        <p14:creationId xmlns:p14="http://schemas.microsoft.com/office/powerpoint/2010/main" val="2511025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C8EAF-F7ED-4AFE-91BD-4268A9BA9D37}"/>
              </a:ext>
            </a:extLst>
          </p:cNvPr>
          <p:cNvSpPr>
            <a:spLocks noGrp="1"/>
          </p:cNvSpPr>
          <p:nvPr>
            <p:ph type="title"/>
          </p:nvPr>
        </p:nvSpPr>
        <p:spPr/>
        <p:txBody>
          <a:bodyPr/>
          <a:lstStyle/>
          <a:p>
            <a:r>
              <a:rPr lang="en-US" dirty="0"/>
              <a:t>Question 4</a:t>
            </a:r>
          </a:p>
        </p:txBody>
      </p:sp>
      <p:pic>
        <p:nvPicPr>
          <p:cNvPr id="4" name="Picture 3">
            <a:extLst>
              <a:ext uri="{FF2B5EF4-FFF2-40B4-BE49-F238E27FC236}">
                <a16:creationId xmlns:a16="http://schemas.microsoft.com/office/drawing/2014/main" id="{71640960-A5FE-40FD-8C95-69584F571DFE}"/>
              </a:ext>
            </a:extLst>
          </p:cNvPr>
          <p:cNvPicPr>
            <a:picLocks noChangeAspect="1"/>
          </p:cNvPicPr>
          <p:nvPr/>
        </p:nvPicPr>
        <p:blipFill>
          <a:blip r:embed="rId3"/>
          <a:stretch>
            <a:fillRect/>
          </a:stretch>
        </p:blipFill>
        <p:spPr>
          <a:xfrm>
            <a:off x="3690937" y="2533195"/>
            <a:ext cx="4810125" cy="666750"/>
          </a:xfrm>
          <a:prstGeom prst="rect">
            <a:avLst/>
          </a:prstGeom>
        </p:spPr>
      </p:pic>
      <p:pic>
        <p:nvPicPr>
          <p:cNvPr id="5" name="Picture 4">
            <a:extLst>
              <a:ext uri="{FF2B5EF4-FFF2-40B4-BE49-F238E27FC236}">
                <a16:creationId xmlns:a16="http://schemas.microsoft.com/office/drawing/2014/main" id="{4075F3DB-B79B-45F4-939C-DECFA5C9C195}"/>
              </a:ext>
            </a:extLst>
          </p:cNvPr>
          <p:cNvPicPr>
            <a:picLocks noChangeAspect="1"/>
          </p:cNvPicPr>
          <p:nvPr/>
        </p:nvPicPr>
        <p:blipFill>
          <a:blip r:embed="rId4"/>
          <a:stretch>
            <a:fillRect/>
          </a:stretch>
        </p:blipFill>
        <p:spPr>
          <a:xfrm>
            <a:off x="1549052" y="3634390"/>
            <a:ext cx="2771775" cy="1190625"/>
          </a:xfrm>
          <a:prstGeom prst="rect">
            <a:avLst/>
          </a:prstGeom>
        </p:spPr>
      </p:pic>
      <p:pic>
        <p:nvPicPr>
          <p:cNvPr id="6" name="Picture 5">
            <a:extLst>
              <a:ext uri="{FF2B5EF4-FFF2-40B4-BE49-F238E27FC236}">
                <a16:creationId xmlns:a16="http://schemas.microsoft.com/office/drawing/2014/main" id="{635E06E3-F509-4671-8469-88839E6AEBB3}"/>
              </a:ext>
            </a:extLst>
          </p:cNvPr>
          <p:cNvPicPr>
            <a:picLocks noChangeAspect="1"/>
          </p:cNvPicPr>
          <p:nvPr/>
        </p:nvPicPr>
        <p:blipFill>
          <a:blip r:embed="rId5"/>
          <a:stretch>
            <a:fillRect/>
          </a:stretch>
        </p:blipFill>
        <p:spPr>
          <a:xfrm>
            <a:off x="4714336" y="3634390"/>
            <a:ext cx="2759666" cy="1190625"/>
          </a:xfrm>
          <a:prstGeom prst="rect">
            <a:avLst/>
          </a:prstGeom>
        </p:spPr>
      </p:pic>
      <p:pic>
        <p:nvPicPr>
          <p:cNvPr id="7" name="Picture 6">
            <a:extLst>
              <a:ext uri="{FF2B5EF4-FFF2-40B4-BE49-F238E27FC236}">
                <a16:creationId xmlns:a16="http://schemas.microsoft.com/office/drawing/2014/main" id="{D01C2118-EECD-4EA8-B930-07AFA1E00517}"/>
              </a:ext>
            </a:extLst>
          </p:cNvPr>
          <p:cNvPicPr>
            <a:picLocks noChangeAspect="1"/>
          </p:cNvPicPr>
          <p:nvPr/>
        </p:nvPicPr>
        <p:blipFill>
          <a:blip r:embed="rId6"/>
          <a:stretch>
            <a:fillRect/>
          </a:stretch>
        </p:blipFill>
        <p:spPr>
          <a:xfrm>
            <a:off x="7867511" y="3634389"/>
            <a:ext cx="2744800" cy="1190625"/>
          </a:xfrm>
          <a:prstGeom prst="rect">
            <a:avLst/>
          </a:prstGeom>
        </p:spPr>
      </p:pic>
    </p:spTree>
    <p:extLst>
      <p:ext uri="{BB962C8B-B14F-4D97-AF65-F5344CB8AC3E}">
        <p14:creationId xmlns:p14="http://schemas.microsoft.com/office/powerpoint/2010/main" val="3460803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05727-A951-40CD-BE67-26D6AB491AF6}"/>
              </a:ext>
            </a:extLst>
          </p:cNvPr>
          <p:cNvSpPr>
            <a:spLocks noGrp="1"/>
          </p:cNvSpPr>
          <p:nvPr>
            <p:ph type="title"/>
          </p:nvPr>
        </p:nvSpPr>
        <p:spPr/>
        <p:txBody>
          <a:bodyPr/>
          <a:lstStyle/>
          <a:p>
            <a:r>
              <a:rPr lang="en-US" dirty="0"/>
              <a:t>Question 4</a:t>
            </a:r>
          </a:p>
        </p:txBody>
      </p:sp>
      <p:pic>
        <p:nvPicPr>
          <p:cNvPr id="9" name="Picture 8" descr="Text&#10;&#10;Description automatically generated">
            <a:extLst>
              <a:ext uri="{FF2B5EF4-FFF2-40B4-BE49-F238E27FC236}">
                <a16:creationId xmlns:a16="http://schemas.microsoft.com/office/drawing/2014/main" id="{B9733E37-1ED7-4268-B991-F087EC689465}"/>
              </a:ext>
            </a:extLst>
          </p:cNvPr>
          <p:cNvPicPr>
            <a:picLocks noChangeAspect="1"/>
          </p:cNvPicPr>
          <p:nvPr/>
        </p:nvPicPr>
        <p:blipFill>
          <a:blip r:embed="rId3"/>
          <a:stretch>
            <a:fillRect/>
          </a:stretch>
        </p:blipFill>
        <p:spPr>
          <a:xfrm>
            <a:off x="5473324" y="189162"/>
            <a:ext cx="4103893" cy="3245937"/>
          </a:xfrm>
          <a:prstGeom prst="rect">
            <a:avLst/>
          </a:prstGeom>
        </p:spPr>
      </p:pic>
      <p:sp>
        <p:nvSpPr>
          <p:cNvPr id="12" name="Rectangle 11">
            <a:extLst>
              <a:ext uri="{FF2B5EF4-FFF2-40B4-BE49-F238E27FC236}">
                <a16:creationId xmlns:a16="http://schemas.microsoft.com/office/drawing/2014/main" id="{12617AC1-5EB0-4EBE-9DAA-C8711C1ED226}"/>
              </a:ext>
            </a:extLst>
          </p:cNvPr>
          <p:cNvSpPr/>
          <p:nvPr/>
        </p:nvSpPr>
        <p:spPr>
          <a:xfrm>
            <a:off x="5586256" y="1009352"/>
            <a:ext cx="2948474" cy="1492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Text&#10;&#10;Description automatically generated">
            <a:extLst>
              <a:ext uri="{FF2B5EF4-FFF2-40B4-BE49-F238E27FC236}">
                <a16:creationId xmlns:a16="http://schemas.microsoft.com/office/drawing/2014/main" id="{198147A7-F63A-4027-9811-74E5622531DB}"/>
              </a:ext>
            </a:extLst>
          </p:cNvPr>
          <p:cNvPicPr>
            <a:picLocks noChangeAspect="1"/>
          </p:cNvPicPr>
          <p:nvPr/>
        </p:nvPicPr>
        <p:blipFill>
          <a:blip r:embed="rId4"/>
          <a:stretch>
            <a:fillRect/>
          </a:stretch>
        </p:blipFill>
        <p:spPr>
          <a:xfrm>
            <a:off x="5473324" y="3429000"/>
            <a:ext cx="4105375" cy="3156358"/>
          </a:xfrm>
          <a:prstGeom prst="rect">
            <a:avLst/>
          </a:prstGeom>
        </p:spPr>
      </p:pic>
      <p:sp>
        <p:nvSpPr>
          <p:cNvPr id="20" name="Rectangle 19">
            <a:extLst>
              <a:ext uri="{FF2B5EF4-FFF2-40B4-BE49-F238E27FC236}">
                <a16:creationId xmlns:a16="http://schemas.microsoft.com/office/drawing/2014/main" id="{E84F4137-29C1-45D7-BE62-BE6B553132F8}"/>
              </a:ext>
            </a:extLst>
          </p:cNvPr>
          <p:cNvSpPr/>
          <p:nvPr/>
        </p:nvSpPr>
        <p:spPr>
          <a:xfrm>
            <a:off x="5586256" y="4168888"/>
            <a:ext cx="2948474" cy="1492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6EEFBFBD-0B37-4883-842E-2E2D9C2D9577}"/>
              </a:ext>
            </a:extLst>
          </p:cNvPr>
          <p:cNvPicPr>
            <a:picLocks noChangeAspect="1"/>
          </p:cNvPicPr>
          <p:nvPr/>
        </p:nvPicPr>
        <p:blipFill>
          <a:blip r:embed="rId5"/>
          <a:stretch>
            <a:fillRect/>
          </a:stretch>
        </p:blipFill>
        <p:spPr>
          <a:xfrm>
            <a:off x="1508784" y="1776489"/>
            <a:ext cx="4001412" cy="3233739"/>
          </a:xfrm>
          <a:prstGeom prst="rect">
            <a:avLst/>
          </a:prstGeom>
        </p:spPr>
      </p:pic>
      <p:sp>
        <p:nvSpPr>
          <p:cNvPr id="23" name="Rectangle 22">
            <a:extLst>
              <a:ext uri="{FF2B5EF4-FFF2-40B4-BE49-F238E27FC236}">
                <a16:creationId xmlns:a16="http://schemas.microsoft.com/office/drawing/2014/main" id="{A4D14DA0-EBFC-411F-8D7E-17B453B4ED24}"/>
              </a:ext>
            </a:extLst>
          </p:cNvPr>
          <p:cNvSpPr/>
          <p:nvPr/>
        </p:nvSpPr>
        <p:spPr>
          <a:xfrm>
            <a:off x="1663031" y="2951649"/>
            <a:ext cx="2948474" cy="1492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8570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12E27-9034-4DE6-8673-AC2899FF3449}"/>
              </a:ext>
            </a:extLst>
          </p:cNvPr>
          <p:cNvSpPr>
            <a:spLocks noGrp="1"/>
          </p:cNvSpPr>
          <p:nvPr>
            <p:ph type="title"/>
          </p:nvPr>
        </p:nvSpPr>
        <p:spPr/>
        <p:txBody>
          <a:bodyPr/>
          <a:lstStyle/>
          <a:p>
            <a:r>
              <a:rPr lang="en-US" dirty="0"/>
              <a:t>Question 5</a:t>
            </a:r>
          </a:p>
        </p:txBody>
      </p:sp>
      <p:sp>
        <p:nvSpPr>
          <p:cNvPr id="3" name="Content Placeholder 2">
            <a:extLst>
              <a:ext uri="{FF2B5EF4-FFF2-40B4-BE49-F238E27FC236}">
                <a16:creationId xmlns:a16="http://schemas.microsoft.com/office/drawing/2014/main" id="{AEDE830D-A4EC-4E56-A034-EA55CAD2B5D2}"/>
              </a:ext>
            </a:extLst>
          </p:cNvPr>
          <p:cNvSpPr>
            <a:spLocks noGrp="1"/>
          </p:cNvSpPr>
          <p:nvPr>
            <p:ph idx="1"/>
          </p:nvPr>
        </p:nvSpPr>
        <p:spPr/>
        <p:txBody>
          <a:bodyPr/>
          <a:lstStyle/>
          <a:p>
            <a:pPr marL="742950" lvl="1" indent="-285750">
              <a:buFont typeface="Arial" panose="020B0604020202020204" pitchFamily="34" charset="0"/>
              <a:buChar char="•"/>
            </a:pPr>
            <a:r>
              <a:rPr lang="en-US" sz="1800" dirty="0"/>
              <a:t>Important Notes - </a:t>
            </a:r>
          </a:p>
          <a:p>
            <a:pPr lvl="2">
              <a:buFont typeface="Arial" panose="020B0604020202020204" pitchFamily="34" charset="0"/>
              <a:buChar char="•"/>
            </a:pPr>
            <a:r>
              <a:rPr lang="en-US" sz="1800" dirty="0"/>
              <a:t>Wikipedia cites 758.35 minutes (12.63 </a:t>
            </a:r>
            <a:r>
              <a:rPr lang="en-US" sz="1800" dirty="0" err="1"/>
              <a:t>hrs</a:t>
            </a:r>
            <a:r>
              <a:rPr lang="en-US" sz="1800" dirty="0"/>
              <a:t>) as the average revert time for an article</a:t>
            </a:r>
          </a:p>
          <a:p>
            <a:pPr lvl="2">
              <a:buFont typeface="Arial" panose="020B0604020202020204" pitchFamily="34" charset="0"/>
              <a:buChar char="•"/>
            </a:pPr>
            <a:r>
              <a:rPr lang="en-US" sz="1800" dirty="0"/>
              <a:t>The </a:t>
            </a:r>
            <a:r>
              <a:rPr lang="en-US" sz="1800" dirty="0" err="1"/>
              <a:t>WikiEdits</a:t>
            </a:r>
            <a:r>
              <a:rPr lang="en-US" sz="1800" dirty="0"/>
              <a:t> file was filled with huge outliers</a:t>
            </a:r>
          </a:p>
          <a:p>
            <a:pPr lvl="3" indent="-285750">
              <a:buFont typeface="Arial" panose="020B0604020202020204" pitchFamily="34" charset="0"/>
              <a:buChar char="•"/>
            </a:pPr>
            <a:r>
              <a:rPr lang="en-US" sz="1800" dirty="0"/>
              <a:t>Negative numbers</a:t>
            </a:r>
          </a:p>
          <a:p>
            <a:pPr lvl="3" indent="-285750">
              <a:buFont typeface="Arial" panose="020B0604020202020204" pitchFamily="34" charset="0"/>
              <a:buChar char="•"/>
            </a:pPr>
            <a:r>
              <a:rPr lang="en-US" sz="1800" dirty="0"/>
              <a:t>Null</a:t>
            </a:r>
          </a:p>
          <a:p>
            <a:pPr lvl="3" indent="-285750">
              <a:buFont typeface="Arial" panose="020B0604020202020204" pitchFamily="34" charset="0"/>
              <a:buChar char="•"/>
            </a:pPr>
            <a:r>
              <a:rPr lang="en-US" sz="1800" dirty="0"/>
              <a:t>Times that suggested nearly 1 month before revert took place (much longer than 12.63 </a:t>
            </a:r>
            <a:r>
              <a:rPr lang="en-US" sz="1800" dirty="0" err="1"/>
              <a:t>hrs</a:t>
            </a:r>
            <a:r>
              <a:rPr lang="en-US" sz="1800" dirty="0"/>
              <a:t>)</a:t>
            </a:r>
          </a:p>
          <a:p>
            <a:endParaRPr lang="en-US" dirty="0"/>
          </a:p>
        </p:txBody>
      </p:sp>
    </p:spTree>
    <p:extLst>
      <p:ext uri="{BB962C8B-B14F-4D97-AF65-F5344CB8AC3E}">
        <p14:creationId xmlns:p14="http://schemas.microsoft.com/office/powerpoint/2010/main" val="681221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BAA1-B981-4942-9240-BFAA4F62D50F}"/>
              </a:ext>
            </a:extLst>
          </p:cNvPr>
          <p:cNvSpPr>
            <a:spLocks noGrp="1"/>
          </p:cNvSpPr>
          <p:nvPr>
            <p:ph type="title"/>
          </p:nvPr>
        </p:nvSpPr>
        <p:spPr/>
        <p:txBody>
          <a:bodyPr/>
          <a:lstStyle/>
          <a:p>
            <a:r>
              <a:rPr lang="en-US" dirty="0"/>
              <a:t>Question 5</a:t>
            </a:r>
          </a:p>
        </p:txBody>
      </p:sp>
      <p:pic>
        <p:nvPicPr>
          <p:cNvPr id="5" name="Picture 4">
            <a:extLst>
              <a:ext uri="{FF2B5EF4-FFF2-40B4-BE49-F238E27FC236}">
                <a16:creationId xmlns:a16="http://schemas.microsoft.com/office/drawing/2014/main" id="{1F215EAD-B10A-4C0A-ABC8-3C90CE682D99}"/>
              </a:ext>
            </a:extLst>
          </p:cNvPr>
          <p:cNvPicPr>
            <a:picLocks noChangeAspect="1"/>
          </p:cNvPicPr>
          <p:nvPr/>
        </p:nvPicPr>
        <p:blipFill>
          <a:blip r:embed="rId3"/>
          <a:stretch>
            <a:fillRect/>
          </a:stretch>
        </p:blipFill>
        <p:spPr>
          <a:xfrm>
            <a:off x="685801" y="1635659"/>
            <a:ext cx="5050261" cy="883230"/>
          </a:xfrm>
          <a:prstGeom prst="rect">
            <a:avLst/>
          </a:prstGeom>
        </p:spPr>
      </p:pic>
      <p:pic>
        <p:nvPicPr>
          <p:cNvPr id="6" name="Picture 5">
            <a:extLst>
              <a:ext uri="{FF2B5EF4-FFF2-40B4-BE49-F238E27FC236}">
                <a16:creationId xmlns:a16="http://schemas.microsoft.com/office/drawing/2014/main" id="{A90B7706-3539-45D4-A315-1F4C020AA262}"/>
              </a:ext>
            </a:extLst>
          </p:cNvPr>
          <p:cNvPicPr>
            <a:picLocks noChangeAspect="1"/>
          </p:cNvPicPr>
          <p:nvPr/>
        </p:nvPicPr>
        <p:blipFill>
          <a:blip r:embed="rId4"/>
          <a:stretch>
            <a:fillRect/>
          </a:stretch>
        </p:blipFill>
        <p:spPr>
          <a:xfrm>
            <a:off x="685801" y="3632559"/>
            <a:ext cx="10100202" cy="1150162"/>
          </a:xfrm>
          <a:prstGeom prst="rect">
            <a:avLst/>
          </a:prstGeom>
        </p:spPr>
      </p:pic>
      <p:pic>
        <p:nvPicPr>
          <p:cNvPr id="11" name="Picture 10">
            <a:extLst>
              <a:ext uri="{FF2B5EF4-FFF2-40B4-BE49-F238E27FC236}">
                <a16:creationId xmlns:a16="http://schemas.microsoft.com/office/drawing/2014/main" id="{1353103E-C7C4-4DA0-9479-E438B3EA2343}"/>
              </a:ext>
            </a:extLst>
          </p:cNvPr>
          <p:cNvPicPr>
            <a:picLocks noChangeAspect="1"/>
          </p:cNvPicPr>
          <p:nvPr/>
        </p:nvPicPr>
        <p:blipFill>
          <a:blip r:embed="rId5"/>
          <a:stretch>
            <a:fillRect/>
          </a:stretch>
        </p:blipFill>
        <p:spPr>
          <a:xfrm>
            <a:off x="685801" y="2644998"/>
            <a:ext cx="5400675" cy="838200"/>
          </a:xfrm>
          <a:prstGeom prst="rect">
            <a:avLst/>
          </a:prstGeom>
        </p:spPr>
      </p:pic>
      <p:pic>
        <p:nvPicPr>
          <p:cNvPr id="15" name="Picture 14">
            <a:extLst>
              <a:ext uri="{FF2B5EF4-FFF2-40B4-BE49-F238E27FC236}">
                <a16:creationId xmlns:a16="http://schemas.microsoft.com/office/drawing/2014/main" id="{810F860F-5BF1-4EB6-AE1F-A6C806D3A624}"/>
              </a:ext>
            </a:extLst>
          </p:cNvPr>
          <p:cNvPicPr>
            <a:picLocks noChangeAspect="1"/>
          </p:cNvPicPr>
          <p:nvPr/>
        </p:nvPicPr>
        <p:blipFill>
          <a:blip r:embed="rId6"/>
          <a:stretch>
            <a:fillRect/>
          </a:stretch>
        </p:blipFill>
        <p:spPr>
          <a:xfrm>
            <a:off x="685801" y="5045414"/>
            <a:ext cx="6791325" cy="581025"/>
          </a:xfrm>
          <a:prstGeom prst="rect">
            <a:avLst/>
          </a:prstGeom>
        </p:spPr>
      </p:pic>
      <p:pic>
        <p:nvPicPr>
          <p:cNvPr id="16" name="Picture 15">
            <a:extLst>
              <a:ext uri="{FF2B5EF4-FFF2-40B4-BE49-F238E27FC236}">
                <a16:creationId xmlns:a16="http://schemas.microsoft.com/office/drawing/2014/main" id="{D1B65540-2F60-479D-9503-E2FE19F627E9}"/>
              </a:ext>
            </a:extLst>
          </p:cNvPr>
          <p:cNvPicPr>
            <a:picLocks noChangeAspect="1"/>
          </p:cNvPicPr>
          <p:nvPr/>
        </p:nvPicPr>
        <p:blipFill>
          <a:blip r:embed="rId7"/>
          <a:stretch>
            <a:fillRect/>
          </a:stretch>
        </p:blipFill>
        <p:spPr>
          <a:xfrm>
            <a:off x="5146945" y="5815012"/>
            <a:ext cx="1724025" cy="866775"/>
          </a:xfrm>
          <a:prstGeom prst="rect">
            <a:avLst/>
          </a:prstGeom>
        </p:spPr>
      </p:pic>
    </p:spTree>
    <p:extLst>
      <p:ext uri="{BB962C8B-B14F-4D97-AF65-F5344CB8AC3E}">
        <p14:creationId xmlns:p14="http://schemas.microsoft.com/office/powerpoint/2010/main" val="33938087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E57094B-4684-420B-AFE0-4E41CA2AF7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Celestial design</Template>
  <TotalTime>429</TotalTime>
  <Words>1042</Words>
  <Application>Microsoft Office PowerPoint</Application>
  <PresentationFormat>Widescreen</PresentationFormat>
  <Paragraphs>101</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Project - 1</vt:lpstr>
      <vt:lpstr>Question 1</vt:lpstr>
      <vt:lpstr>Question 2</vt:lpstr>
      <vt:lpstr>Question 3</vt:lpstr>
      <vt:lpstr>Question 4</vt:lpstr>
      <vt:lpstr>Question 4</vt:lpstr>
      <vt:lpstr>Question 4</vt:lpstr>
      <vt:lpstr>Question 5</vt:lpstr>
      <vt:lpstr>Question 5</vt:lpstr>
      <vt:lpstr>Question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- 1</dc:title>
  <dc:creator>Brandon Linton</dc:creator>
  <cp:lastModifiedBy>Brandon Linton</cp:lastModifiedBy>
  <cp:revision>28</cp:revision>
  <dcterms:created xsi:type="dcterms:W3CDTF">2020-11-05T18:14:19Z</dcterms:created>
  <dcterms:modified xsi:type="dcterms:W3CDTF">2020-11-06T04:14:11Z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