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3" d="100"/>
          <a:sy n="93" d="100"/>
        </p:scale>
        <p:origin x="96" y="4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59658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87E80-3F6D-4249-BA02-2CC9943DA33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123473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276489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2635255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4181981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897117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44428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1373368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322500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151374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409041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87E80-3F6D-4249-BA02-2CC9943DA33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338517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87E80-3F6D-4249-BA02-2CC9943DA335}"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77230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87E80-3F6D-4249-BA02-2CC9943DA335}"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208064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87E80-3F6D-4249-BA02-2CC9943DA335}"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310028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87E80-3F6D-4249-BA02-2CC9943DA33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103261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87E80-3F6D-4249-BA02-2CC9943DA33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29372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287E80-3F6D-4249-BA02-2CC9943DA335}" type="datetimeFigureOut">
              <a:rPr lang="en-US" smtClean="0"/>
              <a:t>2/6/2024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A836AB-CFAA-45DD-A2BA-0FB286B1A119}" type="slidenum">
              <a:rPr lang="en-US" smtClean="0"/>
              <a:t>‹#›</a:t>
            </a:fld>
            <a:endParaRPr lang="en-US"/>
          </a:p>
        </p:txBody>
      </p:sp>
    </p:spTree>
    <p:extLst>
      <p:ext uri="{BB962C8B-B14F-4D97-AF65-F5344CB8AC3E}">
        <p14:creationId xmlns:p14="http://schemas.microsoft.com/office/powerpoint/2010/main" val="6848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mailto:bd265996@my.stchas.edu"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410D-8F19-D446-301D-719222265C3C}"/>
              </a:ext>
            </a:extLst>
          </p:cNvPr>
          <p:cNvSpPr>
            <a:spLocks noGrp="1"/>
          </p:cNvSpPr>
          <p:nvPr>
            <p:ph type="ctrTitle"/>
          </p:nvPr>
        </p:nvSpPr>
        <p:spPr/>
        <p:txBody>
          <a:bodyPr>
            <a:normAutofit/>
          </a:bodyPr>
          <a:lstStyle/>
          <a:p>
            <a:r>
              <a:rPr lang="en-US" sz="9600" dirty="0"/>
              <a:t>Team #2 Project</a:t>
            </a:r>
          </a:p>
        </p:txBody>
      </p:sp>
      <p:sp>
        <p:nvSpPr>
          <p:cNvPr id="3" name="Subtitle 2">
            <a:extLst>
              <a:ext uri="{FF2B5EF4-FFF2-40B4-BE49-F238E27FC236}">
                <a16:creationId xmlns:a16="http://schemas.microsoft.com/office/drawing/2014/main" id="{EB7FC453-44CD-8752-43F5-8101A9191318}"/>
              </a:ext>
            </a:extLst>
          </p:cNvPr>
          <p:cNvSpPr>
            <a:spLocks noGrp="1"/>
          </p:cNvSpPr>
          <p:nvPr>
            <p:ph type="subTitle" idx="1"/>
          </p:nvPr>
        </p:nvSpPr>
        <p:spPr/>
        <p:txBody>
          <a:bodyPr>
            <a:normAutofit/>
          </a:bodyPr>
          <a:lstStyle/>
          <a:p>
            <a:r>
              <a:rPr lang="en-US" sz="4000" dirty="0"/>
              <a:t>Co-op Dungeon crawler</a:t>
            </a:r>
          </a:p>
        </p:txBody>
      </p:sp>
    </p:spTree>
    <p:extLst>
      <p:ext uri="{BB962C8B-B14F-4D97-AF65-F5344CB8AC3E}">
        <p14:creationId xmlns:p14="http://schemas.microsoft.com/office/powerpoint/2010/main" val="1077965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1ECD-CCDF-1EB9-3F89-EE05E9BA1926}"/>
              </a:ext>
            </a:extLst>
          </p:cNvPr>
          <p:cNvSpPr>
            <a:spLocks noGrp="1"/>
          </p:cNvSpPr>
          <p:nvPr>
            <p:ph type="title"/>
          </p:nvPr>
        </p:nvSpPr>
        <p:spPr/>
        <p:txBody>
          <a:bodyPr/>
          <a:lstStyle/>
          <a:p>
            <a:r>
              <a:rPr lang="en-US" dirty="0"/>
              <a:t>Planned Future Work</a:t>
            </a:r>
          </a:p>
        </p:txBody>
      </p:sp>
      <p:sp>
        <p:nvSpPr>
          <p:cNvPr id="3" name="Content Placeholder 2">
            <a:extLst>
              <a:ext uri="{FF2B5EF4-FFF2-40B4-BE49-F238E27FC236}">
                <a16:creationId xmlns:a16="http://schemas.microsoft.com/office/drawing/2014/main" id="{A123EB78-2EEE-FB0D-7790-9FCCBAEE4BA3}"/>
              </a:ext>
            </a:extLst>
          </p:cNvPr>
          <p:cNvSpPr>
            <a:spLocks noGrp="1"/>
          </p:cNvSpPr>
          <p:nvPr>
            <p:ph idx="1"/>
          </p:nvPr>
        </p:nvSpPr>
        <p:spPr/>
        <p:txBody>
          <a:bodyPr/>
          <a:lstStyle/>
          <a:p>
            <a:r>
              <a:rPr lang="en-US" dirty="0"/>
              <a:t>Get Client up and running</a:t>
            </a:r>
          </a:p>
          <a:p>
            <a:r>
              <a:rPr lang="en-US" dirty="0"/>
              <a:t>Create game logic and puzzles</a:t>
            </a:r>
          </a:p>
          <a:p>
            <a:r>
              <a:rPr lang="en-US" dirty="0"/>
              <a:t>Create the Host – Client system</a:t>
            </a:r>
          </a:p>
          <a:p>
            <a:r>
              <a:rPr lang="en-US" dirty="0"/>
              <a:t>Get Host-Client communicating</a:t>
            </a:r>
          </a:p>
        </p:txBody>
      </p:sp>
    </p:spTree>
    <p:extLst>
      <p:ext uri="{BB962C8B-B14F-4D97-AF65-F5344CB8AC3E}">
        <p14:creationId xmlns:p14="http://schemas.microsoft.com/office/powerpoint/2010/main" val="58018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0D1E42-6B98-EB2F-775B-1896460D03D9}"/>
              </a:ext>
            </a:extLst>
          </p:cNvPr>
          <p:cNvSpPr>
            <a:spLocks noGrp="1"/>
          </p:cNvSpPr>
          <p:nvPr>
            <p:ph type="title"/>
          </p:nvPr>
        </p:nvSpPr>
        <p:spPr>
          <a:xfrm>
            <a:off x="535021" y="685800"/>
            <a:ext cx="2639962" cy="5105400"/>
          </a:xfrm>
        </p:spPr>
        <p:txBody>
          <a:bodyPr>
            <a:normAutofit/>
          </a:bodyPr>
          <a:lstStyle/>
          <a:p>
            <a:r>
              <a:rPr lang="en-US" sz="6600" dirty="0">
                <a:solidFill>
                  <a:srgbClr val="FFFFFF"/>
                </a:solidFill>
              </a:rPr>
              <a:t>Video Game</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6" name="Content Placeholder 5">
            <a:extLst>
              <a:ext uri="{FF2B5EF4-FFF2-40B4-BE49-F238E27FC236}">
                <a16:creationId xmlns:a16="http://schemas.microsoft.com/office/drawing/2014/main" id="{60F721EF-9632-FD86-3C49-17361972F394}"/>
              </a:ext>
            </a:extLst>
          </p:cNvPr>
          <p:cNvSpPr>
            <a:spLocks noGrp="1"/>
          </p:cNvSpPr>
          <p:nvPr>
            <p:ph idx="1"/>
          </p:nvPr>
        </p:nvSpPr>
        <p:spPr>
          <a:xfrm>
            <a:off x="4850405" y="573880"/>
            <a:ext cx="6452404" cy="5407533"/>
          </a:xfrm>
        </p:spPr>
        <p:txBody>
          <a:bodyPr>
            <a:normAutofit/>
          </a:bodyPr>
          <a:lstStyle/>
          <a:p>
            <a:r>
              <a:rPr lang="en-US" sz="4400" dirty="0"/>
              <a:t>Dungeon Crawler</a:t>
            </a:r>
          </a:p>
          <a:p>
            <a:r>
              <a:rPr lang="en-US" sz="4400" dirty="0"/>
              <a:t>Top down 2d style</a:t>
            </a:r>
          </a:p>
          <a:p>
            <a:r>
              <a:rPr lang="en-US" sz="4400" dirty="0"/>
              <a:t>Co-op</a:t>
            </a:r>
          </a:p>
          <a:p>
            <a:r>
              <a:rPr lang="en-US" sz="4400" dirty="0"/>
              <a:t>Puzzles and Combat</a:t>
            </a:r>
          </a:p>
        </p:txBody>
      </p:sp>
    </p:spTree>
    <p:extLst>
      <p:ext uri="{BB962C8B-B14F-4D97-AF65-F5344CB8AC3E}">
        <p14:creationId xmlns:p14="http://schemas.microsoft.com/office/powerpoint/2010/main" val="71333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4031-558A-4661-6678-A8DDB643D89E}"/>
              </a:ext>
            </a:extLst>
          </p:cNvPr>
          <p:cNvSpPr>
            <a:spLocks noGrp="1"/>
          </p:cNvSpPr>
          <p:nvPr>
            <p:ph type="title"/>
          </p:nvPr>
        </p:nvSpPr>
        <p:spPr/>
        <p:txBody>
          <a:bodyPr>
            <a:normAutofit/>
          </a:bodyPr>
          <a:lstStyle/>
          <a:p>
            <a:r>
              <a:rPr lang="en-US" sz="7200" dirty="0"/>
              <a:t>System Components</a:t>
            </a:r>
          </a:p>
        </p:txBody>
      </p:sp>
      <p:sp>
        <p:nvSpPr>
          <p:cNvPr id="3" name="Content Placeholder 2">
            <a:extLst>
              <a:ext uri="{FF2B5EF4-FFF2-40B4-BE49-F238E27FC236}">
                <a16:creationId xmlns:a16="http://schemas.microsoft.com/office/drawing/2014/main" id="{EF7E39DA-BB71-0958-EAF4-6AC12BFABD50}"/>
              </a:ext>
            </a:extLst>
          </p:cNvPr>
          <p:cNvSpPr>
            <a:spLocks noGrp="1"/>
          </p:cNvSpPr>
          <p:nvPr>
            <p:ph idx="1"/>
          </p:nvPr>
        </p:nvSpPr>
        <p:spPr>
          <a:xfrm>
            <a:off x="1484310" y="2857501"/>
            <a:ext cx="10018713" cy="3124201"/>
          </a:xfrm>
        </p:spPr>
        <p:txBody>
          <a:bodyPr>
            <a:normAutofit lnSpcReduction="10000"/>
          </a:bodyPr>
          <a:lstStyle/>
          <a:p>
            <a:r>
              <a:rPr lang="en-US" sz="4000" dirty="0"/>
              <a:t>Front end client</a:t>
            </a:r>
          </a:p>
          <a:p>
            <a:r>
              <a:rPr lang="en-US" sz="4000" dirty="0"/>
              <a:t>Host system for co-op</a:t>
            </a:r>
          </a:p>
          <a:p>
            <a:r>
              <a:rPr lang="en-US" sz="4000" dirty="0"/>
              <a:t>Communication setup</a:t>
            </a:r>
          </a:p>
          <a:p>
            <a:r>
              <a:rPr lang="en-US" sz="4000" dirty="0"/>
              <a:t>Game Logic</a:t>
            </a:r>
          </a:p>
          <a:p>
            <a:endParaRPr lang="en-US" dirty="0"/>
          </a:p>
        </p:txBody>
      </p:sp>
    </p:spTree>
    <p:extLst>
      <p:ext uri="{BB962C8B-B14F-4D97-AF65-F5344CB8AC3E}">
        <p14:creationId xmlns:p14="http://schemas.microsoft.com/office/powerpoint/2010/main" val="210878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F6A1-070C-1BC2-FEF9-C97B8173DD59}"/>
              </a:ext>
            </a:extLst>
          </p:cNvPr>
          <p:cNvSpPr>
            <a:spLocks noGrp="1"/>
          </p:cNvSpPr>
          <p:nvPr>
            <p:ph type="title"/>
          </p:nvPr>
        </p:nvSpPr>
        <p:spPr/>
        <p:txBody>
          <a:bodyPr>
            <a:normAutofit/>
          </a:bodyPr>
          <a:lstStyle/>
          <a:p>
            <a:r>
              <a:rPr lang="en-US" sz="8000" dirty="0"/>
              <a:t>Technology Needed</a:t>
            </a:r>
          </a:p>
        </p:txBody>
      </p:sp>
      <p:sp>
        <p:nvSpPr>
          <p:cNvPr id="3" name="Content Placeholder 2">
            <a:extLst>
              <a:ext uri="{FF2B5EF4-FFF2-40B4-BE49-F238E27FC236}">
                <a16:creationId xmlns:a16="http://schemas.microsoft.com/office/drawing/2014/main" id="{BF7717BD-E23F-999F-8642-CFF01F99E4DB}"/>
              </a:ext>
            </a:extLst>
          </p:cNvPr>
          <p:cNvSpPr>
            <a:spLocks noGrp="1"/>
          </p:cNvSpPr>
          <p:nvPr>
            <p:ph idx="1"/>
          </p:nvPr>
        </p:nvSpPr>
        <p:spPr>
          <a:xfrm>
            <a:off x="2556839" y="2673874"/>
            <a:ext cx="10018713" cy="3124201"/>
          </a:xfrm>
        </p:spPr>
        <p:txBody>
          <a:bodyPr>
            <a:normAutofit/>
          </a:bodyPr>
          <a:lstStyle/>
          <a:p>
            <a:r>
              <a:rPr lang="en-US" sz="4400" dirty="0"/>
              <a:t>Unity</a:t>
            </a:r>
          </a:p>
          <a:p>
            <a:r>
              <a:rPr lang="en-US" sz="4400" dirty="0"/>
              <a:t>C#</a:t>
            </a:r>
          </a:p>
          <a:p>
            <a:r>
              <a:rPr lang="en-US" sz="4400" dirty="0"/>
              <a:t>C++</a:t>
            </a:r>
          </a:p>
        </p:txBody>
      </p:sp>
    </p:spTree>
    <p:extLst>
      <p:ext uri="{BB962C8B-B14F-4D97-AF65-F5344CB8AC3E}">
        <p14:creationId xmlns:p14="http://schemas.microsoft.com/office/powerpoint/2010/main" val="262147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45C4-FBC7-041C-84F5-342DD050EA62}"/>
              </a:ext>
            </a:extLst>
          </p:cNvPr>
          <p:cNvSpPr>
            <a:spLocks noGrp="1"/>
          </p:cNvSpPr>
          <p:nvPr>
            <p:ph type="title"/>
          </p:nvPr>
        </p:nvSpPr>
        <p:spPr>
          <a:xfrm>
            <a:off x="1484311" y="0"/>
            <a:ext cx="10018713" cy="1752599"/>
          </a:xfrm>
        </p:spPr>
        <p:txBody>
          <a:bodyPr>
            <a:normAutofit/>
          </a:bodyPr>
          <a:lstStyle/>
          <a:p>
            <a:r>
              <a:rPr lang="en-US" sz="6600" dirty="0"/>
              <a:t>Project Proposal</a:t>
            </a:r>
          </a:p>
        </p:txBody>
      </p:sp>
      <p:sp>
        <p:nvSpPr>
          <p:cNvPr id="8" name="Text Placeholder 7">
            <a:extLst>
              <a:ext uri="{FF2B5EF4-FFF2-40B4-BE49-F238E27FC236}">
                <a16:creationId xmlns:a16="http://schemas.microsoft.com/office/drawing/2014/main" id="{127186B1-8784-EE28-E4D8-87823D7C2E8C}"/>
              </a:ext>
            </a:extLst>
          </p:cNvPr>
          <p:cNvSpPr>
            <a:spLocks noGrp="1"/>
          </p:cNvSpPr>
          <p:nvPr>
            <p:ph type="body" idx="1"/>
          </p:nvPr>
        </p:nvSpPr>
        <p:spPr>
          <a:xfrm>
            <a:off x="1886479" y="1464468"/>
            <a:ext cx="4607188" cy="576262"/>
          </a:xfrm>
        </p:spPr>
        <p:txBody>
          <a:bodyPr/>
          <a:lstStyle/>
          <a:p>
            <a:r>
              <a:rPr lang="en-US" dirty="0"/>
              <a:t>Client Operations</a:t>
            </a:r>
          </a:p>
        </p:txBody>
      </p:sp>
      <p:sp>
        <p:nvSpPr>
          <p:cNvPr id="9" name="Content Placeholder 8">
            <a:extLst>
              <a:ext uri="{FF2B5EF4-FFF2-40B4-BE49-F238E27FC236}">
                <a16:creationId xmlns:a16="http://schemas.microsoft.com/office/drawing/2014/main" id="{204BA648-9193-E3FE-7161-47F0B873C96A}"/>
              </a:ext>
            </a:extLst>
          </p:cNvPr>
          <p:cNvSpPr>
            <a:spLocks noGrp="1"/>
          </p:cNvSpPr>
          <p:nvPr>
            <p:ph sz="half" idx="2"/>
          </p:nvPr>
        </p:nvSpPr>
        <p:spPr>
          <a:xfrm>
            <a:off x="1886479" y="2061369"/>
            <a:ext cx="9821966" cy="1018715"/>
          </a:xfrm>
        </p:spPr>
        <p:txBody>
          <a:bodyPr>
            <a:normAutofit fontScale="70000" lnSpcReduction="20000"/>
          </a:bodyPr>
          <a:lstStyle/>
          <a:p>
            <a:r>
              <a:rPr lang="en-US" sz="2600" dirty="0">
                <a:effectLst/>
                <a:latin typeface="Times New Roman" panose="02020603050405020304" pitchFamily="18" charset="0"/>
                <a:ea typeface="Times New Roman" panose="02020603050405020304" pitchFamily="18" charset="0"/>
              </a:rPr>
              <a:t>The client operations will be to handle the game display, giving all needed info to the player.  Handle player input.  Communicate with the client-host, sending the co-op player info as needed to the host and listen back from the host for any other update changes needed.</a:t>
            </a:r>
          </a:p>
          <a:p>
            <a:endParaRPr lang="en-US" dirty="0"/>
          </a:p>
        </p:txBody>
      </p:sp>
      <p:sp>
        <p:nvSpPr>
          <p:cNvPr id="10" name="Text Placeholder 9">
            <a:extLst>
              <a:ext uri="{FF2B5EF4-FFF2-40B4-BE49-F238E27FC236}">
                <a16:creationId xmlns:a16="http://schemas.microsoft.com/office/drawing/2014/main" id="{9E8E3C74-FF95-2AC5-685B-1D2F08A8A87A}"/>
              </a:ext>
            </a:extLst>
          </p:cNvPr>
          <p:cNvSpPr>
            <a:spLocks noGrp="1"/>
          </p:cNvSpPr>
          <p:nvPr>
            <p:ph type="body" sz="quarter" idx="3"/>
          </p:nvPr>
        </p:nvSpPr>
        <p:spPr>
          <a:xfrm>
            <a:off x="1780008" y="3140869"/>
            <a:ext cx="4622537" cy="576262"/>
          </a:xfrm>
        </p:spPr>
        <p:txBody>
          <a:bodyPr/>
          <a:lstStyle/>
          <a:p>
            <a:r>
              <a:rPr lang="en-US" dirty="0"/>
              <a:t>Executive Summary</a:t>
            </a:r>
          </a:p>
        </p:txBody>
      </p:sp>
      <p:sp>
        <p:nvSpPr>
          <p:cNvPr id="11" name="Content Placeholder 10">
            <a:extLst>
              <a:ext uri="{FF2B5EF4-FFF2-40B4-BE49-F238E27FC236}">
                <a16:creationId xmlns:a16="http://schemas.microsoft.com/office/drawing/2014/main" id="{279299D5-1BB1-80E5-4134-9FBF85167434}"/>
              </a:ext>
            </a:extLst>
          </p:cNvPr>
          <p:cNvSpPr>
            <a:spLocks noGrp="1"/>
          </p:cNvSpPr>
          <p:nvPr>
            <p:ph sz="quarter" idx="4"/>
          </p:nvPr>
        </p:nvSpPr>
        <p:spPr>
          <a:xfrm>
            <a:off x="1886478" y="3877469"/>
            <a:ext cx="9616545" cy="2667709"/>
          </a:xfrm>
        </p:spPr>
        <p:txBody>
          <a:bodyPr>
            <a:normAutofit fontScale="70000" lnSpcReduction="20000"/>
          </a:bodyPr>
          <a:lstStyle/>
          <a:p>
            <a:r>
              <a:rPr lang="en-US" sz="2600" dirty="0">
                <a:effectLst/>
                <a:latin typeface="Times New Roman" panose="02020603050405020304" pitchFamily="18" charset="0"/>
                <a:ea typeface="Times New Roman" panose="02020603050405020304" pitchFamily="18" charset="0"/>
              </a:rPr>
              <a:t>The project will a be a Multiplayer Dungeon Crawler game, most likely in a top-down perspective. The project will be built using the unity engine, which satisfies the cutting-edge technology requirement. The game will use a client-hosted server, which will be set up using Unity’s built in server API. One person will create an instance of that game on their machine, while the other will connect to it through network. The game’s dungeons will likely be filled with both combat and puzzles. The players of the game will need to work together and communicate in order to solve puzzles, overcome combat challenges, and navigate the dungeon’s layout. The game will most likely use English text, so being able to read and understand basic English will be required to play the game. The target platform for the game will be PC. A computer will be required to be able to play the game. </a:t>
            </a:r>
          </a:p>
          <a:p>
            <a:endParaRPr lang="en-US" dirty="0"/>
          </a:p>
        </p:txBody>
      </p:sp>
    </p:spTree>
    <p:extLst>
      <p:ext uri="{BB962C8B-B14F-4D97-AF65-F5344CB8AC3E}">
        <p14:creationId xmlns:p14="http://schemas.microsoft.com/office/powerpoint/2010/main" val="14843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5EC5FF-D80D-7D3E-EA5E-39486A97A1A1}"/>
              </a:ext>
            </a:extLst>
          </p:cNvPr>
          <p:cNvSpPr>
            <a:spLocks noGrp="1"/>
          </p:cNvSpPr>
          <p:nvPr>
            <p:ph type="body" idx="1"/>
          </p:nvPr>
        </p:nvSpPr>
        <p:spPr>
          <a:xfrm>
            <a:off x="2000779" y="341595"/>
            <a:ext cx="4607188" cy="576262"/>
          </a:xfrm>
        </p:spPr>
        <p:txBody>
          <a:bodyPr/>
          <a:lstStyle/>
          <a:p>
            <a:r>
              <a:rPr lang="en-US" dirty="0"/>
              <a:t>Cost Summary</a:t>
            </a:r>
          </a:p>
        </p:txBody>
      </p:sp>
      <p:sp>
        <p:nvSpPr>
          <p:cNvPr id="4" name="Content Placeholder 3">
            <a:extLst>
              <a:ext uri="{FF2B5EF4-FFF2-40B4-BE49-F238E27FC236}">
                <a16:creationId xmlns:a16="http://schemas.microsoft.com/office/drawing/2014/main" id="{D705B39F-6449-2242-423F-536FC88B8799}"/>
              </a:ext>
            </a:extLst>
          </p:cNvPr>
          <p:cNvSpPr>
            <a:spLocks noGrp="1"/>
          </p:cNvSpPr>
          <p:nvPr>
            <p:ph sz="half" idx="2"/>
          </p:nvPr>
        </p:nvSpPr>
        <p:spPr>
          <a:xfrm>
            <a:off x="1959556" y="947375"/>
            <a:ext cx="9707666" cy="1049886"/>
          </a:xfrm>
        </p:spPr>
        <p:txBody>
          <a:bodyPr>
            <a:normAutofit fontScale="92500"/>
          </a:bodyPr>
          <a:lstStyle/>
          <a:p>
            <a:endParaRPr lang="en-US" dirty="0"/>
          </a:p>
        </p:txBody>
      </p:sp>
      <p:sp>
        <p:nvSpPr>
          <p:cNvPr id="5" name="Text Placeholder 4">
            <a:extLst>
              <a:ext uri="{FF2B5EF4-FFF2-40B4-BE49-F238E27FC236}">
                <a16:creationId xmlns:a16="http://schemas.microsoft.com/office/drawing/2014/main" id="{A35188F7-1654-799B-0189-C20F2CA3F911}"/>
              </a:ext>
            </a:extLst>
          </p:cNvPr>
          <p:cNvSpPr>
            <a:spLocks noGrp="1"/>
          </p:cNvSpPr>
          <p:nvPr>
            <p:ph type="body" sz="quarter" idx="3"/>
          </p:nvPr>
        </p:nvSpPr>
        <p:spPr>
          <a:xfrm>
            <a:off x="2000779" y="2294873"/>
            <a:ext cx="4622537" cy="576262"/>
          </a:xfrm>
        </p:spPr>
        <p:txBody>
          <a:bodyPr/>
          <a:lstStyle/>
          <a:p>
            <a:r>
              <a:rPr lang="en-US" dirty="0"/>
              <a:t>Terms and Conditions</a:t>
            </a:r>
          </a:p>
        </p:txBody>
      </p:sp>
      <p:sp>
        <p:nvSpPr>
          <p:cNvPr id="6" name="Content Placeholder 5">
            <a:extLst>
              <a:ext uri="{FF2B5EF4-FFF2-40B4-BE49-F238E27FC236}">
                <a16:creationId xmlns:a16="http://schemas.microsoft.com/office/drawing/2014/main" id="{7239ECDE-41EA-4255-F9B8-46EDBBDF3ED6}"/>
              </a:ext>
            </a:extLst>
          </p:cNvPr>
          <p:cNvSpPr>
            <a:spLocks noGrp="1"/>
          </p:cNvSpPr>
          <p:nvPr>
            <p:ph sz="quarter" idx="4"/>
          </p:nvPr>
        </p:nvSpPr>
        <p:spPr>
          <a:xfrm>
            <a:off x="1959556" y="3056196"/>
            <a:ext cx="9659512" cy="1049886"/>
          </a:xfrm>
        </p:spPr>
        <p:txBody>
          <a:bodyPr>
            <a:normAutofit fontScale="92500"/>
          </a:bodyPr>
          <a:lstStyle/>
          <a:p>
            <a:r>
              <a:rPr lang="en-US" sz="1800" dirty="0">
                <a:effectLst/>
                <a:latin typeface="Times New Roman" panose="02020603050405020304" pitchFamily="18" charset="0"/>
                <a:ea typeface="Times New Roman" panose="02020603050405020304" pitchFamily="18" charset="0"/>
              </a:rPr>
              <a:t>We, the development team composed of James Demeritt, Joel Estes, and Andrew Lange, retain full ownership and rights of this project and any materials made by us.  We understand and agree to the school keeping a copy of this for their archive and any further academic and teaching use they see fit.</a:t>
            </a:r>
          </a:p>
          <a:p>
            <a:endParaRPr lang="en-US" dirty="0"/>
          </a:p>
        </p:txBody>
      </p:sp>
      <p:sp>
        <p:nvSpPr>
          <p:cNvPr id="7" name="Text Placeholder 2">
            <a:extLst>
              <a:ext uri="{FF2B5EF4-FFF2-40B4-BE49-F238E27FC236}">
                <a16:creationId xmlns:a16="http://schemas.microsoft.com/office/drawing/2014/main" id="{1EF07CF2-3F30-EF56-BAC6-3074D9DACA6A}"/>
              </a:ext>
            </a:extLst>
          </p:cNvPr>
          <p:cNvSpPr txBox="1">
            <a:spLocks/>
          </p:cNvSpPr>
          <p:nvPr/>
        </p:nvSpPr>
        <p:spPr>
          <a:xfrm>
            <a:off x="2000779" y="4106082"/>
            <a:ext cx="460718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dirty="0"/>
              <a:t>Contact</a:t>
            </a:r>
          </a:p>
        </p:txBody>
      </p:sp>
      <p:sp>
        <p:nvSpPr>
          <p:cNvPr id="8" name="Content Placeholder 5">
            <a:extLst>
              <a:ext uri="{FF2B5EF4-FFF2-40B4-BE49-F238E27FC236}">
                <a16:creationId xmlns:a16="http://schemas.microsoft.com/office/drawing/2014/main" id="{63711E0A-A6C3-A3A2-1187-EC2AFAB1429D}"/>
              </a:ext>
            </a:extLst>
          </p:cNvPr>
          <p:cNvSpPr txBox="1">
            <a:spLocks/>
          </p:cNvSpPr>
          <p:nvPr/>
        </p:nvSpPr>
        <p:spPr>
          <a:xfrm>
            <a:off x="1959556" y="4697120"/>
            <a:ext cx="9659512" cy="104988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James Demeritt –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bd265996@my.stchas.edu</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Joel Estes – je240398@my.stchas.edu</a:t>
            </a:r>
          </a:p>
          <a:p>
            <a:endParaRPr lang="en-US" dirty="0"/>
          </a:p>
        </p:txBody>
      </p:sp>
    </p:spTree>
    <p:extLst>
      <p:ext uri="{BB962C8B-B14F-4D97-AF65-F5344CB8AC3E}">
        <p14:creationId xmlns:p14="http://schemas.microsoft.com/office/powerpoint/2010/main" val="145454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77CBC-D8B3-A295-AE37-4198464E0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616C7-61CD-3EC0-D49E-208EC8B56C86}"/>
              </a:ext>
            </a:extLst>
          </p:cNvPr>
          <p:cNvSpPr>
            <a:spLocks noGrp="1"/>
          </p:cNvSpPr>
          <p:nvPr>
            <p:ph type="title"/>
          </p:nvPr>
        </p:nvSpPr>
        <p:spPr>
          <a:xfrm>
            <a:off x="1484311" y="0"/>
            <a:ext cx="10018713" cy="1752599"/>
          </a:xfrm>
        </p:spPr>
        <p:txBody>
          <a:bodyPr>
            <a:normAutofit/>
          </a:bodyPr>
          <a:lstStyle/>
          <a:p>
            <a:r>
              <a:rPr lang="en-US" sz="6600" dirty="0"/>
              <a:t>Statement of Work</a:t>
            </a:r>
          </a:p>
        </p:txBody>
      </p:sp>
      <p:sp>
        <p:nvSpPr>
          <p:cNvPr id="8" name="Text Placeholder 7">
            <a:extLst>
              <a:ext uri="{FF2B5EF4-FFF2-40B4-BE49-F238E27FC236}">
                <a16:creationId xmlns:a16="http://schemas.microsoft.com/office/drawing/2014/main" id="{FB098613-FD93-E514-0D16-9527A1B6C86F}"/>
              </a:ext>
            </a:extLst>
          </p:cNvPr>
          <p:cNvSpPr>
            <a:spLocks noGrp="1"/>
          </p:cNvSpPr>
          <p:nvPr>
            <p:ph type="body" idx="1"/>
          </p:nvPr>
        </p:nvSpPr>
        <p:spPr>
          <a:xfrm>
            <a:off x="1886479" y="1464468"/>
            <a:ext cx="4607188" cy="576262"/>
          </a:xfrm>
        </p:spPr>
        <p:txBody>
          <a:bodyPr/>
          <a:lstStyle/>
          <a:p>
            <a:r>
              <a:rPr lang="en-US" dirty="0"/>
              <a:t>Introduction/Background</a:t>
            </a:r>
          </a:p>
        </p:txBody>
      </p:sp>
      <p:sp>
        <p:nvSpPr>
          <p:cNvPr id="9" name="Content Placeholder 8">
            <a:extLst>
              <a:ext uri="{FF2B5EF4-FFF2-40B4-BE49-F238E27FC236}">
                <a16:creationId xmlns:a16="http://schemas.microsoft.com/office/drawing/2014/main" id="{26E78452-4A9A-662D-0A7D-5E8A4AE5EC3C}"/>
              </a:ext>
            </a:extLst>
          </p:cNvPr>
          <p:cNvSpPr>
            <a:spLocks noGrp="1"/>
          </p:cNvSpPr>
          <p:nvPr>
            <p:ph sz="half" idx="2"/>
          </p:nvPr>
        </p:nvSpPr>
        <p:spPr>
          <a:xfrm>
            <a:off x="1893729" y="2018343"/>
            <a:ext cx="9821967" cy="1752599"/>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Joel Estes is majoring in Animation and Gaming at Saint Charles Community College. He has taken many introduction courses to multiple programming languages such as python, java, C++, and C#. He has also taken a course on game design using Unity, so he has some experience using both Unity and C#. </a:t>
            </a:r>
          </a:p>
          <a:p>
            <a:r>
              <a:rPr lang="en-US" sz="1800" dirty="0">
                <a:effectLst/>
                <a:latin typeface="Times New Roman" panose="02020603050405020304" pitchFamily="18" charset="0"/>
                <a:ea typeface="Times New Roman" panose="02020603050405020304" pitchFamily="18" charset="0"/>
              </a:rPr>
              <a:t>James Demeritt is majoring in Applied Programming at St. Charles Community College.  He has taken classes in python, C++ and SQL.</a:t>
            </a:r>
            <a:endParaRPr lang="en-US" dirty="0"/>
          </a:p>
        </p:txBody>
      </p:sp>
      <p:sp>
        <p:nvSpPr>
          <p:cNvPr id="10" name="Text Placeholder 9">
            <a:extLst>
              <a:ext uri="{FF2B5EF4-FFF2-40B4-BE49-F238E27FC236}">
                <a16:creationId xmlns:a16="http://schemas.microsoft.com/office/drawing/2014/main" id="{B364C2B8-3543-4F15-C7F9-14027343B027}"/>
              </a:ext>
            </a:extLst>
          </p:cNvPr>
          <p:cNvSpPr>
            <a:spLocks noGrp="1"/>
          </p:cNvSpPr>
          <p:nvPr>
            <p:ph type="body" sz="quarter" idx="3"/>
          </p:nvPr>
        </p:nvSpPr>
        <p:spPr>
          <a:xfrm>
            <a:off x="1725006" y="3931515"/>
            <a:ext cx="4622537" cy="576262"/>
          </a:xfrm>
        </p:spPr>
        <p:txBody>
          <a:bodyPr/>
          <a:lstStyle/>
          <a:p>
            <a:r>
              <a:rPr lang="en-US" dirty="0"/>
              <a:t>Scope of Work</a:t>
            </a:r>
          </a:p>
        </p:txBody>
      </p:sp>
      <p:sp>
        <p:nvSpPr>
          <p:cNvPr id="11" name="Content Placeholder 10">
            <a:extLst>
              <a:ext uri="{FF2B5EF4-FFF2-40B4-BE49-F238E27FC236}">
                <a16:creationId xmlns:a16="http://schemas.microsoft.com/office/drawing/2014/main" id="{251BB917-A802-B545-B807-946844EDBB95}"/>
              </a:ext>
            </a:extLst>
          </p:cNvPr>
          <p:cNvSpPr>
            <a:spLocks noGrp="1"/>
          </p:cNvSpPr>
          <p:nvPr>
            <p:ph sz="quarter" idx="4"/>
          </p:nvPr>
        </p:nvSpPr>
        <p:spPr>
          <a:xfrm>
            <a:off x="1893729" y="4787790"/>
            <a:ext cx="9616545" cy="1684558"/>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Everyone involved will need a personal computer that they can develop the game on. This project will be made using the latest version of Unity, so everyone will need to install Unity on their computer. We will need knowledge on how to use Unity. Because Unity uses C# for its scripts, everyone involved will need at least a basic understanding of C#. We will need some 2D assets to make the game look more visually appealing. These 2D assets will likely be obtained from a website like itch.io or some other similar resource. </a:t>
            </a:r>
            <a:endParaRPr lang="en-US" dirty="0"/>
          </a:p>
        </p:txBody>
      </p:sp>
    </p:spTree>
    <p:extLst>
      <p:ext uri="{BB962C8B-B14F-4D97-AF65-F5344CB8AC3E}">
        <p14:creationId xmlns:p14="http://schemas.microsoft.com/office/powerpoint/2010/main" val="407302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74B77-AFBD-B974-2423-15DFF9DE666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CB59966-33CE-6F97-2CE0-42280CCA96A0}"/>
              </a:ext>
            </a:extLst>
          </p:cNvPr>
          <p:cNvSpPr>
            <a:spLocks noGrp="1"/>
          </p:cNvSpPr>
          <p:nvPr>
            <p:ph type="body" idx="1"/>
          </p:nvPr>
        </p:nvSpPr>
        <p:spPr>
          <a:xfrm>
            <a:off x="2000779" y="341595"/>
            <a:ext cx="4607188" cy="576262"/>
          </a:xfrm>
        </p:spPr>
        <p:txBody>
          <a:bodyPr/>
          <a:lstStyle/>
          <a:p>
            <a:r>
              <a:rPr lang="en-US" dirty="0"/>
              <a:t>Period of Performance</a:t>
            </a:r>
          </a:p>
        </p:txBody>
      </p:sp>
      <p:sp>
        <p:nvSpPr>
          <p:cNvPr id="4" name="Content Placeholder 3">
            <a:extLst>
              <a:ext uri="{FF2B5EF4-FFF2-40B4-BE49-F238E27FC236}">
                <a16:creationId xmlns:a16="http://schemas.microsoft.com/office/drawing/2014/main" id="{4D5DF69A-21CC-1079-C553-F2AFEB23D0B5}"/>
              </a:ext>
            </a:extLst>
          </p:cNvPr>
          <p:cNvSpPr>
            <a:spLocks noGrp="1"/>
          </p:cNvSpPr>
          <p:nvPr>
            <p:ph sz="half" idx="2"/>
          </p:nvPr>
        </p:nvSpPr>
        <p:spPr>
          <a:xfrm>
            <a:off x="1959556" y="947375"/>
            <a:ext cx="9707666" cy="1049886"/>
          </a:xfrm>
        </p:spPr>
        <p:txBody>
          <a:bodyPr>
            <a:normAutofit fontScale="92500" lnSpcReduction="10000"/>
          </a:bodyPr>
          <a:lstStyle/>
          <a:p>
            <a:endParaRPr lang="en-US" dirty="0"/>
          </a:p>
        </p:txBody>
      </p:sp>
      <p:sp>
        <p:nvSpPr>
          <p:cNvPr id="5" name="Text Placeholder 4">
            <a:extLst>
              <a:ext uri="{FF2B5EF4-FFF2-40B4-BE49-F238E27FC236}">
                <a16:creationId xmlns:a16="http://schemas.microsoft.com/office/drawing/2014/main" id="{BBB7279D-53ED-F187-B60F-F718E0D5CF85}"/>
              </a:ext>
            </a:extLst>
          </p:cNvPr>
          <p:cNvSpPr>
            <a:spLocks noGrp="1"/>
          </p:cNvSpPr>
          <p:nvPr>
            <p:ph type="body" sz="quarter" idx="3"/>
          </p:nvPr>
        </p:nvSpPr>
        <p:spPr>
          <a:xfrm>
            <a:off x="2000779" y="2294873"/>
            <a:ext cx="4622537" cy="576262"/>
          </a:xfrm>
        </p:spPr>
        <p:txBody>
          <a:bodyPr/>
          <a:lstStyle/>
          <a:p>
            <a:r>
              <a:rPr lang="en-US" dirty="0"/>
              <a:t>Place of Performance</a:t>
            </a:r>
          </a:p>
        </p:txBody>
      </p:sp>
      <p:sp>
        <p:nvSpPr>
          <p:cNvPr id="6" name="Content Placeholder 5">
            <a:extLst>
              <a:ext uri="{FF2B5EF4-FFF2-40B4-BE49-F238E27FC236}">
                <a16:creationId xmlns:a16="http://schemas.microsoft.com/office/drawing/2014/main" id="{38D9BA8F-A7E9-770A-0CD6-8C94F01B4606}"/>
              </a:ext>
            </a:extLst>
          </p:cNvPr>
          <p:cNvSpPr>
            <a:spLocks noGrp="1"/>
          </p:cNvSpPr>
          <p:nvPr>
            <p:ph sz="quarter" idx="4"/>
          </p:nvPr>
        </p:nvSpPr>
        <p:spPr>
          <a:xfrm>
            <a:off x="1959556" y="3056196"/>
            <a:ext cx="9659512" cy="1049886"/>
          </a:xfrm>
        </p:spPr>
        <p:txBody>
          <a:bodyPr>
            <a:normAutofit fontScale="92500" lnSpcReduction="10000"/>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All work on the project will be done at home on each of the team member’s personal computers. A GitHub repository has been set up for the project so that each team member can commit changes to the project. A discord channel has been set up so that communication between team members can occur. Weekly meetings on discord will occur at 1:30pm every Wednesday. </a:t>
            </a:r>
          </a:p>
          <a:p>
            <a:endParaRPr lang="en-US" dirty="0"/>
          </a:p>
        </p:txBody>
      </p:sp>
      <p:sp>
        <p:nvSpPr>
          <p:cNvPr id="7" name="Text Placeholder 2">
            <a:extLst>
              <a:ext uri="{FF2B5EF4-FFF2-40B4-BE49-F238E27FC236}">
                <a16:creationId xmlns:a16="http://schemas.microsoft.com/office/drawing/2014/main" id="{87B8C2E0-801C-318C-8273-EA644D724779}"/>
              </a:ext>
            </a:extLst>
          </p:cNvPr>
          <p:cNvSpPr txBox="1">
            <a:spLocks/>
          </p:cNvSpPr>
          <p:nvPr/>
        </p:nvSpPr>
        <p:spPr>
          <a:xfrm>
            <a:off x="2000779" y="4106082"/>
            <a:ext cx="460718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dirty="0"/>
              <a:t>Work Requirements</a:t>
            </a:r>
          </a:p>
        </p:txBody>
      </p:sp>
      <p:sp>
        <p:nvSpPr>
          <p:cNvPr id="8" name="Content Placeholder 5">
            <a:extLst>
              <a:ext uri="{FF2B5EF4-FFF2-40B4-BE49-F238E27FC236}">
                <a16:creationId xmlns:a16="http://schemas.microsoft.com/office/drawing/2014/main" id="{E4FD5151-BE23-6A0F-FF9E-2D41154B7B1C}"/>
              </a:ext>
            </a:extLst>
          </p:cNvPr>
          <p:cNvSpPr txBox="1">
            <a:spLocks/>
          </p:cNvSpPr>
          <p:nvPr/>
        </p:nvSpPr>
        <p:spPr>
          <a:xfrm>
            <a:off x="1959556" y="4697120"/>
            <a:ext cx="9659512" cy="104988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sz="1800" dirty="0">
                <a:effectLst/>
                <a:latin typeface="Times New Roman" panose="02020603050405020304" pitchFamily="18" charset="0"/>
                <a:ea typeface="Times New Roman" panose="02020603050405020304" pitchFamily="18" charset="0"/>
              </a:rPr>
              <a:t>Client front end working.  Server hosting backend on client working.  Communication between the two working.  Client game logic. </a:t>
            </a:r>
            <a:endParaRPr lang="en-US" dirty="0"/>
          </a:p>
        </p:txBody>
      </p:sp>
    </p:spTree>
    <p:extLst>
      <p:ext uri="{BB962C8B-B14F-4D97-AF65-F5344CB8AC3E}">
        <p14:creationId xmlns:p14="http://schemas.microsoft.com/office/powerpoint/2010/main" val="419092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C9C1F-C9ED-461D-7D92-4839C817516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C012D46-B800-A2F1-BBCB-3EE2FCF73574}"/>
              </a:ext>
            </a:extLst>
          </p:cNvPr>
          <p:cNvSpPr>
            <a:spLocks noGrp="1"/>
          </p:cNvSpPr>
          <p:nvPr>
            <p:ph type="body" idx="1"/>
          </p:nvPr>
        </p:nvSpPr>
        <p:spPr>
          <a:xfrm>
            <a:off x="1959556" y="720979"/>
            <a:ext cx="4607188" cy="576262"/>
          </a:xfrm>
        </p:spPr>
        <p:txBody>
          <a:bodyPr/>
          <a:lstStyle/>
          <a:p>
            <a:r>
              <a:rPr lang="en-US" dirty="0"/>
              <a:t>Schedule/Milestones</a:t>
            </a:r>
          </a:p>
        </p:txBody>
      </p:sp>
      <p:sp>
        <p:nvSpPr>
          <p:cNvPr id="4" name="Content Placeholder 3">
            <a:extLst>
              <a:ext uri="{FF2B5EF4-FFF2-40B4-BE49-F238E27FC236}">
                <a16:creationId xmlns:a16="http://schemas.microsoft.com/office/drawing/2014/main" id="{13CD472E-7C7B-099D-3AE5-98881807E156}"/>
              </a:ext>
            </a:extLst>
          </p:cNvPr>
          <p:cNvSpPr>
            <a:spLocks noGrp="1"/>
          </p:cNvSpPr>
          <p:nvPr>
            <p:ph sz="half" idx="2"/>
          </p:nvPr>
        </p:nvSpPr>
        <p:spPr>
          <a:xfrm>
            <a:off x="1959556" y="1347675"/>
            <a:ext cx="9707666" cy="1049886"/>
          </a:xfrm>
        </p:spPr>
        <p:txBody>
          <a:bodyPr>
            <a:normAutofit/>
          </a:bodyPr>
          <a:lstStyle/>
          <a:p>
            <a:endParaRPr lang="en-US" dirty="0"/>
          </a:p>
        </p:txBody>
      </p:sp>
      <p:sp>
        <p:nvSpPr>
          <p:cNvPr id="5" name="Text Placeholder 4">
            <a:extLst>
              <a:ext uri="{FF2B5EF4-FFF2-40B4-BE49-F238E27FC236}">
                <a16:creationId xmlns:a16="http://schemas.microsoft.com/office/drawing/2014/main" id="{38EB14EE-1AE7-91E7-014C-365CAC39D749}"/>
              </a:ext>
            </a:extLst>
          </p:cNvPr>
          <p:cNvSpPr>
            <a:spLocks noGrp="1"/>
          </p:cNvSpPr>
          <p:nvPr>
            <p:ph type="body" sz="quarter" idx="3"/>
          </p:nvPr>
        </p:nvSpPr>
        <p:spPr>
          <a:xfrm>
            <a:off x="2000779" y="3047146"/>
            <a:ext cx="4622537" cy="576262"/>
          </a:xfrm>
        </p:spPr>
        <p:txBody>
          <a:bodyPr/>
          <a:lstStyle/>
          <a:p>
            <a:r>
              <a:rPr lang="en-US" dirty="0"/>
              <a:t>Acceptance Criteria</a:t>
            </a:r>
          </a:p>
        </p:txBody>
      </p:sp>
      <p:sp>
        <p:nvSpPr>
          <p:cNvPr id="6" name="Content Placeholder 5">
            <a:extLst>
              <a:ext uri="{FF2B5EF4-FFF2-40B4-BE49-F238E27FC236}">
                <a16:creationId xmlns:a16="http://schemas.microsoft.com/office/drawing/2014/main" id="{4B66AB24-BC22-0D96-AF63-65BF146B1C7C}"/>
              </a:ext>
            </a:extLst>
          </p:cNvPr>
          <p:cNvSpPr>
            <a:spLocks noGrp="1"/>
          </p:cNvSpPr>
          <p:nvPr>
            <p:ph sz="quarter" idx="4"/>
          </p:nvPr>
        </p:nvSpPr>
        <p:spPr>
          <a:xfrm>
            <a:off x="1959556" y="3810854"/>
            <a:ext cx="9659512" cy="1049886"/>
          </a:xfrm>
        </p:spPr>
        <p:txBody>
          <a:bodyPr>
            <a:norm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Our acceptance criteria would be the game working fully.  That would entail the client properly handling input and output as needed.  Along with the Client-Host and client communicating properly to allow co-op play. </a:t>
            </a:r>
            <a:endParaRPr lang="en-US" dirty="0"/>
          </a:p>
        </p:txBody>
      </p:sp>
    </p:spTree>
    <p:extLst>
      <p:ext uri="{BB962C8B-B14F-4D97-AF65-F5344CB8AC3E}">
        <p14:creationId xmlns:p14="http://schemas.microsoft.com/office/powerpoint/2010/main" val="6710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90</TotalTime>
  <Words>706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Team #2 Project</vt:lpstr>
      <vt:lpstr>Video Game</vt:lpstr>
      <vt:lpstr>System Components</vt:lpstr>
      <vt:lpstr>Technology Needed</vt:lpstr>
      <vt:lpstr>Project Proposal</vt:lpstr>
      <vt:lpstr>PowerPoint Presentation</vt:lpstr>
      <vt:lpstr>Statement of Work</vt:lpstr>
      <vt:lpstr>PowerPoint Presentation</vt:lpstr>
      <vt:lpstr>PowerPoint Presentation</vt:lpstr>
      <vt:lpstr>Planned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 Project</dc:title>
  <dc:creator>Brandon Demeritt</dc:creator>
  <cp:lastModifiedBy>Brandon Demeritt</cp:lastModifiedBy>
  <cp:revision>6</cp:revision>
  <dcterms:created xsi:type="dcterms:W3CDTF">2024-02-06T21:17:40Z</dcterms:created>
  <dcterms:modified xsi:type="dcterms:W3CDTF">2024-02-06T22:48:11Z</dcterms:modified>
</cp:coreProperties>
</file>