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Average" panose="020B0604020202020204" charset="0"/>
      <p:regular r:id="rId25"/>
    </p:embeddedFont>
    <p:embeddedFont>
      <p:font typeface="Oswal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fc2c98b01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fc2c98b01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(3 min) - I plan on spending the most time here so people really get an MBA intuition behind what’s happening.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7151e714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7151e714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(30 sec) - this is almost a repeat of the last slide, so don’t need to spend a lot of time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7151e714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7151e714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(30 sec) - quick discussion on how the two differ. Note, in the example relative beats absolute but that’s just for this example. Not true in general.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7151e714c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7151e714c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7151e714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7151e714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fdb6b3a8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fdb6b3a8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fdb6b3a8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fdb6b3a8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fdb6b3a8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fdb6b3a8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t-costs of 10 bps per unit of turnover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7151e714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7151e714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(1 minute total on this)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fc2c98b01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fc2c98b01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(10 sec) - This is a quick example of what can go wrong without robustness, although technically momentum is still considered “robust”.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fdb6b3a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fdb6b3a8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7151e714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7151e714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(10 sec) - Quick explanation of reserving 2015-2020 data to “test” our strategy created from 1960-2015.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1963 - 2020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Cross validation or out-of-sample testing is a model validation technique for assessing how the results of a statistical analysis will generalize to an independent data set.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7151e714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7151e714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(10 sec) - This is just dividing the data into even and odd months visually.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7151e714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7151e714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(30 sec) - This is more for Bates than anyone. I hope the testing period I did (using Apr returns to test March’s strategy) is correct.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7151e714c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7151e714c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151e714c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151e714c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fdb6b3a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fdb6b3a8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fc2c98b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fc2c98b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works for stock momentum, our thesis is that this works for factor momentum as well.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7151e714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7151e714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(4 min total on this)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fdb6b3a8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fdb6b3a8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- the number of absolute factors can change with each calculation, but relative won’t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fc2c98b01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fc2c98b01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37474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3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3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316574" y="3364649"/>
            <a:ext cx="1632000" cy="1632000"/>
          </a:xfrm>
          <a:prstGeom prst="ellipse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118424" y="1414824"/>
            <a:ext cx="1632000" cy="1632000"/>
          </a:xfrm>
          <a:prstGeom prst="ellipse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500225" y="4086700"/>
            <a:ext cx="831300" cy="831300"/>
          </a:xfrm>
          <a:prstGeom prst="ellipse">
            <a:avLst/>
          </a:prstGeom>
          <a:noFill/>
          <a:ln w="19050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94188" y="1494263"/>
            <a:ext cx="831300" cy="831300"/>
          </a:xfrm>
          <a:prstGeom prst="ellipse">
            <a:avLst/>
          </a:prstGeom>
          <a:noFill/>
          <a:ln w="19050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080300" y="1677388"/>
            <a:ext cx="3452400" cy="145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611275" y="1677388"/>
            <a:ext cx="3452400" cy="145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611300" y="3204100"/>
            <a:ext cx="3452400" cy="145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080325" y="3204100"/>
            <a:ext cx="3452400" cy="145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2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3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4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316150" y="1320321"/>
            <a:ext cx="8511803" cy="3494410"/>
            <a:chOff x="316150" y="1472750"/>
            <a:chExt cx="8511803" cy="3331500"/>
          </a:xfrm>
        </p:grpSpPr>
        <p:sp>
          <p:nvSpPr>
            <p:cNvPr id="92" name="Google Shape;92;p16"/>
            <p:cNvSpPr/>
            <p:nvPr/>
          </p:nvSpPr>
          <p:spPr>
            <a:xfrm>
              <a:off x="3753623" y="1472750"/>
              <a:ext cx="1644600" cy="3331500"/>
            </a:xfrm>
            <a:prstGeom prst="rect">
              <a:avLst/>
            </a:prstGeom>
            <a:solidFill>
              <a:srgbClr val="006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316150" y="1472750"/>
              <a:ext cx="1652100" cy="3331500"/>
            </a:xfrm>
            <a:prstGeom prst="rect">
              <a:avLst/>
            </a:prstGeom>
            <a:solidFill>
              <a:srgbClr val="006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2038752" y="1472750"/>
              <a:ext cx="1644600" cy="3331500"/>
            </a:xfrm>
            <a:prstGeom prst="rect">
              <a:avLst/>
            </a:prstGeom>
            <a:solidFill>
              <a:srgbClr val="006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468488" y="1472750"/>
              <a:ext cx="1644600" cy="3331500"/>
            </a:xfrm>
            <a:prstGeom prst="rect">
              <a:avLst/>
            </a:prstGeom>
            <a:solidFill>
              <a:srgbClr val="006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7183353" y="1472750"/>
              <a:ext cx="1644600" cy="3331500"/>
            </a:xfrm>
            <a:prstGeom prst="rect">
              <a:avLst/>
            </a:prstGeom>
            <a:solidFill>
              <a:srgbClr val="006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6"/>
          <p:cNvSpPr txBox="1"/>
          <p:nvPr/>
        </p:nvSpPr>
        <p:spPr>
          <a:xfrm>
            <a:off x="953550" y="1472750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2DFDB"/>
                </a:solidFill>
              </a:rPr>
              <a:t>1</a:t>
            </a:r>
            <a:endParaRPr sz="2200">
              <a:solidFill>
                <a:srgbClr val="B2DFDB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671625" y="1472750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2DFDB"/>
                </a:solidFill>
              </a:rPr>
              <a:t>2</a:t>
            </a:r>
            <a:endParaRPr sz="2200">
              <a:solidFill>
                <a:srgbClr val="B2DFDB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383596" y="1472750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2DFDB"/>
                </a:solidFill>
              </a:rPr>
              <a:t>3</a:t>
            </a:r>
            <a:endParaRPr sz="2200">
              <a:solidFill>
                <a:srgbClr val="B2DFDB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101909" y="1472750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2DFDB"/>
                </a:solidFill>
              </a:rPr>
              <a:t>4</a:t>
            </a:r>
            <a:endParaRPr sz="2200">
              <a:solidFill>
                <a:srgbClr val="B2DFDB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813646" y="1472750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2DFDB"/>
                </a:solidFill>
              </a:rPr>
              <a:t>5</a:t>
            </a:r>
            <a:endParaRPr sz="2200">
              <a:solidFill>
                <a:srgbClr val="B2DFDB"/>
              </a:solidFill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6150" y="362750"/>
            <a:ext cx="5888400" cy="84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72300" y="2018750"/>
            <a:ext cx="1539300" cy="251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2090377" y="2018750"/>
            <a:ext cx="1539300" cy="251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3"/>
          </p:nvPr>
        </p:nvSpPr>
        <p:spPr>
          <a:xfrm>
            <a:off x="3805508" y="2018750"/>
            <a:ext cx="1539300" cy="251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"/>
          </p:nvPr>
        </p:nvSpPr>
        <p:spPr>
          <a:xfrm>
            <a:off x="5520650" y="2018750"/>
            <a:ext cx="1539300" cy="251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5"/>
          </p:nvPr>
        </p:nvSpPr>
        <p:spPr>
          <a:xfrm>
            <a:off x="7238750" y="2018750"/>
            <a:ext cx="1539300" cy="251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5">
    <p:bg>
      <p:bgPr>
        <a:solidFill>
          <a:srgbClr val="37474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duceBrando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Meta-Momentum Timing Strategy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 Team – </a:t>
            </a:r>
            <a:r>
              <a:rPr lang="en-US" dirty="0"/>
              <a:t>Brandon Ly (</a:t>
            </a:r>
            <a:r>
              <a:rPr lang="en-US" dirty="0">
                <a:hlinkClick r:id="rId3"/>
              </a:rPr>
              <a:t>deduceBrandon@gmail.com</a:t>
            </a:r>
            <a:r>
              <a:rPr lang="en-US" dirty="0"/>
              <a:t>), Ellie Evans, Mark Rose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(Silver Fund – 2020)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63" y="152400"/>
            <a:ext cx="691948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2024050" y="374275"/>
            <a:ext cx="889500" cy="37641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3787800" y="374275"/>
            <a:ext cx="889500" cy="37641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889625" y="4344700"/>
            <a:ext cx="2964900" cy="734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2898300" y="374275"/>
            <a:ext cx="889500" cy="37641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4677300" y="374275"/>
            <a:ext cx="889500" cy="37641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5551700" y="374275"/>
            <a:ext cx="889500" cy="37641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5912650" y="4256400"/>
            <a:ext cx="24801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>
            <a:off x="2797500" y="902825"/>
            <a:ext cx="167700" cy="15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27"/>
          <p:cNvCxnSpPr/>
          <p:nvPr/>
        </p:nvCxnSpPr>
        <p:spPr>
          <a:xfrm>
            <a:off x="4560100" y="902825"/>
            <a:ext cx="171000" cy="19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27"/>
          <p:cNvCxnSpPr/>
          <p:nvPr/>
        </p:nvCxnSpPr>
        <p:spPr>
          <a:xfrm>
            <a:off x="2797500" y="1197025"/>
            <a:ext cx="167700" cy="15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7"/>
          <p:cNvCxnSpPr/>
          <p:nvPr/>
        </p:nvCxnSpPr>
        <p:spPr>
          <a:xfrm>
            <a:off x="2797500" y="1491225"/>
            <a:ext cx="167700" cy="15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27"/>
          <p:cNvCxnSpPr/>
          <p:nvPr/>
        </p:nvCxnSpPr>
        <p:spPr>
          <a:xfrm>
            <a:off x="4560100" y="1177675"/>
            <a:ext cx="171000" cy="19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27"/>
          <p:cNvCxnSpPr/>
          <p:nvPr/>
        </p:nvCxnSpPr>
        <p:spPr>
          <a:xfrm>
            <a:off x="4584250" y="1491225"/>
            <a:ext cx="171000" cy="19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27"/>
          <p:cNvCxnSpPr/>
          <p:nvPr/>
        </p:nvCxnSpPr>
        <p:spPr>
          <a:xfrm>
            <a:off x="2797500" y="1785425"/>
            <a:ext cx="167700" cy="15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27"/>
          <p:cNvCxnSpPr/>
          <p:nvPr/>
        </p:nvCxnSpPr>
        <p:spPr>
          <a:xfrm>
            <a:off x="2797500" y="2079625"/>
            <a:ext cx="167700" cy="15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7"/>
          <p:cNvCxnSpPr/>
          <p:nvPr/>
        </p:nvCxnSpPr>
        <p:spPr>
          <a:xfrm>
            <a:off x="4560100" y="1766075"/>
            <a:ext cx="171000" cy="19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7"/>
          <p:cNvCxnSpPr/>
          <p:nvPr/>
        </p:nvCxnSpPr>
        <p:spPr>
          <a:xfrm>
            <a:off x="4584250" y="2079625"/>
            <a:ext cx="171000" cy="19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7"/>
          <p:cNvCxnSpPr/>
          <p:nvPr/>
        </p:nvCxnSpPr>
        <p:spPr>
          <a:xfrm>
            <a:off x="4560100" y="2354475"/>
            <a:ext cx="171000" cy="19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7"/>
          <p:cNvSpPr/>
          <p:nvPr/>
        </p:nvSpPr>
        <p:spPr>
          <a:xfrm>
            <a:off x="1034500" y="975625"/>
            <a:ext cx="5406600" cy="3009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688" y="152400"/>
            <a:ext cx="6878614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8"/>
          <p:cNvCxnSpPr/>
          <p:nvPr/>
        </p:nvCxnSpPr>
        <p:spPr>
          <a:xfrm>
            <a:off x="2797500" y="941525"/>
            <a:ext cx="167700" cy="15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8"/>
          <p:cNvCxnSpPr/>
          <p:nvPr/>
        </p:nvCxnSpPr>
        <p:spPr>
          <a:xfrm>
            <a:off x="4486500" y="922175"/>
            <a:ext cx="171000" cy="19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8"/>
          <p:cNvCxnSpPr/>
          <p:nvPr/>
        </p:nvCxnSpPr>
        <p:spPr>
          <a:xfrm>
            <a:off x="2797500" y="2107975"/>
            <a:ext cx="167700" cy="15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8"/>
          <p:cNvCxnSpPr/>
          <p:nvPr/>
        </p:nvCxnSpPr>
        <p:spPr>
          <a:xfrm>
            <a:off x="4486500" y="2088625"/>
            <a:ext cx="171000" cy="19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28"/>
          <p:cNvSpPr/>
          <p:nvPr/>
        </p:nvSpPr>
        <p:spPr>
          <a:xfrm>
            <a:off x="2045100" y="709450"/>
            <a:ext cx="2526900" cy="29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2045100" y="1867325"/>
            <a:ext cx="2526900" cy="29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5325400" y="4256375"/>
            <a:ext cx="26859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Difference?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0701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7077300" y="2573550"/>
            <a:ext cx="155700" cy="148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5723750" y="2302625"/>
            <a:ext cx="1509300" cy="270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1119375" y="2302625"/>
            <a:ext cx="1509300" cy="270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2550275" y="2573550"/>
            <a:ext cx="155700" cy="148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29"/>
          <p:cNvCxnSpPr>
            <a:endCxn id="223" idx="1"/>
          </p:cNvCxnSpPr>
          <p:nvPr/>
        </p:nvCxnSpPr>
        <p:spPr>
          <a:xfrm>
            <a:off x="2460877" y="2494241"/>
            <a:ext cx="112200" cy="101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29"/>
          <p:cNvCxnSpPr/>
          <p:nvPr/>
        </p:nvCxnSpPr>
        <p:spPr>
          <a:xfrm>
            <a:off x="7022002" y="2494241"/>
            <a:ext cx="112200" cy="101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1047450" y="2064150"/>
            <a:ext cx="7049100" cy="10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Design Parameters</a:t>
            </a:r>
            <a:endParaRPr sz="5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311700" y="1053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Formation Period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backward-looking data we use to calculate momentum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Period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long into the future we hold portfolio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Rebalance every month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Formation-Holding Period Gap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days/months to exclude between holding and formation periods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Cut-offs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determines a winning factor?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Absolute: Factor returns positive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Relative: Best performing in the cross-section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51" y="366513"/>
            <a:ext cx="5707324" cy="4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6422750" y="3168300"/>
            <a:ext cx="2326500" cy="3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Formation</a:t>
            </a:r>
            <a:endParaRPr sz="26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period</a:t>
            </a:r>
            <a:endParaRPr sz="26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matters. </a:t>
            </a:r>
            <a:endParaRPr sz="26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43" name="Google Shape;243;p32"/>
          <p:cNvCxnSpPr/>
          <p:nvPr/>
        </p:nvCxnSpPr>
        <p:spPr>
          <a:xfrm>
            <a:off x="6508900" y="4566850"/>
            <a:ext cx="16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3"/>
          <p:cNvGrpSpPr/>
          <p:nvPr/>
        </p:nvGrpSpPr>
        <p:grpSpPr>
          <a:xfrm>
            <a:off x="331425" y="1262062"/>
            <a:ext cx="5886575" cy="3308324"/>
            <a:chOff x="331425" y="1262062"/>
            <a:chExt cx="5886575" cy="3308324"/>
          </a:xfrm>
        </p:grpSpPr>
        <p:pic>
          <p:nvPicPr>
            <p:cNvPr id="249" name="Google Shape;249;p33"/>
            <p:cNvPicPr preferRelativeResize="0"/>
            <p:nvPr/>
          </p:nvPicPr>
          <p:blipFill rotWithShape="1">
            <a:blip r:embed="rId3">
              <a:alphaModFix/>
            </a:blip>
            <a:srcRect l="18153" t="7227"/>
            <a:stretch/>
          </p:blipFill>
          <p:spPr>
            <a:xfrm>
              <a:off x="331425" y="1262062"/>
              <a:ext cx="5886575" cy="3308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33"/>
            <p:cNvSpPr/>
            <p:nvPr/>
          </p:nvSpPr>
          <p:spPr>
            <a:xfrm>
              <a:off x="986400" y="1885750"/>
              <a:ext cx="1564200" cy="22203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33"/>
          <p:cNvSpPr txBox="1"/>
          <p:nvPr/>
        </p:nvSpPr>
        <p:spPr>
          <a:xfrm>
            <a:off x="6343250" y="2974950"/>
            <a:ext cx="2479800" cy="15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There’s a fairly high turnover rate compared to other strategies… </a:t>
            </a:r>
            <a:endParaRPr sz="23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344475" y="305325"/>
            <a:ext cx="53235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Transaction Costs</a:t>
            </a:r>
            <a:endParaRPr sz="28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3609050" y="3538625"/>
            <a:ext cx="2039100" cy="532200"/>
          </a:xfrm>
          <a:prstGeom prst="bracePai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4" name="Google Shape;254;p33"/>
          <p:cNvCxnSpPr/>
          <p:nvPr/>
        </p:nvCxnSpPr>
        <p:spPr>
          <a:xfrm flipH="1">
            <a:off x="4697250" y="2724400"/>
            <a:ext cx="321000" cy="7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33"/>
          <p:cNvSpPr txBox="1"/>
          <p:nvPr/>
        </p:nvSpPr>
        <p:spPr>
          <a:xfrm>
            <a:off x="4260725" y="2336850"/>
            <a:ext cx="1855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Fama-French 5 factors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5" y="755813"/>
            <a:ext cx="5869551" cy="36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6255200" y="2607000"/>
            <a:ext cx="2826300" cy="1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…but there’s evidence that factor momentum strategies outperform other factors regardless. </a:t>
            </a:r>
            <a:endParaRPr sz="21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62" name="Google Shape;262;p34"/>
          <p:cNvCxnSpPr/>
          <p:nvPr/>
        </p:nvCxnSpPr>
        <p:spPr>
          <a:xfrm>
            <a:off x="6372625" y="4423250"/>
            <a:ext cx="25053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34"/>
          <p:cNvSpPr/>
          <p:nvPr/>
        </p:nvSpPr>
        <p:spPr>
          <a:xfrm>
            <a:off x="806375" y="1323050"/>
            <a:ext cx="1581300" cy="2364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311700" y="2064150"/>
            <a:ext cx="8520600" cy="10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Robustness Checks</a:t>
            </a:r>
            <a:endParaRPr sz="52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5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Momentum Crash ‘09</a:t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93700"/>
            <a:ext cx="5788349" cy="368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 rotWithShape="1">
          <a:blip r:embed="rId3">
            <a:alphaModFix/>
          </a:blip>
          <a:srcRect l="88276" t="7637" r="3654" b="80808"/>
          <a:stretch/>
        </p:blipFill>
        <p:spPr>
          <a:xfrm>
            <a:off x="6441150" y="852875"/>
            <a:ext cx="2357451" cy="215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/>
          <p:cNvPicPr preferRelativeResize="0"/>
          <p:nvPr/>
        </p:nvPicPr>
        <p:blipFill rotWithShape="1">
          <a:blip r:embed="rId3">
            <a:alphaModFix/>
          </a:blip>
          <a:srcRect l="15760" t="95948" r="65961" b="1082"/>
          <a:stretch/>
        </p:blipFill>
        <p:spPr>
          <a:xfrm>
            <a:off x="6487325" y="3204326"/>
            <a:ext cx="1951850" cy="20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 rotWithShape="1">
          <a:blip r:embed="rId3">
            <a:alphaModFix/>
          </a:blip>
          <a:srcRect l="34000" t="95949" r="45789" b="1081"/>
          <a:stretch/>
        </p:blipFill>
        <p:spPr>
          <a:xfrm>
            <a:off x="6540800" y="3406401"/>
            <a:ext cx="2158149" cy="2020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/>
          <p:nvPr/>
        </p:nvSpPr>
        <p:spPr>
          <a:xfrm>
            <a:off x="5308350" y="1467225"/>
            <a:ext cx="461700" cy="47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79" name="Google Shape;279;p36"/>
          <p:cNvSpPr/>
          <p:nvPr/>
        </p:nvSpPr>
        <p:spPr>
          <a:xfrm rot="-1508449">
            <a:off x="5741495" y="1270469"/>
            <a:ext cx="879852" cy="4106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1125050" y="4706425"/>
            <a:ext cx="2357400" cy="126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1" name="Google Shape;281;p36"/>
          <p:cNvSpPr/>
          <p:nvPr/>
        </p:nvSpPr>
        <p:spPr>
          <a:xfrm rot="-1466935">
            <a:off x="3454985" y="3856818"/>
            <a:ext cx="3157424" cy="4106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Meta-Momentum Strategies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Design Parameters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Robustness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Robustness - OOS Test</a:t>
            </a:r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49" y="1194900"/>
            <a:ext cx="7594176" cy="33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/>
        </p:nvSpPr>
        <p:spPr>
          <a:xfrm>
            <a:off x="4572000" y="399275"/>
            <a:ext cx="45720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Cross validation or out-of-sample testing is a model validation technique for assessing how the results of a statistical analysis will generalize to an independent data set.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>
            <a:spLocks noGrp="1"/>
          </p:cNvSpPr>
          <p:nvPr>
            <p:ph type="title"/>
          </p:nvPr>
        </p:nvSpPr>
        <p:spPr>
          <a:xfrm>
            <a:off x="699650" y="332650"/>
            <a:ext cx="222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Even/Odd Test</a:t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r="29433"/>
          <a:stretch/>
        </p:blipFill>
        <p:spPr>
          <a:xfrm>
            <a:off x="4331525" y="445025"/>
            <a:ext cx="4422993" cy="43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 rotWithShape="1">
          <a:blip r:embed="rId4">
            <a:alphaModFix/>
          </a:blip>
          <a:srcRect r="48538"/>
          <a:stretch/>
        </p:blipFill>
        <p:spPr>
          <a:xfrm>
            <a:off x="651775" y="1057675"/>
            <a:ext cx="1547400" cy="31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8"/>
          <p:cNvPicPr preferRelativeResize="0"/>
          <p:nvPr/>
        </p:nvPicPr>
        <p:blipFill rotWithShape="1">
          <a:blip r:embed="rId4">
            <a:alphaModFix/>
          </a:blip>
          <a:srcRect l="75949"/>
          <a:stretch/>
        </p:blipFill>
        <p:spPr>
          <a:xfrm>
            <a:off x="2199175" y="1057663"/>
            <a:ext cx="723175" cy="31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/>
          <p:nvPr/>
        </p:nvSpPr>
        <p:spPr>
          <a:xfrm>
            <a:off x="3002975" y="2121913"/>
            <a:ext cx="985800" cy="5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5" y="62600"/>
            <a:ext cx="6077974" cy="28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199" y="3060975"/>
            <a:ext cx="3491801" cy="208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/>
          <p:nvPr/>
        </p:nvSpPr>
        <p:spPr>
          <a:xfrm>
            <a:off x="58275" y="335600"/>
            <a:ext cx="928200" cy="23205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5594825" y="3261875"/>
            <a:ext cx="812100" cy="17148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Google Shape;306;p39"/>
          <p:cNvCxnSpPr/>
          <p:nvPr/>
        </p:nvCxnSpPr>
        <p:spPr>
          <a:xfrm>
            <a:off x="1766225" y="1173525"/>
            <a:ext cx="167700" cy="15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39"/>
          <p:cNvCxnSpPr/>
          <p:nvPr/>
        </p:nvCxnSpPr>
        <p:spPr>
          <a:xfrm>
            <a:off x="3541700" y="1154175"/>
            <a:ext cx="171000" cy="19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39"/>
          <p:cNvSpPr/>
          <p:nvPr/>
        </p:nvSpPr>
        <p:spPr>
          <a:xfrm>
            <a:off x="-12750" y="1263775"/>
            <a:ext cx="644700" cy="219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4572000" y="1263775"/>
            <a:ext cx="644700" cy="219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6470225" y="3891250"/>
            <a:ext cx="399600" cy="219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7198300" y="3891250"/>
            <a:ext cx="399600" cy="219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6535325" y="3609850"/>
            <a:ext cx="269400" cy="2814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7261200" y="3535300"/>
            <a:ext cx="269400" cy="435600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" name="Google Shape;314;p39"/>
          <p:cNvCxnSpPr>
            <a:stCxn id="312" idx="3"/>
            <a:endCxn id="309" idx="5"/>
          </p:cNvCxnSpPr>
          <p:nvPr/>
        </p:nvCxnSpPr>
        <p:spPr>
          <a:xfrm rot="10800000">
            <a:off x="5122325" y="1450850"/>
            <a:ext cx="1547700" cy="21963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39"/>
          <p:cNvCxnSpPr>
            <a:stCxn id="313" idx="3"/>
            <a:endCxn id="309" idx="5"/>
          </p:cNvCxnSpPr>
          <p:nvPr/>
        </p:nvCxnSpPr>
        <p:spPr>
          <a:xfrm rot="10800000">
            <a:off x="5122200" y="1450673"/>
            <a:ext cx="2273700" cy="22512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6" name="Google Shape;31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6925" y="1067026"/>
            <a:ext cx="2425225" cy="6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/>
          <p:nvPr/>
        </p:nvSpPr>
        <p:spPr>
          <a:xfrm>
            <a:off x="4507100" y="2695350"/>
            <a:ext cx="1145100" cy="28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2157300" y="1979250"/>
            <a:ext cx="4829400" cy="11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Executive Summary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timing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350" y="1207550"/>
            <a:ext cx="6670950" cy="34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Meta-Momentum Factor investing strategy is a robust factor timing method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historical data to determine the winners and losers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cross-validation methods to ensure the robustness of the parameters that we find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Propose a </a:t>
            </a:r>
            <a:r>
              <a:rPr lang="en" i="1"/>
              <a:t>strategy</a:t>
            </a:r>
            <a:r>
              <a:rPr lang="en"/>
              <a:t>—that is, a set of rules that we will implement systematically to be used in timing our investments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Behavioral </a:t>
            </a:r>
            <a:endParaRPr sz="1600"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2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Trading/liquidity frictions</a:t>
            </a:r>
            <a:endParaRPr sz="160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3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Over/under reactions to information </a:t>
            </a:r>
            <a:endParaRPr sz="1500"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4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Markets aren’t efficient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1047450" y="2064150"/>
            <a:ext cx="7049100" cy="10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/>
              <a:t>Meta-Momentum Strategies</a:t>
            </a:r>
            <a:endParaRPr sz="5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5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Types of Meta-Momentum	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Absolute</a:t>
            </a:r>
            <a:endParaRPr/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Winning factor: Factor return is</a:t>
            </a:r>
            <a:r>
              <a:rPr lang="en" b="1"/>
              <a:t> positive</a:t>
            </a:r>
            <a:r>
              <a:rPr lang="en"/>
              <a:t> over the formation period</a:t>
            </a:r>
            <a:endParaRPr/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Losing factor: Factor return is </a:t>
            </a:r>
            <a:r>
              <a:rPr lang="en" b="1"/>
              <a:t>negative </a:t>
            </a:r>
            <a:r>
              <a:rPr lang="en"/>
              <a:t>over the formation period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Relative</a:t>
            </a:r>
            <a:endParaRPr/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Winning factor: Which factor return is </a:t>
            </a:r>
            <a:r>
              <a:rPr lang="en" b="1"/>
              <a:t>highest </a:t>
            </a:r>
            <a:endParaRPr b="1"/>
          </a:p>
          <a:p>
            <a:pPr marL="914400" lvl="1" indent="-304800" algn="l" rtl="0">
              <a:spcBef>
                <a:spcPts val="1600"/>
              </a:spcBef>
              <a:spcAft>
                <a:spcPts val="1600"/>
              </a:spcAft>
              <a:buSzPts val="1200"/>
              <a:buChar char="○"/>
            </a:pPr>
            <a:r>
              <a:rPr lang="en"/>
              <a:t>Losing factor: Which factor return is </a:t>
            </a:r>
            <a:r>
              <a:rPr lang="en" b="1"/>
              <a:t>lowest 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16150" y="362750"/>
            <a:ext cx="5888400" cy="8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Momentum Strategy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72300" y="2018750"/>
            <a:ext cx="1539300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Take factor returns as far back as necessary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2"/>
          </p:nvPr>
        </p:nvSpPr>
        <p:spPr>
          <a:xfrm>
            <a:off x="2090377" y="2018750"/>
            <a:ext cx="1539300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winning and losing factors according either to relative or absolute momentum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3"/>
          </p:nvPr>
        </p:nvSpPr>
        <p:spPr>
          <a:xfrm>
            <a:off x="3805508" y="2018750"/>
            <a:ext cx="1539300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Propose a long-short portfolio with stocks with the highest factor loadings on winning and losing factors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4"/>
          </p:nvPr>
        </p:nvSpPr>
        <p:spPr>
          <a:xfrm>
            <a:off x="5520650" y="2018750"/>
            <a:ext cx="1539300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Generate expected returns using predicted factor returns via exponentially weighted moving average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5"/>
          </p:nvPr>
        </p:nvSpPr>
        <p:spPr>
          <a:xfrm>
            <a:off x="7238750" y="2018750"/>
            <a:ext cx="1539300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Optimize and rebalance portfolio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On-screen Show (16:9)</PresentationFormat>
  <Paragraphs>78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Average</vt:lpstr>
      <vt:lpstr>Oswald</vt:lpstr>
      <vt:lpstr>Arial</vt:lpstr>
      <vt:lpstr>Slate</vt:lpstr>
      <vt:lpstr>Meta-Momentum Timing Strategy</vt:lpstr>
      <vt:lpstr>Table of Contents</vt:lpstr>
      <vt:lpstr>Executive Summary</vt:lpstr>
      <vt:lpstr>Motivation for timing</vt:lpstr>
      <vt:lpstr>Outline</vt:lpstr>
      <vt:lpstr>Thesis</vt:lpstr>
      <vt:lpstr>Meta-Momentum Strategies </vt:lpstr>
      <vt:lpstr>2 Types of Meta-Momentum </vt:lpstr>
      <vt:lpstr>Constructing Momentum Strategy</vt:lpstr>
      <vt:lpstr>PowerPoint Presentation</vt:lpstr>
      <vt:lpstr>PowerPoint Presentation</vt:lpstr>
      <vt:lpstr>What’s the Difference?</vt:lpstr>
      <vt:lpstr>Design Parameters</vt:lpstr>
      <vt:lpstr>Parameters</vt:lpstr>
      <vt:lpstr>PowerPoint Presentation</vt:lpstr>
      <vt:lpstr>PowerPoint Presentation</vt:lpstr>
      <vt:lpstr>PowerPoint Presentation</vt:lpstr>
      <vt:lpstr>Robustness Checks </vt:lpstr>
      <vt:lpstr>Momentum Crash ‘09</vt:lpstr>
      <vt:lpstr>Robustness - OOS Test</vt:lpstr>
      <vt:lpstr>Even/Odd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Meta-Momentum Timing Strategy</dc:title>
  <cp:lastModifiedBy>Brandon Ly</cp:lastModifiedBy>
  <cp:revision>1</cp:revision>
  <dcterms:modified xsi:type="dcterms:W3CDTF">2021-01-12T23:32:04Z</dcterms:modified>
</cp:coreProperties>
</file>