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T Sans Narrow"/>
      <p:regular r:id="rId42"/>
      <p:bold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PTSansNarrow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Lato-regular.fntdata"/><Relationship Id="rId43" Type="http://schemas.openxmlformats.org/officeDocument/2006/relationships/font" Target="fonts/PTSansNarrow-bold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cc26851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cc26851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cc268518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cc26851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cc268518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cc268518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cc2685189_1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cc2685189_1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cc2685189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cc2685189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c2685189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c2685189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cc2685189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cc2685189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cc2685189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cc2685189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cc2685189_1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cc2685189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cc2685189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cc2685189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c268518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c26851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cc2685189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cc268518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c2685189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c2685189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cc2685189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cc2685189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cc2685189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cc2685189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cc26851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cc26851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put together heat maps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cc2685189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cc2685189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cc2685189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cc2685189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cc2685189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cc2685189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cc2685189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cc2685189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2e0dc07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2e0dc07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cc2685189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cc2685189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cc2685189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cc2685189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cc2685189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cc2685189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cc2685189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cc2685189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cc2685189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cc2685189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c268518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c268518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cc268518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cc268518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cc268518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cc268518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cc268518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cc268518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cc268518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cc268518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educeBrandon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 Team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 Weighting Factors</a:t>
            </a:r>
            <a:endParaRPr sz="1700"/>
          </a:p>
        </p:txBody>
      </p:sp>
      <p:sp>
        <p:nvSpPr>
          <p:cNvPr id="68" name="Google Shape;68;p13"/>
          <p:cNvSpPr txBox="1"/>
          <p:nvPr/>
        </p:nvSpPr>
        <p:spPr>
          <a:xfrm>
            <a:off x="1948250" y="4173900"/>
            <a:ext cx="5248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Brandon Ly (</a:t>
            </a:r>
            <a:r>
              <a:rPr lang="en" sz="17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deduceBrandon@gmail.com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), Ellie Evans, Mark Rose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(Silver Fund - 2020)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823" y="0"/>
            <a:ext cx="5007674" cy="3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/>
          <p:nvPr/>
        </p:nvSpPr>
        <p:spPr>
          <a:xfrm>
            <a:off x="3008625" y="395625"/>
            <a:ext cx="1376400" cy="165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2663000" y="3688750"/>
            <a:ext cx="33630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Captures excess returns to stocks with </a:t>
            </a:r>
            <a:r>
              <a:rPr b="1" lang="en" sz="2100">
                <a:solidFill>
                  <a:srgbClr val="FF0000"/>
                </a:solidFill>
              </a:rPr>
              <a:t>lower than average volatility</a:t>
            </a:r>
            <a:r>
              <a:rPr lang="en" sz="2100">
                <a:solidFill>
                  <a:srgbClr val="FF0000"/>
                </a:solidFill>
              </a:rPr>
              <a:t>, beta, and/or idiosyncratic risk </a:t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39591" l="0" r="0" t="0"/>
          <a:stretch/>
        </p:blipFill>
        <p:spPr>
          <a:xfrm>
            <a:off x="1981925" y="89150"/>
            <a:ext cx="4898815" cy="3306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2975675" y="445125"/>
            <a:ext cx="725400" cy="214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2337638" y="3437175"/>
            <a:ext cx="41874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Cold stocks trade at a discount</a:t>
            </a:r>
            <a:r>
              <a:rPr lang="en" sz="17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due to the difficulty associated with liquidity and</a:t>
            </a:r>
            <a:r>
              <a:rPr lang="en" sz="175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75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Hot stocks are subject to heavier market scrutiny</a:t>
            </a:r>
            <a:r>
              <a:rPr lang="en" sz="175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and therefore exhibit less mispricing.</a:t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20433" l="0" r="0" t="61536"/>
          <a:stretch/>
        </p:blipFill>
        <p:spPr>
          <a:xfrm>
            <a:off x="38100" y="821075"/>
            <a:ext cx="9067800" cy="182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1928800" y="1199500"/>
            <a:ext cx="1129200" cy="26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2152800" y="3288900"/>
            <a:ext cx="48384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</a:rPr>
              <a:t>Captures the idea that returns to size are nonlinear. </a:t>
            </a:r>
            <a:endParaRPr sz="2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2312275" y="1749550"/>
            <a:ext cx="4402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 - Weight Portfolios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221550" y="445025"/>
            <a:ext cx="1903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BARRA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673450" y="1337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equal weight long strategy (excluding value) means: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Invest 1/7 into HIGH beta stocks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1/7 into HIGH size stocks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1/7 into HIGH momentum stocks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1/7 into HIGH volatility stocks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1/7 into HIGH liquidity stocks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1/7 into HIGH non-linear size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1/7 into HIGH non-linear beta stocks</a:t>
            </a:r>
            <a:endParaRPr sz="1700"/>
          </a:p>
        </p:txBody>
      </p:sp>
      <p:sp>
        <p:nvSpPr>
          <p:cNvPr id="163" name="Google Shape;163;p26"/>
          <p:cNvSpPr txBox="1"/>
          <p:nvPr/>
        </p:nvSpPr>
        <p:spPr>
          <a:xfrm>
            <a:off x="4950175" y="1337100"/>
            <a:ext cx="3000000" cy="21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equal weight long strategy means: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Invest ¼ into HIGH beta stocks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¼ into LOW size stocks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¼ into VALUE stocks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¼ into HIGH momentum stocks</a:t>
            </a:r>
            <a:endParaRPr sz="1700"/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5248675" y="395450"/>
            <a:ext cx="2822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FAMA-FRENCH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4264450" y="3503700"/>
            <a:ext cx="19038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Opposite of a low-vol, low-beta strategy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1756800" y="3357325"/>
            <a:ext cx="1317600" cy="302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902400" y="1863250"/>
            <a:ext cx="1519500" cy="335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6395025" y="1895575"/>
            <a:ext cx="1317600" cy="302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1850350" y="3889200"/>
            <a:ext cx="1903800" cy="302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4034300" y="3420600"/>
            <a:ext cx="1903800" cy="937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6"/>
          <p:cNvCxnSpPr>
            <a:stCxn id="170" idx="1"/>
            <a:endCxn id="167" idx="6"/>
          </p:cNvCxnSpPr>
          <p:nvPr/>
        </p:nvCxnSpPr>
        <p:spPr>
          <a:xfrm rot="10800000">
            <a:off x="3421805" y="2030850"/>
            <a:ext cx="891300" cy="15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6"/>
          <p:cNvCxnSpPr>
            <a:stCxn id="170" idx="2"/>
            <a:endCxn id="166" idx="6"/>
          </p:cNvCxnSpPr>
          <p:nvPr/>
        </p:nvCxnSpPr>
        <p:spPr>
          <a:xfrm rot="10800000">
            <a:off x="3074300" y="3508800"/>
            <a:ext cx="9600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6"/>
          <p:cNvCxnSpPr>
            <a:stCxn id="170" idx="3"/>
            <a:endCxn id="169" idx="6"/>
          </p:cNvCxnSpPr>
          <p:nvPr/>
        </p:nvCxnSpPr>
        <p:spPr>
          <a:xfrm rot="10800000">
            <a:off x="3754205" y="4040550"/>
            <a:ext cx="5589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6"/>
          <p:cNvCxnSpPr>
            <a:stCxn id="170" idx="6"/>
            <a:endCxn id="168" idx="4"/>
          </p:cNvCxnSpPr>
          <p:nvPr/>
        </p:nvCxnSpPr>
        <p:spPr>
          <a:xfrm flipH="1" rot="10800000">
            <a:off x="5938100" y="2198400"/>
            <a:ext cx="1115700" cy="16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934225" y="434300"/>
            <a:ext cx="3500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Equal-Weight BARRA Factors Portfolio Results (2016-2019)</a:t>
            </a:r>
            <a:endParaRPr sz="1800"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75" y="1340050"/>
            <a:ext cx="4341125" cy="331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type="title"/>
          </p:nvPr>
        </p:nvSpPr>
        <p:spPr>
          <a:xfrm>
            <a:off x="5254800" y="434300"/>
            <a:ext cx="38220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Equal-Weight Fama-French Factors Portfolio Results (2016-2019)</a:t>
            </a:r>
            <a:endParaRPr sz="3000"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825" y="1439300"/>
            <a:ext cx="4186925" cy="31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47" y="1272835"/>
            <a:ext cx="4139799" cy="30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888675" y="399375"/>
            <a:ext cx="33933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Cumulative Factor Returns - BARRA factors (2016-2019)</a:t>
            </a:r>
            <a:endParaRPr sz="1800"/>
          </a:p>
        </p:txBody>
      </p:sp>
      <p:sp>
        <p:nvSpPr>
          <p:cNvPr id="189" name="Google Shape;189;p28"/>
          <p:cNvSpPr txBox="1"/>
          <p:nvPr/>
        </p:nvSpPr>
        <p:spPr>
          <a:xfrm>
            <a:off x="4906750" y="444400"/>
            <a:ext cx="38235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Cumulative Factor Returns - Fama-French factors (2016-2019)</a:t>
            </a:r>
            <a:endParaRPr sz="1800"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159" y="1272825"/>
            <a:ext cx="38766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2263525" y="241000"/>
            <a:ext cx="45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Fama-French factors (1963-2020)</a:t>
            </a:r>
            <a:endParaRPr sz="2600"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25" y="1122238"/>
            <a:ext cx="3925150" cy="28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75600"/>
            <a:ext cx="3807325" cy="27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1277700" y="1759325"/>
            <a:ext cx="6588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Examples (November 2020)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236525" y="6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Going LONG on BARRA Factors = buy these stocks </a:t>
            </a:r>
            <a:r>
              <a:rPr lang="en" sz="2100"/>
              <a:t>(Nov 5, 2020)</a:t>
            </a:r>
            <a:endParaRPr sz="2100"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70384" t="0"/>
          <a:stretch/>
        </p:blipFill>
        <p:spPr>
          <a:xfrm>
            <a:off x="312725" y="746200"/>
            <a:ext cx="1642750" cy="41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/>
          <p:nvPr/>
        </p:nvSpPr>
        <p:spPr>
          <a:xfrm>
            <a:off x="1494925" y="771788"/>
            <a:ext cx="5139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29514" r="45510" t="0"/>
          <a:stretch/>
        </p:blipFill>
        <p:spPr>
          <a:xfrm>
            <a:off x="3212838" y="746200"/>
            <a:ext cx="1385225" cy="41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54517" r="14740" t="0"/>
          <a:stretch/>
        </p:blipFill>
        <p:spPr>
          <a:xfrm>
            <a:off x="5689275" y="838155"/>
            <a:ext cx="1642750" cy="403269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/>
          <p:nvPr/>
        </p:nvSpPr>
        <p:spPr>
          <a:xfrm>
            <a:off x="4239875" y="771788"/>
            <a:ext cx="5139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6653300" y="883325"/>
            <a:ext cx="6786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take an active equal-weight position in the BARRA factors that we have working right 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(We will show the results in this presentation)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we think it might be better to time factors, as interpretation and stock purchases will vary whether factor return is projected to be positive or negative.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develop the model to handle all BARRA factors and time them using meta-momentum (last time) by January.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72909" t="0"/>
          <a:stretch/>
        </p:blipFill>
        <p:spPr>
          <a:xfrm>
            <a:off x="107675" y="344475"/>
            <a:ext cx="2115224" cy="4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26927" r="50381" t="0"/>
          <a:stretch/>
        </p:blipFill>
        <p:spPr>
          <a:xfrm>
            <a:off x="2532937" y="344475"/>
            <a:ext cx="1771750" cy="4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0" l="49454" r="23455" t="0"/>
          <a:stretch/>
        </p:blipFill>
        <p:spPr>
          <a:xfrm>
            <a:off x="4614725" y="344475"/>
            <a:ext cx="2115224" cy="4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75584" r="0" t="0"/>
          <a:stretch/>
        </p:blipFill>
        <p:spPr>
          <a:xfrm>
            <a:off x="7033275" y="344475"/>
            <a:ext cx="1906400" cy="44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/>
          <p:nvPr/>
        </p:nvSpPr>
        <p:spPr>
          <a:xfrm>
            <a:off x="1428275" y="344475"/>
            <a:ext cx="7947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3792700" y="344475"/>
            <a:ext cx="6369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5999325" y="344475"/>
            <a:ext cx="6369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8361575" y="344475"/>
            <a:ext cx="5781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14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Going SHORT on BARRA Factors = buy these stocks (Nov 5, 2020)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1" name="Google Shape;231;p33"/>
          <p:cNvPicPr preferRelativeResize="0"/>
          <p:nvPr/>
        </p:nvPicPr>
        <p:blipFill rotWithShape="1">
          <a:blip r:embed="rId3">
            <a:alphaModFix/>
          </a:blip>
          <a:srcRect b="0" l="0" r="68740" t="0"/>
          <a:stretch/>
        </p:blipFill>
        <p:spPr>
          <a:xfrm>
            <a:off x="451125" y="663375"/>
            <a:ext cx="1469125" cy="41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31447" r="37292" t="0"/>
          <a:stretch/>
        </p:blipFill>
        <p:spPr>
          <a:xfrm>
            <a:off x="3264475" y="663375"/>
            <a:ext cx="1469125" cy="41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 rotWithShape="1">
          <a:blip r:embed="rId3">
            <a:alphaModFix/>
          </a:blip>
          <a:srcRect b="0" l="62017" r="0" t="0"/>
          <a:stretch/>
        </p:blipFill>
        <p:spPr>
          <a:xfrm>
            <a:off x="6034852" y="663375"/>
            <a:ext cx="1785075" cy="41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/>
          <p:nvPr/>
        </p:nvSpPr>
        <p:spPr>
          <a:xfrm>
            <a:off x="1494925" y="717063"/>
            <a:ext cx="5139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4364025" y="717063"/>
            <a:ext cx="5139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/>
          <p:nvPr/>
        </p:nvSpPr>
        <p:spPr>
          <a:xfrm>
            <a:off x="7149725" y="717075"/>
            <a:ext cx="6702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74191" r="0" t="0"/>
          <a:stretch/>
        </p:blipFill>
        <p:spPr>
          <a:xfrm>
            <a:off x="6818725" y="628650"/>
            <a:ext cx="163227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 b="0" l="26447" r="50121" t="0"/>
          <a:stretch/>
        </p:blipFill>
        <p:spPr>
          <a:xfrm>
            <a:off x="2491350" y="628650"/>
            <a:ext cx="148185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 rotWithShape="1">
          <a:blip r:embed="rId3">
            <a:alphaModFix/>
          </a:blip>
          <a:srcRect b="0" l="49507" r="25873" t="0"/>
          <a:stretch/>
        </p:blipFill>
        <p:spPr>
          <a:xfrm>
            <a:off x="4671125" y="628650"/>
            <a:ext cx="15570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 rotWithShape="1">
          <a:blip r:embed="rId3">
            <a:alphaModFix/>
          </a:blip>
          <a:srcRect b="0" l="0" r="73445" t="0"/>
          <a:stretch/>
        </p:blipFill>
        <p:spPr>
          <a:xfrm>
            <a:off x="274950" y="628650"/>
            <a:ext cx="167947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/>
          <p:nvPr/>
        </p:nvSpPr>
        <p:spPr>
          <a:xfrm>
            <a:off x="1255725" y="684850"/>
            <a:ext cx="6987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3515725" y="684847"/>
            <a:ext cx="513900" cy="194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>
            <a:off x="5714225" y="712897"/>
            <a:ext cx="513900" cy="194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8014225" y="684847"/>
            <a:ext cx="513900" cy="194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1309525" y="1743675"/>
            <a:ext cx="70599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Correlations between Factors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1084450" y="266400"/>
            <a:ext cx="354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BARRA factors (2016-2019)</a:t>
            </a:r>
            <a:endParaRPr sz="2600"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50" y="926950"/>
            <a:ext cx="5023450" cy="39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500" y="1030550"/>
            <a:ext cx="34099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 txBox="1"/>
          <p:nvPr>
            <p:ph type="title"/>
          </p:nvPr>
        </p:nvSpPr>
        <p:spPr>
          <a:xfrm>
            <a:off x="4760200" y="266400"/>
            <a:ext cx="445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FAMA-FRENCH </a:t>
            </a:r>
            <a:r>
              <a:rPr lang="en" sz="2600"/>
              <a:t>factors (2016-2019)</a:t>
            </a:r>
            <a:endParaRPr sz="2600"/>
          </a:p>
        </p:txBody>
      </p:sp>
      <p:sp>
        <p:nvSpPr>
          <p:cNvPr id="262" name="Google Shape;262;p36"/>
          <p:cNvSpPr/>
          <p:nvPr/>
        </p:nvSpPr>
        <p:spPr>
          <a:xfrm>
            <a:off x="1513152" y="926950"/>
            <a:ext cx="27909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5391502" y="1030550"/>
            <a:ext cx="27909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0" y="1100775"/>
            <a:ext cx="4208475" cy="33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 txBox="1"/>
          <p:nvPr>
            <p:ph type="title"/>
          </p:nvPr>
        </p:nvSpPr>
        <p:spPr>
          <a:xfrm>
            <a:off x="697050" y="251775"/>
            <a:ext cx="367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r>
              <a:rPr lang="en" sz="2600"/>
              <a:t>ARRA factors (2016-2019)</a:t>
            </a:r>
            <a:endParaRPr sz="2600"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4572000" y="251775"/>
            <a:ext cx="44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FAMA-FRENCH </a:t>
            </a:r>
            <a:r>
              <a:rPr lang="en" sz="2600"/>
              <a:t>factors (2016-2019)</a:t>
            </a:r>
            <a:endParaRPr sz="2600"/>
          </a:p>
        </p:txBody>
      </p:sp>
      <p:pic>
        <p:nvPicPr>
          <p:cNvPr id="271" name="Google Shape;2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125" y="969038"/>
            <a:ext cx="4419600" cy="320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/>
          <p:nvPr/>
        </p:nvSpPr>
        <p:spPr>
          <a:xfrm>
            <a:off x="1083727" y="1054825"/>
            <a:ext cx="27909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7"/>
          <p:cNvSpPr/>
          <p:nvPr/>
        </p:nvSpPr>
        <p:spPr>
          <a:xfrm>
            <a:off x="4572000" y="969050"/>
            <a:ext cx="3450600" cy="336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5" y="1014875"/>
            <a:ext cx="4474775" cy="35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>
            <p:ph type="title"/>
          </p:nvPr>
        </p:nvSpPr>
        <p:spPr>
          <a:xfrm>
            <a:off x="697050" y="251775"/>
            <a:ext cx="367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BARRA factors (2016-2019)</a:t>
            </a:r>
            <a:endParaRPr sz="2600"/>
          </a:p>
        </p:txBody>
      </p:sp>
      <p:sp>
        <p:nvSpPr>
          <p:cNvPr id="280" name="Google Shape;280;p38"/>
          <p:cNvSpPr txBox="1"/>
          <p:nvPr>
            <p:ph type="title"/>
          </p:nvPr>
        </p:nvSpPr>
        <p:spPr>
          <a:xfrm>
            <a:off x="4572000" y="251775"/>
            <a:ext cx="44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FAMA-FRENCH factors (2016-2019)</a:t>
            </a:r>
            <a:endParaRPr sz="2600"/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9713"/>
            <a:ext cx="4107900" cy="302928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210225" y="939725"/>
            <a:ext cx="2879100" cy="326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4821425" y="939725"/>
            <a:ext cx="30021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0" y="1152425"/>
            <a:ext cx="4404875" cy="347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550" y="1152425"/>
            <a:ext cx="34099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>
            <p:ph type="title"/>
          </p:nvPr>
        </p:nvSpPr>
        <p:spPr>
          <a:xfrm>
            <a:off x="438575" y="324950"/>
            <a:ext cx="38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BARRA factors (2016-2019)</a:t>
            </a:r>
            <a:endParaRPr sz="2600"/>
          </a:p>
        </p:txBody>
      </p:sp>
      <p:sp>
        <p:nvSpPr>
          <p:cNvPr id="291" name="Google Shape;291;p39"/>
          <p:cNvSpPr txBox="1"/>
          <p:nvPr>
            <p:ph type="title"/>
          </p:nvPr>
        </p:nvSpPr>
        <p:spPr>
          <a:xfrm>
            <a:off x="4401750" y="324950"/>
            <a:ext cx="454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FAMA-FRENCH factors (2016-2019)</a:t>
            </a:r>
            <a:endParaRPr sz="2600"/>
          </a:p>
        </p:txBody>
      </p:sp>
      <p:sp>
        <p:nvSpPr>
          <p:cNvPr id="292" name="Google Shape;292;p39"/>
          <p:cNvSpPr/>
          <p:nvPr/>
        </p:nvSpPr>
        <p:spPr>
          <a:xfrm>
            <a:off x="1064202" y="1103625"/>
            <a:ext cx="27909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188902" y="1152425"/>
            <a:ext cx="2790900" cy="2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75" y="1134950"/>
            <a:ext cx="4390625" cy="3474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975" y="1044875"/>
            <a:ext cx="4390625" cy="35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0"/>
          <p:cNvSpPr txBox="1"/>
          <p:nvPr>
            <p:ph type="title"/>
          </p:nvPr>
        </p:nvSpPr>
        <p:spPr>
          <a:xfrm>
            <a:off x="2480075" y="276200"/>
            <a:ext cx="36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BARRA factors (2016-2019)</a:t>
            </a:r>
            <a:endParaRPr sz="2600"/>
          </a:p>
        </p:txBody>
      </p:sp>
      <p:sp>
        <p:nvSpPr>
          <p:cNvPr id="301" name="Google Shape;301;p40"/>
          <p:cNvSpPr/>
          <p:nvPr/>
        </p:nvSpPr>
        <p:spPr>
          <a:xfrm>
            <a:off x="1216600" y="1027425"/>
            <a:ext cx="3167400" cy="413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0"/>
          <p:cNvSpPr/>
          <p:nvPr/>
        </p:nvSpPr>
        <p:spPr>
          <a:xfrm>
            <a:off x="5535925" y="994025"/>
            <a:ext cx="3201000" cy="344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Problem(s)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have all BARRA factors that we want </a:t>
            </a:r>
            <a:r>
              <a:rPr lang="en"/>
              <a:t>(working on this now)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BARRA factor returns are missing for 2020 (working on this now)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 returns need to be validated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375" y="971825"/>
            <a:ext cx="4851625" cy="35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2"/>
          <p:cNvSpPr txBox="1"/>
          <p:nvPr>
            <p:ph type="title"/>
          </p:nvPr>
        </p:nvSpPr>
        <p:spPr>
          <a:xfrm>
            <a:off x="643375" y="241000"/>
            <a:ext cx="967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Analyzing Correlations between Fama-French factors (1963-2020)</a:t>
            </a:r>
            <a:endParaRPr sz="2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75" y="1852475"/>
            <a:ext cx="34099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525" y="1852475"/>
            <a:ext cx="34099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3"/>
          <p:cNvSpPr txBox="1"/>
          <p:nvPr>
            <p:ph type="title"/>
          </p:nvPr>
        </p:nvSpPr>
        <p:spPr>
          <a:xfrm>
            <a:off x="643375" y="241000"/>
            <a:ext cx="967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Analyzing Correlations between Fama-French factors (1963-2020)</a:t>
            </a:r>
            <a:endParaRPr sz="2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268750" y="1864350"/>
            <a:ext cx="2753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BARRA Factors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62454" l="0" r="0" t="0"/>
          <a:stretch/>
        </p:blipFill>
        <p:spPr>
          <a:xfrm>
            <a:off x="49475" y="716625"/>
            <a:ext cx="8829624" cy="28326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3766975" y="2437500"/>
            <a:ext cx="1945200" cy="38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"/>
            <a:ext cx="9143997" cy="1810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275" y="1461950"/>
            <a:ext cx="6925450" cy="31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4038950" y="2517238"/>
            <a:ext cx="3799800" cy="1335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233800" y="4559225"/>
            <a:ext cx="5077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Captures excess returns to stocks that have</a:t>
            </a:r>
            <a:r>
              <a:rPr b="1" lang="en">
                <a:solidFill>
                  <a:srgbClr val="CC0000"/>
                </a:solidFill>
              </a:rPr>
              <a:t> low prices </a:t>
            </a:r>
            <a:r>
              <a:rPr lang="en">
                <a:solidFill>
                  <a:srgbClr val="CC0000"/>
                </a:solidFill>
              </a:rPr>
              <a:t>relative to their fundamental value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17992" t="76973"/>
          <a:stretch/>
        </p:blipFill>
        <p:spPr>
          <a:xfrm>
            <a:off x="0" y="192750"/>
            <a:ext cx="9226926" cy="221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2332700" y="1191000"/>
            <a:ext cx="2077200" cy="350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805175" y="2716075"/>
            <a:ext cx="49950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</a:rPr>
              <a:t>If the return to size is positive, we should buy big stocks (and vice versa). In contrast to Fama-French which shorts big stocks and goes long on small stocks.</a:t>
            </a:r>
            <a:endParaRPr sz="2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21550" l="0" r="0" t="35513"/>
          <a:stretch/>
        </p:blipFill>
        <p:spPr>
          <a:xfrm>
            <a:off x="311701" y="112041"/>
            <a:ext cx="8520600" cy="312595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3206450" y="1764300"/>
            <a:ext cx="3049800" cy="626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2781950" y="3363050"/>
            <a:ext cx="51945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Higher Momentum = </a:t>
            </a:r>
            <a:r>
              <a:rPr lang="en" sz="2400">
                <a:solidFill>
                  <a:srgbClr val="FF0000"/>
                </a:solidFill>
              </a:rPr>
              <a:t>Reflects excess returns of stocks with </a:t>
            </a:r>
            <a:r>
              <a:rPr b="1" lang="en" sz="2400">
                <a:solidFill>
                  <a:srgbClr val="FF0000"/>
                </a:solidFill>
              </a:rPr>
              <a:t>stronger past performance 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38" y="2139115"/>
            <a:ext cx="7808525" cy="1957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/>
          <p:nvPr/>
        </p:nvCxnSpPr>
        <p:spPr>
          <a:xfrm flipH="1">
            <a:off x="4894400" y="1941900"/>
            <a:ext cx="133800" cy="8793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1"/>
          <p:cNvSpPr txBox="1"/>
          <p:nvPr/>
        </p:nvSpPr>
        <p:spPr>
          <a:xfrm>
            <a:off x="4607550" y="1435800"/>
            <a:ext cx="870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Stock Returns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 flipH="1" rot="10800000">
            <a:off x="1184925" y="3901550"/>
            <a:ext cx="564000" cy="4209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1"/>
          <p:cNvSpPr txBox="1"/>
          <p:nvPr/>
        </p:nvSpPr>
        <p:spPr>
          <a:xfrm>
            <a:off x="2774625" y="4261700"/>
            <a:ext cx="1119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Exponential weight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 rot="10800000">
            <a:off x="2828600" y="3528425"/>
            <a:ext cx="325200" cy="8508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1"/>
          <p:cNvSpPr txBox="1"/>
          <p:nvPr/>
        </p:nvSpPr>
        <p:spPr>
          <a:xfrm>
            <a:off x="611025" y="4208000"/>
            <a:ext cx="1539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Excluding most recent month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>
            <a:off x="1003275" y="1913225"/>
            <a:ext cx="258300" cy="3441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 txBox="1"/>
          <p:nvPr/>
        </p:nvSpPr>
        <p:spPr>
          <a:xfrm>
            <a:off x="371850" y="1412775"/>
            <a:ext cx="1119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Two years prior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Momentum of a Stock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 flipH="1" rot="10800000">
            <a:off x="6610325" y="3301950"/>
            <a:ext cx="917700" cy="10020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 txBox="1"/>
          <p:nvPr/>
        </p:nvSpPr>
        <p:spPr>
          <a:xfrm>
            <a:off x="6108625" y="4207988"/>
            <a:ext cx="997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Risk-free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71850" y="1412775"/>
            <a:ext cx="1119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Two years prior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