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fc2d02e68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fc2d02e68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03d00a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03d00a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faac3fa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faac3fa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Stock market average returns and Sharpe ratios are signiÖcantly higher on days when important macroeconomic news about ináation, unemployment, or interest rates is scheduled for announcement.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aac3fa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aac3fa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aac3fa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faac3fa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fc2d02e6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fc2d02e6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lphaLcPeriod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 excess returns of 10 beta portfolios on (excess) market returns to get alpha relative to the market</a:t>
            </a:r>
            <a:b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didn’t do this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lphaLcPeriod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Yeah I was just trying to put it into words? Idk mostly when working it out with Mark nbd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lphaLcPeriod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Gotcha. So that’s the confusing thing is bc this study wasn’t necessarily for a factor model trading strategy. We’re trying to morph it into that. So in a nutshell the first 5 slides are theory, and then slides 6+ are going to be more related to our investing thesis.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lphaLcPeriod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sense.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fc2d02e6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fc2d02e6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fc2d02e6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fc2d02e6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aac3fa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faac3fa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faac3fae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faac3fae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Announcement Days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 Team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Ellie Evans, Brandon Ly, Mark Rose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50900" y="47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Sharpe Ratio (annualized), 1 yr Moving Avg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00" y="1305300"/>
            <a:ext cx="8073602" cy="30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Why macro announcement days matter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CAPM says market beta should be sole determinant of excess returns</a:t>
            </a:r>
            <a:endParaRPr sz="2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Historically, low beta stocks outperform high beta stocks</a:t>
            </a:r>
            <a:endParaRPr sz="20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i="1" lang="en">
                <a:solidFill>
                  <a:srgbClr val="000000"/>
                </a:solidFill>
              </a:rPr>
              <a:t>Frazzini &amp; Pedersen (2014); Bates &amp; Boyer (2020)</a:t>
            </a:r>
            <a:endParaRPr sz="145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Does a high beta </a:t>
            </a:r>
            <a:r>
              <a:rPr b="1" lang="en" sz="2000">
                <a:solidFill>
                  <a:srgbClr val="000000"/>
                </a:solidFill>
              </a:rPr>
              <a:t>ever</a:t>
            </a:r>
            <a:r>
              <a:rPr lang="en" sz="2000">
                <a:solidFill>
                  <a:srgbClr val="000000"/>
                </a:solidFill>
              </a:rPr>
              <a:t> correspond with high excess returns?</a:t>
            </a:r>
            <a:endParaRPr sz="2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If we can </a:t>
            </a:r>
            <a:r>
              <a:rPr i="1" lang="en" sz="2000">
                <a:solidFill>
                  <a:srgbClr val="000000"/>
                </a:solidFill>
              </a:rPr>
              <a:t>predict</a:t>
            </a:r>
            <a:r>
              <a:rPr lang="en" sz="2000">
                <a:solidFill>
                  <a:srgbClr val="000000"/>
                </a:solidFill>
              </a:rPr>
              <a:t> when this relationship will hold, we can </a:t>
            </a:r>
            <a:r>
              <a:rPr i="1" lang="en" sz="2000">
                <a:solidFill>
                  <a:srgbClr val="000000"/>
                </a:solidFill>
              </a:rPr>
              <a:t>time</a:t>
            </a:r>
            <a:r>
              <a:rPr lang="en" sz="2000">
                <a:solidFill>
                  <a:srgbClr val="000000"/>
                </a:solidFill>
              </a:rPr>
              <a:t> our BAB (betting against beta) strategy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32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rPr lang="en" sz="2940">
                <a:solidFill>
                  <a:srgbClr val="000000"/>
                </a:solidFill>
              </a:rPr>
              <a:t>Replicating beta-stock return relationships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36250" y="1488550"/>
            <a:ext cx="7505700" cy="32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i="1" lang="en" sz="1700">
                <a:solidFill>
                  <a:srgbClr val="000000"/>
                </a:solidFill>
              </a:rPr>
              <a:t>Savor &amp; Mungo (2013) </a:t>
            </a:r>
            <a:r>
              <a:rPr lang="en" sz="1700">
                <a:solidFill>
                  <a:srgbClr val="000000"/>
                </a:solidFill>
              </a:rPr>
              <a:t>split trading days into: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announcement days (a-days)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non-announcement days (n-days)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A-days: scheduled FOMC interest rate meetings, CPI/PPI announcements, and unemployment announcements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use time series Fama-MacBeth regressions on stock portfolios &amp; individual stocks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25" y="277675"/>
            <a:ext cx="6967226" cy="45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Fama-Macbeth Regression Method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38050" y="1609525"/>
            <a:ext cx="7986900" cy="32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Get rolling? 1-year betas (every day) for all stocks</a:t>
            </a:r>
            <a:endParaRPr sz="19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Sort stocks into 10 beta-decile portfolios (rebalanced monthly)</a:t>
            </a:r>
            <a:endParaRPr sz="19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Calculate value-weighted return on 10 portfolios</a:t>
            </a:r>
            <a:endParaRPr sz="19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Get 1-year betas (every day) for all 10 portfolios across time</a:t>
            </a:r>
            <a:endParaRPr sz="19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Separate data into a-days &amp; n-days</a:t>
            </a:r>
            <a:endParaRPr sz="19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Do regressions of excess returns of test assets on beta of test assets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75" y="1012475"/>
            <a:ext cx="5528225" cy="36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type="title"/>
          </p:nvPr>
        </p:nvSpPr>
        <p:spPr>
          <a:xfrm>
            <a:off x="711875" y="328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Excess Returns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6052300" y="1721700"/>
            <a:ext cx="283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“Beta” of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Portfolio: 1.55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“Beta” of </a:t>
            </a:r>
            <a:r>
              <a:rPr lang="en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Portfolio: 0.15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“Beta” of </a:t>
            </a: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Combined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Portfolio: 0.29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37" y="845600"/>
            <a:ext cx="8562124" cy="31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436475" y="4050900"/>
            <a:ext cx="845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Portfolio Avg Alpha: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-0.247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Portfolio Avg Alpha:  </a:t>
            </a:r>
            <a:r>
              <a:rPr b="1" lang="en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0.156</a:t>
            </a:r>
            <a:r>
              <a:rPr lang="en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Combined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Portfolio Avg Alpha:  </a:t>
            </a:r>
            <a:r>
              <a:rPr b="1" lang="en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0.224</a:t>
            </a:r>
            <a:endParaRPr b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26675" y="306800"/>
            <a:ext cx="807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Alpha (annualized percent) 2010-2019 - 1 Year Moving Average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2623925" y="4143300"/>
            <a:ext cx="389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Averages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789900" y="431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(annualized percent), 1 yr Moving Avg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50" y="1288375"/>
            <a:ext cx="7554848" cy="288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284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confirm Bates/Boyer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19" y="754450"/>
            <a:ext cx="513076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