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3A73E9-3022-46B9-8136-CA81985CD2CB}">
  <a:tblStyle styleId="{CD3A73E9-3022-46B9-8136-CA81985CD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Nuni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3100868a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3100868a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3100868a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3100868a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3100868ad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3100868ad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310086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310086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3100868ad_5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3100868ad_5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3100868a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3100868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3100868ad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3100868ad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3100868ad_5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3100868ad_5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faac3fa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faac3fa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Stock market average returns and Sharpe ratios are signiÖcantly higher on days when important macroeconomic news about ináation, unemployment, or interest rates is scheduled for announcement.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aac3fae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aac3fae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3100868a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3100868a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3100868a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3100868a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3100868a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3100868a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3100868ad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3100868ad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 total a-days for 2021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fc2d02e68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fc2d02e68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3100868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3100868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gif"/><Relationship Id="rId4" Type="http://schemas.openxmlformats.org/officeDocument/2006/relationships/image" Target="../media/image11.gif"/><Relationship Id="rId5" Type="http://schemas.openxmlformats.org/officeDocument/2006/relationships/image" Target="../media/image10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Announcement Days Pitch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79"/>
              <a:t>Quant Team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79"/>
              <a:t>Ellie Evans, Brandon Ly, Mark Rose</a:t>
            </a:r>
            <a:endParaRPr sz="187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79"/>
              <a:t>3/4/2021</a:t>
            </a:r>
            <a:endParaRPr sz="18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1273525" y="22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Annualized Sharpe Ratio By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25" y="845600"/>
            <a:ext cx="5307076" cy="39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45400" y="405500"/>
            <a:ext cx="92328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Average Annualized Sharpe Ratio By Year - Robust check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600"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5" y="940150"/>
            <a:ext cx="5397975" cy="39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5779675" y="1781700"/>
            <a:ext cx="2980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latin typeface="Calibri"/>
                <a:ea typeface="Calibri"/>
                <a:cs typeface="Calibri"/>
                <a:sym typeface="Calibri"/>
              </a:rPr>
              <a:t>AVERAGE SHARPE RATIO (2010-2019)</a:t>
            </a:r>
            <a:endParaRPr b="1" sz="21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Combined strategy:  </a:t>
            </a:r>
            <a:r>
              <a:rPr b="1" lang="en" sz="21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0.53</a:t>
            </a:r>
            <a:endParaRPr b="1" sz="21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Combined_robust strategy:  </a:t>
            </a:r>
            <a:r>
              <a:rPr b="1" lang="en" sz="21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0.50</a:t>
            </a:r>
            <a:endParaRPr b="1" sz="21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D9EE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24"/>
          <p:cNvGraphicFramePr/>
          <p:nvPr/>
        </p:nvGraphicFramePr>
        <p:xfrm>
          <a:off x="453800" y="8245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{CD3A73E9-3022-46B9-8136-CA81985CD2CB}</a:tableStyleId>
              </a:tblPr>
              <a:tblGrid>
                <a:gridCol w="2140100"/>
                <a:gridCol w="1508250"/>
                <a:gridCol w="1366075"/>
                <a:gridCol w="3221975"/>
              </a:tblGrid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Excess returns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PPI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</a:t>
                      </a:r>
                      <a:r>
                        <a:rPr lang="en"/>
                        <a:t>4.7%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1D2228"/>
                          </a:solidFill>
                          <a:highlight>
                            <a:srgbClr val="FFFFFF"/>
                          </a:highlight>
                        </a:rPr>
                        <a:t>Rising interest rates</a:t>
                      </a:r>
                      <a:endParaRPr sz="1350">
                        <a:solidFill>
                          <a:srgbClr val="1D22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9/21/2011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FOMC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- 4.6%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 twist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2/4/2010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</a:t>
                      </a:r>
                      <a:r>
                        <a:rPr lang="en"/>
                        <a:t>4.4%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Poor job report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2/5/2016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- 4.0%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Stock market volatility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10/29/2014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FOMC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- 3.6%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Rising interest rates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12/7/2018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- 3.6%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Stock market volatility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1/15/2015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- 3.5%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Oil price collapse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3/15/2016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- 3.4%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Rising </a:t>
                      </a:r>
                      <a:r>
                        <a:rPr lang="en"/>
                        <a:t>interest</a:t>
                      </a:r>
                      <a:r>
                        <a:rPr lang="en"/>
                        <a:t> rate expectations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95" name="Google Shape;195;p24"/>
          <p:cNvSpPr txBox="1"/>
          <p:nvPr/>
        </p:nvSpPr>
        <p:spPr>
          <a:xfrm>
            <a:off x="99050" y="88300"/>
            <a:ext cx="949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Worst a-days to buy high-beta stocks (2010-2019)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Long-Short Portfolio 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612613" y="2486800"/>
            <a:ext cx="7505700" cy="14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Sum of active weights:  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Sum of ETF weights: 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Sum Total: 1 </a:t>
            </a:r>
            <a:endParaRPr sz="2400"/>
          </a:p>
        </p:txBody>
      </p:sp>
      <p:pic>
        <p:nvPicPr>
          <p:cNvPr descr="w_{total} = w_{active}+  w_{ETF}"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700" y="1692450"/>
            <a:ext cx="4594400" cy="3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77225" y="257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strategy by increasing exposure to market on a-days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75" y="1392900"/>
            <a:ext cx="8486450" cy="33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Budgeting</a:t>
            </a:r>
            <a:endParaRPr/>
          </a:p>
        </p:txBody>
      </p:sp>
      <p:pic>
        <p:nvPicPr>
          <p:cNvPr descr="\sigma_{target} = |\delta|\sigma_{ETF}" id="215" name="Google Shape;2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050" y="2033913"/>
            <a:ext cx="5610199" cy="82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27"/>
          <p:cNvGrpSpPr/>
          <p:nvPr/>
        </p:nvGrpSpPr>
        <p:grpSpPr>
          <a:xfrm>
            <a:off x="819150" y="3494600"/>
            <a:ext cx="4857900" cy="477000"/>
            <a:chOff x="1163925" y="3627800"/>
            <a:chExt cx="4857900" cy="477000"/>
          </a:xfrm>
        </p:grpSpPr>
        <p:sp>
          <p:nvSpPr>
            <p:cNvPr id="217" name="Google Shape;217;p27"/>
            <p:cNvSpPr txBox="1"/>
            <p:nvPr/>
          </p:nvSpPr>
          <p:spPr>
            <a:xfrm>
              <a:off x="1163925" y="3627800"/>
              <a:ext cx="48579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latin typeface="Calibri"/>
                  <a:ea typeface="Calibri"/>
                  <a:cs typeface="Calibri"/>
                  <a:sym typeface="Calibri"/>
                </a:rPr>
                <a:t>Solve for    !</a:t>
              </a:r>
              <a:endParaRPr sz="190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\delta" id="218" name="Google Shape;218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86075" y="3758225"/>
              <a:ext cx="123500" cy="216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\delta"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524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19150" y="239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819150" y="871175"/>
            <a:ext cx="7505700" cy="17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11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Annualized </a:t>
            </a:r>
            <a:r>
              <a:rPr lang="en" sz="1929"/>
              <a:t>Risk target = 0.0025</a:t>
            </a:r>
            <a:endParaRPr sz="1929"/>
          </a:p>
          <a:p>
            <a:pPr indent="-3511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Number of a-days in a year: 32 days</a:t>
            </a:r>
            <a:endParaRPr sz="1929"/>
          </a:p>
          <a:p>
            <a:pPr indent="-3511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Number of trading days in a year: 252</a:t>
            </a:r>
            <a:endParaRPr sz="1929"/>
          </a:p>
          <a:p>
            <a:pPr indent="-3511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sigma_ETF: volatility of the market (past 22 days)</a:t>
            </a:r>
            <a:endParaRPr sz="1929"/>
          </a:p>
          <a:p>
            <a:pPr indent="-3511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30"/>
              <a:buChar char="●"/>
            </a:pPr>
            <a:r>
              <a:rPr lang="en" sz="1929"/>
              <a:t>Delta: proportion of total assets to borrow in cash to buy ETF</a:t>
            </a:r>
            <a:endParaRPr sz="192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10"/>
          </a:p>
        </p:txBody>
      </p:sp>
      <p:pic>
        <p:nvPicPr>
          <p:cNvPr descr="|\delta| = \frac{\sigma_{target}}{\sigma_{ETF}} \frac{\sqrt{32}}{\sqrt{252}}"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950" y="2571750"/>
            <a:ext cx="4186000" cy="1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Thesis: On a-days, higher beta stocks have higher alpha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Proposal: </a:t>
            </a:r>
            <a:r>
              <a:rPr lang="en" sz="2200"/>
              <a:t>0.0025 (</a:t>
            </a:r>
            <a:r>
              <a:rPr lang="en" sz="2200"/>
              <a:t>0.25%) risk allocation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Buy ETF at open and sell at close on a-days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(optional) can continue through summer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Risks: high beta stocks could react poorly on a-days due to negative news, but ex-ante we think </a:t>
            </a:r>
            <a:r>
              <a:rPr lang="en" sz="2200"/>
              <a:t>they</a:t>
            </a:r>
            <a:r>
              <a:rPr lang="en" sz="2200"/>
              <a:t> will do well.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Why macro announcement days matter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2000">
                <a:solidFill>
                  <a:srgbClr val="000000"/>
                </a:solidFill>
              </a:rPr>
              <a:t>CAPM says market beta should be sole determinant of excess returns</a:t>
            </a:r>
            <a:endParaRPr sz="2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2000">
                <a:solidFill>
                  <a:srgbClr val="000000"/>
                </a:solidFill>
              </a:rPr>
              <a:t>Historically, low beta stocks outperform high beta stocks</a:t>
            </a:r>
            <a:endParaRPr sz="2000"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i="1" lang="en">
                <a:solidFill>
                  <a:srgbClr val="000000"/>
                </a:solidFill>
              </a:rPr>
              <a:t>Frazzini &amp; Pedersen (2014); Bates &amp; Boyer (2020)</a:t>
            </a:r>
            <a:endParaRPr sz="145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2000">
                <a:solidFill>
                  <a:srgbClr val="000000"/>
                </a:solidFill>
              </a:rPr>
              <a:t>Does a high beta </a:t>
            </a:r>
            <a:r>
              <a:rPr b="1" lang="en" sz="2000">
                <a:solidFill>
                  <a:srgbClr val="000000"/>
                </a:solidFill>
              </a:rPr>
              <a:t>ever</a:t>
            </a:r>
            <a:r>
              <a:rPr lang="en" sz="2000">
                <a:solidFill>
                  <a:srgbClr val="000000"/>
                </a:solidFill>
              </a:rPr>
              <a:t> correspond with high excess returns?</a:t>
            </a:r>
            <a:endParaRPr sz="20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2000">
                <a:solidFill>
                  <a:srgbClr val="000000"/>
                </a:solidFill>
              </a:rPr>
              <a:t>If we can </a:t>
            </a:r>
            <a:r>
              <a:rPr i="1" lang="en" sz="2000">
                <a:solidFill>
                  <a:srgbClr val="000000"/>
                </a:solidFill>
              </a:rPr>
              <a:t>predict</a:t>
            </a:r>
            <a:r>
              <a:rPr lang="en" sz="2000">
                <a:solidFill>
                  <a:srgbClr val="000000"/>
                </a:solidFill>
              </a:rPr>
              <a:t> when this relationship will hold, we can </a:t>
            </a:r>
            <a:r>
              <a:rPr i="1" lang="en" sz="2000">
                <a:solidFill>
                  <a:srgbClr val="000000"/>
                </a:solidFill>
              </a:rPr>
              <a:t>time</a:t>
            </a:r>
            <a:r>
              <a:rPr lang="en" sz="2000">
                <a:solidFill>
                  <a:srgbClr val="000000"/>
                </a:solidFill>
              </a:rPr>
              <a:t> our BAB (betting against beta) strategy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324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673"/>
              <a:buNone/>
            </a:pPr>
            <a:r>
              <a:rPr lang="en" sz="2940">
                <a:solidFill>
                  <a:srgbClr val="000000"/>
                </a:solidFill>
              </a:rPr>
              <a:t>Replicating beta-stock return relationships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36250" y="1488550"/>
            <a:ext cx="7505700" cy="32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i="1" lang="en" sz="1700">
                <a:solidFill>
                  <a:srgbClr val="000000"/>
                </a:solidFill>
              </a:rPr>
              <a:t>Savor &amp; Mungo (2013) </a:t>
            </a:r>
            <a:r>
              <a:rPr lang="en" sz="1700">
                <a:solidFill>
                  <a:srgbClr val="000000"/>
                </a:solidFill>
              </a:rPr>
              <a:t>split trading days into: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announcement days (a-days)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000000"/>
                </a:solidFill>
              </a:rPr>
              <a:t>non-announcement days (n-days)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A-days: scheduled FOMC interest rate meetings, CPI/PPI announcements, and unemployment announcements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 use time series Fama-MacBeth regressions on stock portfolios &amp; individual stocks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25" y="277675"/>
            <a:ext cx="6967226" cy="45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00" y="459252"/>
            <a:ext cx="8618601" cy="422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75" y="382100"/>
            <a:ext cx="8578327" cy="419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19"/>
          <p:cNvGraphicFramePr/>
          <p:nvPr/>
        </p:nvGraphicFramePr>
        <p:xfrm>
          <a:off x="224100" y="30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{CD3A73E9-3022-46B9-8136-CA81985CD2CB}</a:tableStyleId>
              </a:tblPr>
              <a:tblGrid>
                <a:gridCol w="1579500"/>
                <a:gridCol w="1579500"/>
              </a:tblGrid>
              <a:tr h="21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1/8/2021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1/13/2021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1/27/2021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FOMC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2/5/2021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2/10/2021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3/5/2021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3/10/2021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3/17/2021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FOMC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4/2/2021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4/13/2021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Google Shape;162;p19"/>
          <p:cNvGraphicFramePr/>
          <p:nvPr/>
        </p:nvGraphicFramePr>
        <p:xfrm>
          <a:off x="5648900" y="30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{CD3A73E9-3022-46B9-8136-CA81985CD2CB}</a:tableStyleId>
              </a:tblPr>
              <a:tblGrid>
                <a:gridCol w="1579500"/>
                <a:gridCol w="1579500"/>
              </a:tblGrid>
              <a:tr h="21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4/28/2021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FOMC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5/7/2021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5/12/2021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6/4/2021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6/10/2021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6/16/2021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FOMC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7/2/2021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7/13/2021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7/28/2021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FOMC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14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8/6/2021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19"/>
          <p:cNvSpPr txBox="1"/>
          <p:nvPr>
            <p:ph type="title"/>
          </p:nvPr>
        </p:nvSpPr>
        <p:spPr>
          <a:xfrm>
            <a:off x="3552550" y="1524425"/>
            <a:ext cx="19269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a-days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75" y="1012475"/>
            <a:ext cx="5528225" cy="36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>
            <p:ph type="title"/>
          </p:nvPr>
        </p:nvSpPr>
        <p:spPr>
          <a:xfrm>
            <a:off x="711875" y="328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Excess Returns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6052300" y="1721700"/>
            <a:ext cx="283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“Beta” of </a:t>
            </a:r>
            <a:r>
              <a:rPr lang="en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Portfolio: 1.55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“Beta” of </a:t>
            </a:r>
            <a:r>
              <a:rPr lang="en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Portfolio: 0.15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“Beta” of </a:t>
            </a:r>
            <a:r>
              <a:rPr lang="en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Combined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Portfolio: 0.29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455275" y="336700"/>
            <a:ext cx="6777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Annualized </a:t>
            </a:r>
            <a:r>
              <a:rPr lang="en"/>
              <a:t>Sharpe Ratio By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4122" y="928653"/>
            <a:ext cx="5480199" cy="398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