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8" r:id="rId4"/>
    <p:sldId id="258" r:id="rId5"/>
    <p:sldId id="266" r:id="rId6"/>
    <p:sldId id="259" r:id="rId7"/>
    <p:sldId id="260" r:id="rId8"/>
    <p:sldId id="267" r:id="rId9"/>
    <p:sldId id="261" r:id="rId10"/>
    <p:sldId id="262" r:id="rId11"/>
    <p:sldId id="263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7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8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24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05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E047BA-485D-4F7E-8902-06B465C143E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AD9715-AD45-4CF5-938F-195ED3B67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2139/ssrn.2024422" TargetMode="External"/><Relationship Id="rId2" Type="http://schemas.openxmlformats.org/officeDocument/2006/relationships/hyperlink" Target="https://ssrn.com/abstract=20244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D810-1F08-44F4-848B-94C6B0F03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Tale of Two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BACA8-2177-4242-8CFD-5284726E8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Ly</a:t>
            </a:r>
          </a:p>
          <a:p>
            <a:r>
              <a:rPr lang="en-US" dirty="0"/>
              <a:t>Brigham Young University</a:t>
            </a:r>
          </a:p>
          <a:p>
            <a:r>
              <a:rPr lang="en-US" dirty="0"/>
              <a:t>Ly.brandon.1000@gmail.com</a:t>
            </a:r>
          </a:p>
        </p:txBody>
      </p:sp>
    </p:spTree>
    <p:extLst>
      <p:ext uri="{BB962C8B-B14F-4D97-AF65-F5344CB8AC3E}">
        <p14:creationId xmlns:p14="http://schemas.microsoft.com/office/powerpoint/2010/main" val="304262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A00FD-ACC0-4DE9-83D3-84DDFC4DC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441220"/>
              </p:ext>
            </p:extLst>
          </p:nvPr>
        </p:nvGraphicFramePr>
        <p:xfrm>
          <a:off x="241299" y="1423988"/>
          <a:ext cx="9974265" cy="497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853">
                  <a:extLst>
                    <a:ext uri="{9D8B030D-6E8A-4147-A177-3AD203B41FA5}">
                      <a16:colId xmlns:a16="http://schemas.microsoft.com/office/drawing/2014/main" val="3604407404"/>
                    </a:ext>
                  </a:extLst>
                </a:gridCol>
                <a:gridCol w="1994853">
                  <a:extLst>
                    <a:ext uri="{9D8B030D-6E8A-4147-A177-3AD203B41FA5}">
                      <a16:colId xmlns:a16="http://schemas.microsoft.com/office/drawing/2014/main" val="553879725"/>
                    </a:ext>
                  </a:extLst>
                </a:gridCol>
                <a:gridCol w="1994853">
                  <a:extLst>
                    <a:ext uri="{9D8B030D-6E8A-4147-A177-3AD203B41FA5}">
                      <a16:colId xmlns:a16="http://schemas.microsoft.com/office/drawing/2014/main" val="3434317750"/>
                    </a:ext>
                  </a:extLst>
                </a:gridCol>
                <a:gridCol w="1994853">
                  <a:extLst>
                    <a:ext uri="{9D8B030D-6E8A-4147-A177-3AD203B41FA5}">
                      <a16:colId xmlns:a16="http://schemas.microsoft.com/office/drawing/2014/main" val="1028220105"/>
                    </a:ext>
                  </a:extLst>
                </a:gridCol>
                <a:gridCol w="1994853">
                  <a:extLst>
                    <a:ext uri="{9D8B030D-6E8A-4147-A177-3AD203B41FA5}">
                      <a16:colId xmlns:a16="http://schemas.microsoft.com/office/drawing/2014/main" val="2052620385"/>
                    </a:ext>
                  </a:extLst>
                </a:gridCol>
              </a:tblGrid>
              <a:tr h="4527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Fama-MacBeth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Regression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47044"/>
                  </a:ext>
                </a:extLst>
              </a:tr>
              <a:tr h="135167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Excess returns for individual stocks regressed on their stock maarket betas and size (SMB) , value (HML), and momentum (UMD) factor betas</a:t>
                      </a:r>
                    </a:p>
                  </a:txBody>
                  <a:tcPr marL="3175" marR="3175" marT="31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10965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g3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90173661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38631832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[0.97]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[0.23]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[-0.56]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[0.38]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12199129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-0.00032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-0.00033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8435149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[-2.35]**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[3.69]***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[-1.40]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[-3.41]***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54441330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 – 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0.00073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6373768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[1.63]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[-0.92]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[-0.05]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[1.33]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09220262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654BBA8-145A-4115-8F83-2BE212573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" t="9161"/>
          <a:stretch/>
        </p:blipFill>
        <p:spPr>
          <a:xfrm>
            <a:off x="241299" y="784223"/>
            <a:ext cx="7584573" cy="485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219BD-54BC-4A55-ABC5-AC8F4F4B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" y="166693"/>
            <a:ext cx="7584573" cy="475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BA7E09-2DC8-4127-87CC-83A260498180}"/>
              </a:ext>
            </a:extLst>
          </p:cNvPr>
          <p:cNvSpPr txBox="1"/>
          <p:nvPr/>
        </p:nvSpPr>
        <p:spPr>
          <a:xfrm>
            <a:off x="8215315" y="461057"/>
            <a:ext cx="295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</a:t>
            </a:r>
            <a:r>
              <a:rPr lang="en-US" b="1" dirty="0"/>
              <a:t>∈ </a:t>
            </a:r>
            <a:r>
              <a:rPr lang="en-US" dirty="0"/>
              <a:t>J, J is all CRSP stocks</a:t>
            </a:r>
          </a:p>
          <a:p>
            <a:pPr algn="r"/>
            <a:r>
              <a:rPr lang="en-US" dirty="0"/>
              <a:t>1/1/1964 ≤ t &lt; 12/31/2011</a:t>
            </a:r>
          </a:p>
        </p:txBody>
      </p:sp>
    </p:spTree>
    <p:extLst>
      <p:ext uri="{BB962C8B-B14F-4D97-AF65-F5344CB8AC3E}">
        <p14:creationId xmlns:p14="http://schemas.microsoft.com/office/powerpoint/2010/main" val="221413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FBAC-9398-41FA-BC60-B76FFECA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101" y="5600704"/>
            <a:ext cx="5745162" cy="1171575"/>
          </a:xfrm>
        </p:spPr>
        <p:txBody>
          <a:bodyPr/>
          <a:lstStyle/>
          <a:p>
            <a:r>
              <a:rPr lang="en-US" dirty="0" err="1"/>
              <a:t>Oos</a:t>
            </a:r>
            <a:r>
              <a:rPr lang="en-US" dirty="0"/>
              <a:t> test (2012 – 2019)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7EB24-21B2-4E55-9EF6-ED9D91B9F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09015"/>
              </p:ext>
            </p:extLst>
          </p:nvPr>
        </p:nvGraphicFramePr>
        <p:xfrm>
          <a:off x="136524" y="285750"/>
          <a:ext cx="5902326" cy="522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42">
                  <a:extLst>
                    <a:ext uri="{9D8B030D-6E8A-4147-A177-3AD203B41FA5}">
                      <a16:colId xmlns:a16="http://schemas.microsoft.com/office/drawing/2014/main" val="758678327"/>
                    </a:ext>
                  </a:extLst>
                </a:gridCol>
                <a:gridCol w="1967442">
                  <a:extLst>
                    <a:ext uri="{9D8B030D-6E8A-4147-A177-3AD203B41FA5}">
                      <a16:colId xmlns:a16="http://schemas.microsoft.com/office/drawing/2014/main" val="2624089232"/>
                    </a:ext>
                  </a:extLst>
                </a:gridCol>
                <a:gridCol w="1967442">
                  <a:extLst>
                    <a:ext uri="{9D8B030D-6E8A-4147-A177-3AD203B41FA5}">
                      <a16:colId xmlns:a16="http://schemas.microsoft.com/office/drawing/2014/main" val="891422828"/>
                    </a:ext>
                  </a:extLst>
                </a:gridCol>
              </a:tblGrid>
              <a:tr h="5853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Fama-MacBeth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Regression (2012-2019)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6106"/>
                  </a:ext>
                </a:extLst>
              </a:tr>
              <a:tr h="98890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 beta-sorted portfolios (equal-weighted)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12643"/>
                  </a:ext>
                </a:extLst>
              </a:tr>
              <a:tr h="58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726059637"/>
                  </a:ext>
                </a:extLst>
              </a:tr>
              <a:tr h="49628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0.05121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715058444"/>
                  </a:ext>
                </a:extLst>
              </a:tr>
              <a:tr h="496287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[2.27]**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[0.66]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63464450"/>
                  </a:ext>
                </a:extLst>
              </a:tr>
              <a:tr h="49628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-0.00002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809116505"/>
                  </a:ext>
                </a:extLst>
              </a:tr>
              <a:tr h="496287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[4.71]***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[-0.09]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15364227"/>
                  </a:ext>
                </a:extLst>
              </a:tr>
              <a:tr h="585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 – 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0.01581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0.00049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57667299"/>
                  </a:ext>
                </a:extLst>
              </a:tr>
              <a:tr h="496287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[0.67]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[0.66]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6793855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F1A30CF-ED8C-4B45-B893-A0BE10E64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164454"/>
              </p:ext>
            </p:extLst>
          </p:nvPr>
        </p:nvGraphicFramePr>
        <p:xfrm>
          <a:off x="6281736" y="285753"/>
          <a:ext cx="5902326" cy="522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42">
                  <a:extLst>
                    <a:ext uri="{9D8B030D-6E8A-4147-A177-3AD203B41FA5}">
                      <a16:colId xmlns:a16="http://schemas.microsoft.com/office/drawing/2014/main" val="60048545"/>
                    </a:ext>
                  </a:extLst>
                </a:gridCol>
                <a:gridCol w="1967442">
                  <a:extLst>
                    <a:ext uri="{9D8B030D-6E8A-4147-A177-3AD203B41FA5}">
                      <a16:colId xmlns:a16="http://schemas.microsoft.com/office/drawing/2014/main" val="1235279881"/>
                    </a:ext>
                  </a:extLst>
                </a:gridCol>
                <a:gridCol w="1967442">
                  <a:extLst>
                    <a:ext uri="{9D8B030D-6E8A-4147-A177-3AD203B41FA5}">
                      <a16:colId xmlns:a16="http://schemas.microsoft.com/office/drawing/2014/main" val="468598576"/>
                    </a:ext>
                  </a:extLst>
                </a:gridCol>
              </a:tblGrid>
              <a:tr h="47619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Fama-MacBeth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Regression (2012-2019)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56728"/>
                  </a:ext>
                </a:extLst>
              </a:tr>
              <a:tr h="14168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 beta-sorted (equal-weighted), 25 </a:t>
                      </a:r>
                      <a:r>
                        <a:rPr lang="en-US" sz="2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Fama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French, and ten industry portfolios</a:t>
                      </a:r>
                    </a:p>
                  </a:txBody>
                  <a:tcPr marL="3175" marR="3175" marT="31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14943"/>
                  </a:ext>
                </a:extLst>
              </a:tr>
              <a:tr h="4761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67959836"/>
                  </a:ext>
                </a:extLst>
              </a:tr>
              <a:tr h="4761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0.00329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64339991"/>
                  </a:ext>
                </a:extLst>
              </a:tr>
              <a:tr h="476191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[2.17]**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[1.37]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98782561"/>
                  </a:ext>
                </a:extLst>
              </a:tr>
              <a:tr h="4761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0.00237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15235950"/>
                  </a:ext>
                </a:extLst>
              </a:tr>
              <a:tr h="476191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[4.77]***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[1.23]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154074043"/>
                  </a:ext>
                </a:extLst>
              </a:tr>
              <a:tr h="47619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 – 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0.00063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54170101"/>
                  </a:ext>
                </a:extLst>
              </a:tr>
              <a:tr h="476191"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[0.57]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[0.91]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50639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30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0D49A26-4D12-413F-AA07-3C00077EE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517087"/>
              </p:ext>
            </p:extLst>
          </p:nvPr>
        </p:nvGraphicFramePr>
        <p:xfrm>
          <a:off x="198438" y="185738"/>
          <a:ext cx="3940176" cy="472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088">
                  <a:extLst>
                    <a:ext uri="{9D8B030D-6E8A-4147-A177-3AD203B41FA5}">
                      <a16:colId xmlns:a16="http://schemas.microsoft.com/office/drawing/2014/main" val="613570316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4191417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Fama-MacBeth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Regression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37054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Excess returns for individual stocks regressed on their stock market betas</a:t>
                      </a:r>
                    </a:p>
                  </a:txBody>
                  <a:tcPr marL="3175" marR="3175" marT="31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0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97641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0.00063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1191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[1.11]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80350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94878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[0.17]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4427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 – 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8820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[0.99]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29904425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1B5118E5-7D34-4202-A382-18C32F28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687" y="5553084"/>
            <a:ext cx="5254625" cy="1462087"/>
          </a:xfrm>
        </p:spPr>
        <p:txBody>
          <a:bodyPr/>
          <a:lstStyle/>
          <a:p>
            <a:r>
              <a:rPr lang="en-US" dirty="0" err="1"/>
              <a:t>Oos</a:t>
            </a:r>
            <a:r>
              <a:rPr lang="en-US" dirty="0"/>
              <a:t> test (2012 – 2019)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8741C954-6FB8-444B-AF14-A718CF2B3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016746"/>
              </p:ext>
            </p:extLst>
          </p:nvPr>
        </p:nvGraphicFramePr>
        <p:xfrm>
          <a:off x="4229092" y="171449"/>
          <a:ext cx="7848605" cy="559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1">
                  <a:extLst>
                    <a:ext uri="{9D8B030D-6E8A-4147-A177-3AD203B41FA5}">
                      <a16:colId xmlns:a16="http://schemas.microsoft.com/office/drawing/2014/main" val="3346940427"/>
                    </a:ext>
                  </a:extLst>
                </a:gridCol>
                <a:gridCol w="1569721">
                  <a:extLst>
                    <a:ext uri="{9D8B030D-6E8A-4147-A177-3AD203B41FA5}">
                      <a16:colId xmlns:a16="http://schemas.microsoft.com/office/drawing/2014/main" val="131569734"/>
                    </a:ext>
                  </a:extLst>
                </a:gridCol>
                <a:gridCol w="1569721">
                  <a:extLst>
                    <a:ext uri="{9D8B030D-6E8A-4147-A177-3AD203B41FA5}">
                      <a16:colId xmlns:a16="http://schemas.microsoft.com/office/drawing/2014/main" val="2979302622"/>
                    </a:ext>
                  </a:extLst>
                </a:gridCol>
                <a:gridCol w="1569721">
                  <a:extLst>
                    <a:ext uri="{9D8B030D-6E8A-4147-A177-3AD203B41FA5}">
                      <a16:colId xmlns:a16="http://schemas.microsoft.com/office/drawing/2014/main" val="2193113853"/>
                    </a:ext>
                  </a:extLst>
                </a:gridCol>
                <a:gridCol w="1569721">
                  <a:extLst>
                    <a:ext uri="{9D8B030D-6E8A-4147-A177-3AD203B41FA5}">
                      <a16:colId xmlns:a16="http://schemas.microsoft.com/office/drawing/2014/main" val="3787441585"/>
                    </a:ext>
                  </a:extLst>
                </a:gridCol>
              </a:tblGrid>
              <a:tr h="431803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Fama-MacBeth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Regression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50359"/>
                  </a:ext>
                </a:extLst>
              </a:tr>
              <a:tr h="128903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Excess returns for individual stocks regressed on their stock </a:t>
                      </a:r>
                      <a:r>
                        <a:rPr lang="en-US" sz="28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maarket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betas and size (SMB) , value (HML), and momentum (UMD) factor betas</a:t>
                      </a:r>
                    </a:p>
                  </a:txBody>
                  <a:tcPr marL="3175" marR="3175" marT="31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47895"/>
                  </a:ext>
                </a:extLst>
              </a:tr>
              <a:tr h="43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g3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58130745"/>
                  </a:ext>
                </a:extLst>
              </a:tr>
              <a:tr h="43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-0.00048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-0.00019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-0.00091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77740886"/>
                  </a:ext>
                </a:extLst>
              </a:tr>
              <a:tr h="431803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[1.75]*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[-1.19]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[-0.57]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[-1.46]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696053883"/>
                  </a:ext>
                </a:extLst>
              </a:tr>
              <a:tr h="43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-0.00009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0.00003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0.00036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865136283"/>
                  </a:ext>
                </a:extLst>
              </a:tr>
              <a:tr h="431803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[-0.40]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[0.20]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[0.19]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[1.78]*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154519072"/>
                  </a:ext>
                </a:extLst>
              </a:tr>
              <a:tr h="860418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 – 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0.00124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-0.00051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-0.00127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674388403"/>
                  </a:ext>
                </a:extLst>
              </a:tr>
              <a:tr h="431803"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[1.78]*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[-1.20]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[-0.60]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[-1.95]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08643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82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90DE-F6CE-4464-BE6F-D9752004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E87E-0C36-4123-8DF0-36DAC26C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ym typeface="Wingdings" panose="05000000000000000000" pitchFamily="2" charset="2"/>
              </a:rPr>
              <a:t>high beta—high excess return relationship on a-days fails to hold out of sample (2012-2019)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It is still present but becomes statistically insignificant</a:t>
            </a:r>
          </a:p>
          <a:p>
            <a:r>
              <a:rPr lang="en-US" dirty="0"/>
              <a:t>Our results corroborate </a:t>
            </a:r>
            <a:r>
              <a:rPr lang="en-US" i="1" dirty="0"/>
              <a:t>Savor &amp; Mungo (2013) </a:t>
            </a:r>
            <a:r>
              <a:rPr lang="en-US" dirty="0"/>
              <a:t>for the 1964-2011 time period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fails to extend macro-announcements effect on beta’s predictive power  for post-great recession period (2012-2019)</a:t>
            </a:r>
          </a:p>
          <a:p>
            <a:r>
              <a:rPr lang="en-US" dirty="0"/>
              <a:t>Try CPI instead of PPI (whichever date occurs first)?</a:t>
            </a:r>
          </a:p>
        </p:txBody>
      </p:sp>
    </p:spTree>
    <p:extLst>
      <p:ext uri="{BB962C8B-B14F-4D97-AF65-F5344CB8AC3E}">
        <p14:creationId xmlns:p14="http://schemas.microsoft.com/office/powerpoint/2010/main" val="130923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BDA3-9356-4FCF-ABAE-401DC8DE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3FDD-642B-4636-99D0-FF4ECCC8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Bates, B., &amp; Boyer, B. (2020). Fundamentals of Investments. See pp. 255-6</a:t>
            </a:r>
          </a:p>
          <a:p>
            <a:r>
              <a:rPr lang="en-US" dirty="0" err="1"/>
              <a:t>Frazzini</a:t>
            </a:r>
            <a:r>
              <a:rPr lang="en-US" dirty="0"/>
              <a:t>, A., &amp; </a:t>
            </a:r>
            <a:r>
              <a:rPr lang="en-US" dirty="0" err="1"/>
              <a:t>Heje</a:t>
            </a:r>
            <a:r>
              <a:rPr lang="en-US" dirty="0"/>
              <a:t> Pedersen, L. (2014). Betting against Beta. </a:t>
            </a:r>
            <a:r>
              <a:rPr lang="en-US" i="1" dirty="0"/>
              <a:t>Journal of Financial Economics</a:t>
            </a:r>
            <a:r>
              <a:rPr lang="en-US" dirty="0"/>
              <a:t>, </a:t>
            </a:r>
            <a:r>
              <a:rPr lang="en-US" i="1" dirty="0"/>
              <a:t>111</a:t>
            </a:r>
            <a:r>
              <a:rPr lang="en-US" dirty="0"/>
              <a:t>(1), 1-25. https://doi.org/10.1016/j.jfineco.2013.10.005</a:t>
            </a:r>
          </a:p>
          <a:p>
            <a:r>
              <a:rPr lang="en-US" dirty="0"/>
              <a:t>Savor, Pavel G. and Wilson, Mungo Ivor, Asset Pricing: A Tale of Two Days (August 2013). AFA 2013 San Diego Meetings Paper, Available at SSRN: </a:t>
            </a:r>
            <a:r>
              <a:rPr lang="en-US" u="sng" dirty="0">
                <a:hlinkClick r:id="rId2"/>
              </a:rPr>
              <a:t>https://ssrn.com/abstract=2024422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http://dx.doi.org/10.2139/ssrn.2024422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5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1266-0D1D-4F1D-AEF8-2C8E8470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8588377" cy="1507067"/>
          </a:xfrm>
        </p:spPr>
        <p:txBody>
          <a:bodyPr/>
          <a:lstStyle/>
          <a:p>
            <a:r>
              <a:rPr lang="en-US" dirty="0"/>
              <a:t>why macro announcement days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60DB-9CB3-417D-B3B5-F1F0ADA2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CAPM says market beta should be sole determinant of excess returns</a:t>
            </a:r>
          </a:p>
          <a:p>
            <a:r>
              <a:rPr lang="en-US" dirty="0"/>
              <a:t>Historically, low beta stocks outperform high beta stocks </a:t>
            </a:r>
            <a:r>
              <a:rPr lang="en-US" dirty="0">
                <a:sym typeface="Wingdings" panose="05000000000000000000" pitchFamily="2" charset="2"/>
              </a:rPr>
              <a:t>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err="1"/>
              <a:t>Frazzini</a:t>
            </a:r>
            <a:r>
              <a:rPr lang="en-US" i="1" dirty="0"/>
              <a:t> &amp; Pedersen (2014); Bates &amp; Boyer (2020)</a:t>
            </a:r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Does a high beta </a:t>
            </a:r>
            <a:r>
              <a:rPr lang="en-US" b="1" dirty="0">
                <a:sym typeface="Wingdings" panose="05000000000000000000" pitchFamily="2" charset="2"/>
              </a:rPr>
              <a:t>ever</a:t>
            </a:r>
            <a:r>
              <a:rPr lang="en-US" dirty="0">
                <a:sym typeface="Wingdings" panose="05000000000000000000" pitchFamily="2" charset="2"/>
              </a:rPr>
              <a:t> correspond with high excess returns?</a:t>
            </a:r>
          </a:p>
          <a:p>
            <a:r>
              <a:rPr lang="en-US" dirty="0">
                <a:sym typeface="Wingdings" panose="05000000000000000000" pitchFamily="2" charset="2"/>
              </a:rPr>
              <a:t>If we can </a:t>
            </a:r>
            <a:r>
              <a:rPr lang="en-US" i="1" dirty="0">
                <a:sym typeface="Wingdings" panose="05000000000000000000" pitchFamily="2" charset="2"/>
              </a:rPr>
              <a:t>predict</a:t>
            </a:r>
            <a:r>
              <a:rPr lang="en-US" dirty="0">
                <a:sym typeface="Wingdings" panose="05000000000000000000" pitchFamily="2" charset="2"/>
              </a:rPr>
              <a:t> when this relationship will hold, we can </a:t>
            </a:r>
            <a:r>
              <a:rPr lang="en-US" i="1" dirty="0">
                <a:sym typeface="Wingdings" panose="05000000000000000000" pitchFamily="2" charset="2"/>
              </a:rPr>
              <a:t>time</a:t>
            </a:r>
            <a:r>
              <a:rPr lang="en-US" dirty="0">
                <a:sym typeface="Wingdings" panose="05000000000000000000" pitchFamily="2" charset="2"/>
              </a:rPr>
              <a:t> our BAB (betting against beta)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5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33CE-F4A3-4F5A-BBDC-5DBDFEE0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509" y="5105009"/>
            <a:ext cx="7214981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Motivation for </a:t>
            </a:r>
            <a:r>
              <a:rPr lang="en-US" dirty="0" err="1"/>
              <a:t>subsetting</a:t>
            </a:r>
            <a:r>
              <a:rPr lang="en-US" dirty="0"/>
              <a:t> announcement days (1964-2011)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55802-7873-4042-8218-549D9D89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31" y="382656"/>
            <a:ext cx="7034138" cy="463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8D41-E325-43E3-AAAD-245D4F07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30290"/>
            <a:ext cx="8534400" cy="1507067"/>
          </a:xfrm>
        </p:spPr>
        <p:txBody>
          <a:bodyPr/>
          <a:lstStyle/>
          <a:p>
            <a:r>
              <a:rPr lang="en-US" dirty="0"/>
              <a:t>Replicating beta-stock return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4AC9-45CC-4E94-B55D-01250EE0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i="1" dirty="0"/>
              <a:t>Savor &amp; Mungo (2013) </a:t>
            </a:r>
            <a:r>
              <a:rPr lang="en-US" sz="1700" dirty="0"/>
              <a:t>split trading days into announcement days (a-days) and non-announcement days (n-days)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dirty="0"/>
              <a:t>A-days: scheduled FOMC interest rate meetings, CPI/PPI announcements, and unemployment announcements</a:t>
            </a:r>
          </a:p>
          <a:p>
            <a:r>
              <a:rPr lang="en-US" sz="1700" dirty="0"/>
              <a:t>We use time series </a:t>
            </a:r>
            <a:r>
              <a:rPr lang="en-US" sz="1700" dirty="0" err="1"/>
              <a:t>Fama-MacBeth</a:t>
            </a:r>
            <a:r>
              <a:rPr lang="en-US" sz="1700" dirty="0"/>
              <a:t> regressions on stock portfolios &amp; individual stocks: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Get lagged 1-year betas for all stocks across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Sort stocks into 10 beta-decile portfolios (rebalanced monthly) across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Calculate equal-weighted return on 10 portfolios across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Get lagged 1-year betas for all 10 portfolios across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 err="1"/>
              <a:t>Seperate</a:t>
            </a:r>
            <a:r>
              <a:rPr lang="en-US" sz="1700" dirty="0"/>
              <a:t> data into a-days &amp; n-days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 dirty="0"/>
              <a:t>Do F-M regressions of excess returns of test assets on beta of test assets</a:t>
            </a:r>
          </a:p>
        </p:txBody>
      </p:sp>
    </p:spTree>
    <p:extLst>
      <p:ext uri="{BB962C8B-B14F-4D97-AF65-F5344CB8AC3E}">
        <p14:creationId xmlns:p14="http://schemas.microsoft.com/office/powerpoint/2010/main" val="41649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6F50D1-FBB1-4274-9686-F392E2D1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731"/>
            <a:ext cx="8534400" cy="1506537"/>
          </a:xfrm>
        </p:spPr>
        <p:txBody>
          <a:bodyPr>
            <a:normAutofit/>
          </a:bodyPr>
          <a:lstStyle/>
          <a:p>
            <a:r>
              <a:rPr lang="en-US" sz="4800" dirty="0"/>
              <a:t>Beta-sorted portfolios</a:t>
            </a:r>
          </a:p>
        </p:txBody>
      </p:sp>
    </p:spTree>
    <p:extLst>
      <p:ext uri="{BB962C8B-B14F-4D97-AF65-F5344CB8AC3E}">
        <p14:creationId xmlns:p14="http://schemas.microsoft.com/office/powerpoint/2010/main" val="261532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9D1FC6-10C7-438B-A602-A8B1214A3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550395"/>
              </p:ext>
            </p:extLst>
          </p:nvPr>
        </p:nvGraphicFramePr>
        <p:xfrm>
          <a:off x="494508" y="1165755"/>
          <a:ext cx="9492457" cy="467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152">
                  <a:extLst>
                    <a:ext uri="{9D8B030D-6E8A-4147-A177-3AD203B41FA5}">
                      <a16:colId xmlns:a16="http://schemas.microsoft.com/office/drawing/2014/main" val="4185461460"/>
                    </a:ext>
                  </a:extLst>
                </a:gridCol>
                <a:gridCol w="3041498">
                  <a:extLst>
                    <a:ext uri="{9D8B030D-6E8A-4147-A177-3AD203B41FA5}">
                      <a16:colId xmlns:a16="http://schemas.microsoft.com/office/drawing/2014/main" val="2102977762"/>
                    </a:ext>
                  </a:extLst>
                </a:gridCol>
                <a:gridCol w="3353807">
                  <a:extLst>
                    <a:ext uri="{9D8B030D-6E8A-4147-A177-3AD203B41FA5}">
                      <a16:colId xmlns:a16="http://schemas.microsoft.com/office/drawing/2014/main" val="2403720750"/>
                    </a:ext>
                  </a:extLst>
                </a:gridCol>
              </a:tblGrid>
              <a:tr h="5191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Fama-MacBeth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Regression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41565"/>
                  </a:ext>
                </a:extLst>
              </a:tr>
              <a:tr h="5191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 beta-sorted portfolios (equal-weighted)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17509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8717026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0.06749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78887639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[4.34]***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[2.46]**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33271549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0.09551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-0.00034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19862127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[19.24]***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[-2.96]***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9225593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 – 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-0.02802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0.00128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3197122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[-1.72]*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[3.21]***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52409608"/>
                  </a:ext>
                </a:extLst>
              </a:tr>
            </a:tbl>
          </a:graphicData>
        </a:graphic>
      </p:graphicFrame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1279AB63-3492-401E-B00F-2840859E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106" y="279787"/>
            <a:ext cx="3436799" cy="660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44292F-4F32-4566-9BD3-E037E1AF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5" y="289579"/>
            <a:ext cx="3304614" cy="6511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E79C13-0B24-437D-A362-540A7877A741}"/>
              </a:ext>
            </a:extLst>
          </p:cNvPr>
          <p:cNvSpPr txBox="1"/>
          <p:nvPr/>
        </p:nvSpPr>
        <p:spPr>
          <a:xfrm>
            <a:off x="8624889" y="294379"/>
            <a:ext cx="295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≤ j ≤ 9</a:t>
            </a:r>
          </a:p>
          <a:p>
            <a:pPr algn="r"/>
            <a:r>
              <a:rPr lang="en-US" dirty="0"/>
              <a:t>1/1/1964 ≤ t &lt; 12/31/2011</a:t>
            </a:r>
          </a:p>
        </p:txBody>
      </p:sp>
    </p:spTree>
    <p:extLst>
      <p:ext uri="{BB962C8B-B14F-4D97-AF65-F5344CB8AC3E}">
        <p14:creationId xmlns:p14="http://schemas.microsoft.com/office/powerpoint/2010/main" val="220376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D893D0-F15A-4F6D-A39B-C2C04F0FE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54384"/>
              </p:ext>
            </p:extLst>
          </p:nvPr>
        </p:nvGraphicFramePr>
        <p:xfrm>
          <a:off x="446087" y="1259680"/>
          <a:ext cx="9902826" cy="4821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942">
                  <a:extLst>
                    <a:ext uri="{9D8B030D-6E8A-4147-A177-3AD203B41FA5}">
                      <a16:colId xmlns:a16="http://schemas.microsoft.com/office/drawing/2014/main" val="816008733"/>
                    </a:ext>
                  </a:extLst>
                </a:gridCol>
                <a:gridCol w="3300942">
                  <a:extLst>
                    <a:ext uri="{9D8B030D-6E8A-4147-A177-3AD203B41FA5}">
                      <a16:colId xmlns:a16="http://schemas.microsoft.com/office/drawing/2014/main" val="101329948"/>
                    </a:ext>
                  </a:extLst>
                </a:gridCol>
                <a:gridCol w="3300942">
                  <a:extLst>
                    <a:ext uri="{9D8B030D-6E8A-4147-A177-3AD203B41FA5}">
                      <a16:colId xmlns:a16="http://schemas.microsoft.com/office/drawing/2014/main" val="2377886136"/>
                    </a:ext>
                  </a:extLst>
                </a:gridCol>
              </a:tblGrid>
              <a:tr h="4824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Fama-MacBeth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Regression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03471"/>
                  </a:ext>
                </a:extLst>
              </a:tr>
              <a:tr h="96137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 beta-sorted (equal-weighted), 25 Fama and French, and ten industry portfolios</a:t>
                      </a:r>
                    </a:p>
                  </a:txBody>
                  <a:tcPr marL="3175" marR="3175" marT="31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72862"/>
                  </a:ext>
                </a:extLst>
              </a:tr>
              <a:tr h="4824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g0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14599829"/>
                  </a:ext>
                </a:extLst>
              </a:tr>
              <a:tr h="4824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0.00452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0.00169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89008230"/>
                  </a:ext>
                </a:extLst>
              </a:tr>
              <a:tr h="482467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[4.88]***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[5.02]***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08844154"/>
                  </a:ext>
                </a:extLst>
              </a:tr>
              <a:tr h="4824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0.00618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0.00071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34261843"/>
                  </a:ext>
                </a:extLst>
              </a:tr>
              <a:tr h="482467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[20.58]***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[6.68]***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39232815"/>
                  </a:ext>
                </a:extLst>
              </a:tr>
              <a:tr h="48246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 – 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-0.00166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32125546"/>
                  </a:ext>
                </a:extLst>
              </a:tr>
              <a:tr h="482467"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[-1.71]*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[2.78]***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39530451"/>
                  </a:ext>
                </a:extLst>
              </a:tr>
            </a:tbl>
          </a:graphicData>
        </a:graphic>
      </p:graphicFrame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5B6E6E2-322E-4E79-A2D2-60D97862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11" y="270529"/>
            <a:ext cx="3436799" cy="66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AB7C0-67C6-4095-8914-CABD9005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65" y="289579"/>
            <a:ext cx="3304614" cy="651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9F5F3B-238A-4758-A1A7-3A7E747C5334}"/>
              </a:ext>
            </a:extLst>
          </p:cNvPr>
          <p:cNvSpPr txBox="1"/>
          <p:nvPr/>
        </p:nvSpPr>
        <p:spPr>
          <a:xfrm>
            <a:off x="8624889" y="294379"/>
            <a:ext cx="295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≤ j ≤ 44</a:t>
            </a:r>
          </a:p>
          <a:p>
            <a:pPr algn="r"/>
            <a:r>
              <a:rPr lang="en-US" dirty="0"/>
              <a:t>1/1/1964 ≤ t &lt; 12/31/2011</a:t>
            </a:r>
          </a:p>
        </p:txBody>
      </p:sp>
    </p:spTree>
    <p:extLst>
      <p:ext uri="{BB962C8B-B14F-4D97-AF65-F5344CB8AC3E}">
        <p14:creationId xmlns:p14="http://schemas.microsoft.com/office/powerpoint/2010/main" val="428096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B47903-C7BC-4FF1-B357-DE3865B0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956" y="2675731"/>
            <a:ext cx="6034088" cy="1506537"/>
          </a:xfrm>
        </p:spPr>
        <p:txBody>
          <a:bodyPr>
            <a:normAutofit/>
          </a:bodyPr>
          <a:lstStyle/>
          <a:p>
            <a:r>
              <a:rPr lang="en-US" sz="4800" dirty="0"/>
              <a:t>Individual stocks</a:t>
            </a:r>
          </a:p>
        </p:txBody>
      </p:sp>
    </p:spTree>
    <p:extLst>
      <p:ext uri="{BB962C8B-B14F-4D97-AF65-F5344CB8AC3E}">
        <p14:creationId xmlns:p14="http://schemas.microsoft.com/office/powerpoint/2010/main" val="236442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6DA257-EDBB-4169-A242-08EA29BD4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94148"/>
              </p:ext>
            </p:extLst>
          </p:nvPr>
        </p:nvGraphicFramePr>
        <p:xfrm>
          <a:off x="541338" y="1496060"/>
          <a:ext cx="8534400" cy="429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8798498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8449937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Fama-MacBeth</a:t>
                      </a:r>
                      <a:r>
                        <a:rPr lang="en-US" sz="2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Regression</a:t>
                      </a:r>
                    </a:p>
                  </a:txBody>
                  <a:tcPr marL="3175" marR="3175" marT="31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31770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Excess returns for individual stocks regressed on their stock market betas</a:t>
                      </a:r>
                    </a:p>
                  </a:txBody>
                  <a:tcPr marL="3175" marR="3175" marT="31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g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68780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0.00059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4068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[2.03]**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5449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-0.00029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20598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[-3.30]***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012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a-day – n-day</a:t>
                      </a: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0.00088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5147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[2.90]***</a:t>
                      </a: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005099735"/>
                  </a:ext>
                </a:extLst>
              </a:tr>
            </a:tbl>
          </a:graphicData>
        </a:graphic>
      </p:graphicFrame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8461115-2E88-4418-B047-49C8F770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152" y="347295"/>
            <a:ext cx="3436799" cy="66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F8EB9-1A06-4A00-9662-8EE08746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13" y="347295"/>
            <a:ext cx="3304614" cy="651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BDCC2-83FD-4B95-9DA0-25778B4E936C}"/>
              </a:ext>
            </a:extLst>
          </p:cNvPr>
          <p:cNvSpPr txBox="1"/>
          <p:nvPr/>
        </p:nvSpPr>
        <p:spPr>
          <a:xfrm>
            <a:off x="8739189" y="361887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</a:t>
            </a:r>
            <a:r>
              <a:rPr lang="en-US" b="1" dirty="0"/>
              <a:t>∈ </a:t>
            </a:r>
            <a:r>
              <a:rPr lang="en-US" dirty="0"/>
              <a:t>J, J is all CRSP stocks</a:t>
            </a:r>
          </a:p>
          <a:p>
            <a:r>
              <a:rPr lang="en-US" dirty="0"/>
              <a:t>1/1/1964 ≤ t &lt; 12/31/2011</a:t>
            </a:r>
          </a:p>
        </p:txBody>
      </p:sp>
    </p:spTree>
    <p:extLst>
      <p:ext uri="{BB962C8B-B14F-4D97-AF65-F5344CB8AC3E}">
        <p14:creationId xmlns:p14="http://schemas.microsoft.com/office/powerpoint/2010/main" val="27100626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399</TotalTime>
  <Words>920</Words>
  <Application>Microsoft Office PowerPoint</Application>
  <PresentationFormat>Widescreen</PresentationFormat>
  <Paragraphs>217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Century Gothic</vt:lpstr>
      <vt:lpstr>Symbol</vt:lpstr>
      <vt:lpstr>Wingdings</vt:lpstr>
      <vt:lpstr>Wingdings 3</vt:lpstr>
      <vt:lpstr>Slice</vt:lpstr>
      <vt:lpstr>A Tale of Two Days</vt:lpstr>
      <vt:lpstr>why macro announcement days matter</vt:lpstr>
      <vt:lpstr>Motivation for subsetting announcement days (1964-2011)</vt:lpstr>
      <vt:lpstr>Replicating beta-stock return relationships</vt:lpstr>
      <vt:lpstr>Beta-sorted portfolios</vt:lpstr>
      <vt:lpstr>PowerPoint Presentation</vt:lpstr>
      <vt:lpstr>PowerPoint Presentation</vt:lpstr>
      <vt:lpstr>Individual stocks</vt:lpstr>
      <vt:lpstr>PowerPoint Presentation</vt:lpstr>
      <vt:lpstr>PowerPoint Presentation</vt:lpstr>
      <vt:lpstr>Oos test (2012 – 2019)</vt:lpstr>
      <vt:lpstr>Oos test (2012 – 2019)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Tale of Two Days</dc:title>
  <dc:creator>Brandon Ly</dc:creator>
  <cp:lastModifiedBy>Brandon Ly</cp:lastModifiedBy>
  <cp:revision>48</cp:revision>
  <dcterms:created xsi:type="dcterms:W3CDTF">2020-12-14T21:09:56Z</dcterms:created>
  <dcterms:modified xsi:type="dcterms:W3CDTF">2020-12-15T03:59:43Z</dcterms:modified>
</cp:coreProperties>
</file>