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98" r:id="rId6"/>
    <p:sldId id="258" r:id="rId7"/>
    <p:sldId id="275" r:id="rId8"/>
    <p:sldId id="276" r:id="rId9"/>
    <p:sldId id="277" r:id="rId10"/>
    <p:sldId id="278" r:id="rId11"/>
    <p:sldId id="279" r:id="rId12"/>
    <p:sldId id="280" r:id="rId13"/>
    <p:sldId id="284" r:id="rId14"/>
    <p:sldId id="292" r:id="rId15"/>
    <p:sldId id="293" r:id="rId16"/>
    <p:sldId id="294" r:id="rId17"/>
    <p:sldId id="295" r:id="rId18"/>
    <p:sldId id="273" r:id="rId19"/>
    <p:sldId id="289" r:id="rId20"/>
    <p:sldId id="290" r:id="rId21"/>
    <p:sldId id="288" r:id="rId22"/>
    <p:sldId id="291" r:id="rId23"/>
    <p:sldId id="296" r:id="rId24"/>
    <p:sldId id="274" r:id="rId25"/>
    <p:sldId id="299" r:id="rId26"/>
    <p:sldId id="302" r:id="rId27"/>
    <p:sldId id="301" r:id="rId28"/>
    <p:sldId id="300"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tis" id="{8FA2FF70-C585-B248-A621-934CA5701DD8}">
          <p14:sldIdLst>
            <p14:sldId id="256"/>
            <p14:sldId id="298"/>
          </p14:sldIdLst>
        </p14:section>
        <p14:section name="Brandon" id="{82BE46B0-5A04-1A4D-A94F-2DE0EB5C4BD5}">
          <p14:sldIdLst>
            <p14:sldId id="258"/>
            <p14:sldId id="275"/>
            <p14:sldId id="276"/>
            <p14:sldId id="277"/>
            <p14:sldId id="278"/>
          </p14:sldIdLst>
        </p14:section>
        <p14:section name="Otis" id="{8332DDB0-7E18-7944-8ECA-FD860EFE7309}">
          <p14:sldIdLst>
            <p14:sldId id="279"/>
            <p14:sldId id="280"/>
            <p14:sldId id="284"/>
          </p14:sldIdLst>
        </p14:section>
        <p14:section name="Brandon" id="{3C2F7485-079D-9E4D-B19F-3FCB2A984CEA}">
          <p14:sldIdLst>
            <p14:sldId id="292"/>
            <p14:sldId id="293"/>
            <p14:sldId id="294"/>
            <p14:sldId id="295"/>
          </p14:sldIdLst>
        </p14:section>
        <p14:section name="Otis" id="{98909D05-2FD5-7445-A510-DAD668748AD5}">
          <p14:sldIdLst>
            <p14:sldId id="273"/>
            <p14:sldId id="289"/>
            <p14:sldId id="290"/>
            <p14:sldId id="288"/>
            <p14:sldId id="291"/>
          </p14:sldIdLst>
        </p14:section>
        <p14:section name="brandon" id="{AF47AA47-F074-7E43-B90A-1BA337D7514D}">
          <p14:sldIdLst>
            <p14:sldId id="296"/>
          </p14:sldIdLst>
        </p14:section>
        <p14:section name="Otis" id="{899AC07C-4854-7A49-A29C-F98AA349E8B8}">
          <p14:sldIdLst>
            <p14:sldId id="274"/>
            <p14:sldId id="299"/>
          </p14:sldIdLst>
        </p14:section>
        <p14:section name="Brandon" id="{E7F2B4AE-DA50-FD4D-9EF9-303C144EA9E8}">
          <p14:sldIdLst>
            <p14:sldId id="302"/>
            <p14:sldId id="301"/>
            <p14:sldId id="300"/>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6DF"/>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4BEB4-3541-F046-91F6-6C3B5DB976AF}" v="2075" dt="2022-03-09T04:35:57.349"/>
    <p1510:client id="{56049E6C-065E-20E1-AAA3-E1C7B334FA08}" v="116" dt="2022-03-09T02:17:09.667"/>
    <p1510:client id="{6FEE1F45-D89C-797B-1FF3-81BBAB1C518A}" v="990" dt="2022-03-09T01:14:46.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0"/>
    <p:restoredTop sz="94286" autoAdjust="0"/>
  </p:normalViewPr>
  <p:slideViewPr>
    <p:cSldViewPr snapToGrid="0">
      <p:cViewPr varScale="1">
        <p:scale>
          <a:sx n="120" d="100"/>
          <a:sy n="120" d="100"/>
        </p:scale>
        <p:origin x="984"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31108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Waiting for payday is the old way. Access your pay as soon as you work the hours. No hidden fees or subscriptions. Pay what you think is fair for </a:t>
            </a:r>
            <a:r>
              <a:rPr lang="en-US" sz="1200" b="1" i="0" u="none" strike="noStrike" kern="1200" dirty="0" err="1">
                <a:solidFill>
                  <a:schemeClr val="tx1"/>
                </a:solidFill>
                <a:effectLst/>
                <a:latin typeface="+mn-lt"/>
                <a:ea typeface="+mn-ea"/>
                <a:cs typeface="+mn-cs"/>
              </a:rPr>
              <a:t>Earnin's</a:t>
            </a:r>
            <a:r>
              <a:rPr lang="en-US" sz="1200" b="0" i="0" u="none" strike="noStrike" kern="1200" dirty="0">
                <a:solidFill>
                  <a:schemeClr val="tx1"/>
                </a:solidFill>
                <a:effectLst/>
                <a:latin typeface="+mn-lt"/>
                <a:ea typeface="+mn-ea"/>
                <a:cs typeface="+mn-cs"/>
              </a:rPr>
              <a:t> services. Unlock your pay. Cash back rewards. No mandatory fees. Community supported.</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4802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79 weeks of benefits to qualifying individuals who are otherwise able to work and available for work within the meaning of applicable state law, except that they are unemployed, partially unemployed, or unable or unavailable to work due to COVID-19 related reason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PEUC basically extended UI for up to 53 weeks</a:t>
            </a:r>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65663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time goes on covid case may not reflect unemployment like omicron </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44435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Otis </a:t>
            </a:r>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3305079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9249CB62-633A-054E-AE04-085C343EFCB6}" type="datetime1">
              <a:rPr lang="en-US" smtClean="0"/>
              <a:t>3/9/2022</a:t>
            </a:fld>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UI Effects Unemployment </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D5524B5B-88AD-EA40-94CF-FBF94FBB43FF}" type="datetime1">
              <a:rPr lang="en-US" smtClean="0"/>
              <a:t>3/9/2022</a:t>
            </a:fld>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UI Effects Unemployment </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15C16DA-875F-3744-91A0-0E9268280E4C}" type="datetime1">
              <a:rPr lang="en-US" smtClean="0"/>
              <a:t>3/9/2022</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UI Effects Unemployment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E8A2C494-171C-4642-A3E7-33BA876074E7}" type="datetime1">
              <a:rPr lang="en-US" smtClean="0"/>
              <a:t>3/9/2022</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UI Effects Unemployment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839D1752-71AA-B440-99CD-27C937A3B4F5}" type="datetime1">
              <a:rPr lang="en-US" smtClean="0"/>
              <a:t>3/9/2022</a:t>
            </a:fld>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UI Effects Unemployment </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fld id="{89063D43-DF3F-2A4A-887D-56048A07C375}" type="datetime1">
              <a:rPr lang="en-US" smtClean="0"/>
              <a:t>3/9/2022</a:t>
            </a:fld>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UI Effects Unemployment </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81CE-CFAB-444C-8A54-30AD06277D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9C452-79A9-3646-8516-B43F24A2ECC9}"/>
              </a:ext>
            </a:extLst>
          </p:cNvPr>
          <p:cNvSpPr>
            <a:spLocks noGrp="1"/>
          </p:cNvSpPr>
          <p:nvPr>
            <p:ph type="dt" sz="half" idx="10"/>
          </p:nvPr>
        </p:nvSpPr>
        <p:spPr/>
        <p:txBody>
          <a:bodyPr/>
          <a:lstStyle/>
          <a:p>
            <a:fld id="{51C96900-D770-3F44-B6A3-C1B2FD0EAC06}" type="datetime1">
              <a:rPr lang="en-US" smtClean="0"/>
              <a:t>3/9/2022</a:t>
            </a:fld>
            <a:endParaRPr lang="en-US" dirty="0"/>
          </a:p>
        </p:txBody>
      </p:sp>
      <p:sp>
        <p:nvSpPr>
          <p:cNvPr id="4" name="Footer Placeholder 3">
            <a:extLst>
              <a:ext uri="{FF2B5EF4-FFF2-40B4-BE49-F238E27FC236}">
                <a16:creationId xmlns:a16="http://schemas.microsoft.com/office/drawing/2014/main" id="{3566CA71-4DBE-0A49-9556-9979792ACD2D}"/>
              </a:ext>
            </a:extLst>
          </p:cNvPr>
          <p:cNvSpPr>
            <a:spLocks noGrp="1"/>
          </p:cNvSpPr>
          <p:nvPr>
            <p:ph type="ftr" sz="quarter" idx="11"/>
          </p:nvPr>
        </p:nvSpPr>
        <p:spPr/>
        <p:txBody>
          <a:bodyPr/>
          <a:lstStyle/>
          <a:p>
            <a:r>
              <a:rPr lang="en-US"/>
              <a:t>UI Effects Unemployment </a:t>
            </a:r>
            <a:endParaRPr lang="en-US" dirty="0"/>
          </a:p>
        </p:txBody>
      </p:sp>
      <p:sp>
        <p:nvSpPr>
          <p:cNvPr id="5" name="Slide Number Placeholder 4">
            <a:extLst>
              <a:ext uri="{FF2B5EF4-FFF2-40B4-BE49-F238E27FC236}">
                <a16:creationId xmlns:a16="http://schemas.microsoft.com/office/drawing/2014/main" id="{97155306-730F-0543-BC6B-381FEC3EF55C}"/>
              </a:ext>
            </a:extLst>
          </p:cNvPr>
          <p:cNvSpPr>
            <a:spLocks noGrp="1"/>
          </p:cNvSpPr>
          <p:nvPr>
            <p:ph type="sldNum" sz="quarter" idx="12"/>
          </p:nvPr>
        </p:nvSpPr>
        <p:spPr/>
        <p:txBody>
          <a:body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7302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fld id="{5EE4680C-41F0-9C41-B6F2-E0D0590EB6E9}" type="datetime1">
              <a:rPr lang="en-US" smtClean="0"/>
              <a:t>3/9/2022</a:t>
            </a:fld>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UI Effects Unemployment </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fld id="{5B271F61-7DAD-984B-85D7-E153E34235AC}" type="datetime1">
              <a:rPr lang="en-US" smtClean="0"/>
              <a:t>3/9/2022</a:t>
            </a:fld>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UI Effects Unemployment </a:t>
            </a:r>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1586FE15-25B3-4F4B-B502-50C2785E826C}" type="datetime1">
              <a:rPr lang="en-US" smtClean="0"/>
              <a:t>3/9/2022</a:t>
            </a:fld>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UI Effects Unemployment </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2C3338EA-421A-184C-A83C-F5DA43AB4A73}" type="datetime1">
              <a:rPr lang="en-US" smtClean="0"/>
              <a:t>3/9/2022</a:t>
            </a:fld>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UI Effects Unemployment </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fld id="{4E0ECDB9-B50B-A84F-A8E3-E7B9ACA7AAA5}" type="datetime1">
              <a:rPr lang="en-US" smtClean="0"/>
              <a:t>3/9/2022</a:t>
            </a:fld>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UI Effects Unemployment </a:t>
            </a:r>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E627D90-8F59-F44B-B5DF-900D2257FDE8}" type="datetime1">
              <a:rPr lang="en-US" smtClean="0"/>
              <a:t>3/9/2022</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UI Effects Unemployment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0729FB8A-B54F-1146-8342-35B57ADD6528}" type="datetime1">
              <a:rPr lang="en-US" smtClean="0"/>
              <a:t>3/9/2022</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UI Effects Unemployment </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96900-D770-3F44-B6A3-C1B2FD0EAC06}" type="datetime1">
              <a:rPr lang="en-US" smtClean="0"/>
              <a:t>3/9/2022</a:t>
            </a:fld>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UI Effects Unemployment </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chemeClr val="tx1"/>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 id="2147483669" r:id="rId16"/>
  </p:sldLayoutIdLst>
  <p:hf hdr="0" ft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rexel0-my.sharepoint.com/:p:/g/personal/rom36_drexel_edu/EQlyzJOOEudNviubYTTYHmYBu62gTG4VA8dJv0CRkeVYTw?email=bhl34%40drexel.edu&amp;e=4%3Aui8VmI&amp;at=9&amp;wdLOR=cB29F62CB-ECF4-3348-99D4-BD1A55BB7B9B" TargetMode="External"/><Relationship Id="rId2" Type="http://schemas.openxmlformats.org/officeDocument/2006/relationships/hyperlink" Target="https://www.tracktherecovery.or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628820" cy="1147185"/>
          </a:xfrm>
        </p:spPr>
        <p:txBody>
          <a:bodyPr/>
          <a:lstStyle/>
          <a:p>
            <a:r>
              <a:rPr lang="en-US" dirty="0"/>
              <a:t>How Unemployment Insurance effects Unemployment Levels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a:t>Brandon Lange &amp; Otis McCullough</a:t>
            </a:r>
          </a:p>
          <a:p>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5092" y="135147"/>
            <a:ext cx="8596961" cy="1204912"/>
          </a:xfrm>
        </p:spPr>
        <p:txBody>
          <a:bodyPr>
            <a:normAutofit/>
          </a:bodyPr>
          <a:lstStyle/>
          <a:p>
            <a:r>
              <a:rPr lang="en-US" sz="4000"/>
              <a:t>Contemporary Research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537168"/>
            <a:ext cx="8472045" cy="4373718"/>
          </a:xfrm>
          <a:solidFill>
            <a:schemeClr val="bg1"/>
          </a:solidFill>
        </p:spPr>
        <p:txBody>
          <a:bodyPr vert="horz" lIns="91440" tIns="45720" rIns="91440" bIns="45720" rtlCol="0" anchor="t">
            <a:noAutofit/>
          </a:bodyPr>
          <a:lstStyle/>
          <a:p>
            <a:pPr marL="457200" indent="-457200">
              <a:spcAft>
                <a:spcPts val="200"/>
              </a:spcAft>
              <a:buChar char="•"/>
            </a:pPr>
            <a:r>
              <a:rPr lang="en-US" sz="2800">
                <a:solidFill>
                  <a:srgbClr val="000000"/>
                </a:solidFill>
              </a:rPr>
              <a:t>Contemporary research has found that there is a correlation between UI benefits and unemployment levels, but it does not find UI benefits to be the main cause of increased levels of unemployment.</a:t>
            </a:r>
          </a:p>
          <a:p>
            <a:pPr>
              <a:spcAft>
                <a:spcPts val="200"/>
              </a:spcAft>
            </a:pPr>
            <a:endParaRPr lang="en-US" sz="280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D64977B4-A4E4-D640-9EFC-6AEF1B4B081E}"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43900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5092" y="135147"/>
            <a:ext cx="8596961" cy="1204912"/>
          </a:xfrm>
        </p:spPr>
        <p:txBody>
          <a:bodyPr>
            <a:normAutofit/>
          </a:bodyPr>
          <a:lstStyle/>
          <a:p>
            <a:r>
              <a:rPr lang="en-US" sz="4000" dirty="0"/>
              <a:t>Our Model</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537168"/>
            <a:ext cx="8472045" cy="4373718"/>
          </a:xfrm>
          <a:solidFill>
            <a:schemeClr val="bg1"/>
          </a:solidFill>
        </p:spPr>
        <p:txBody>
          <a:bodyPr vert="horz" lIns="91440" tIns="45720" rIns="91440" bIns="45720" rtlCol="0" anchor="t">
            <a:noAutofit/>
          </a:bodyPr>
          <a:lstStyle/>
          <a:p>
            <a:pPr marL="342900" indent="-342900">
              <a:buFont typeface="Arial"/>
              <a:buChar char="•"/>
            </a:pPr>
            <a:r>
              <a:rPr lang="en-US" sz="2400" dirty="0"/>
              <a:t>Our proposed model would use Panel Regression with each state being the paneled data</a:t>
            </a:r>
          </a:p>
          <a:p>
            <a:pPr marL="800100" lvl="1" indent="-342900">
              <a:buFont typeface="Arial"/>
              <a:buChar char="•"/>
            </a:pPr>
            <a:r>
              <a:rPr lang="en-US" sz="2400" dirty="0">
                <a:solidFill>
                  <a:schemeClr val="tx1"/>
                </a:solidFill>
              </a:rPr>
              <a:t>We used state FIPS (</a:t>
            </a:r>
            <a:r>
              <a:rPr lang="en-US" sz="2400" dirty="0">
                <a:solidFill>
                  <a:schemeClr val="tx1"/>
                </a:solidFill>
                <a:ea typeface="+mn-lt"/>
                <a:cs typeface="+mn-lt"/>
              </a:rPr>
              <a:t>Federal Information Processing Standards</a:t>
            </a:r>
            <a:r>
              <a:rPr lang="en-US" sz="2400" dirty="0">
                <a:solidFill>
                  <a:schemeClr val="tx1"/>
                </a:solidFill>
              </a:rPr>
              <a:t>) codes as our panel variable</a:t>
            </a:r>
          </a:p>
          <a:p>
            <a:pPr marL="800100" lvl="1" indent="-342900">
              <a:buFont typeface="Arial"/>
              <a:buChar char="•"/>
            </a:pPr>
            <a:endParaRPr lang="en-US" sz="2400" dirty="0">
              <a:solidFill>
                <a:schemeClr val="tx1"/>
              </a:solidFill>
            </a:endParaRPr>
          </a:p>
          <a:p>
            <a:pPr marL="800100" lvl="1" indent="-342900">
              <a:buFont typeface="Arial"/>
              <a:buChar char="•"/>
            </a:pPr>
            <a:r>
              <a:rPr lang="en-US" sz="2400" dirty="0">
                <a:solidFill>
                  <a:schemeClr val="tx1"/>
                </a:solidFill>
              </a:rPr>
              <a:t>For our time variable we used the date of each week the data was captured for from March of 2020 to February of 2022</a:t>
            </a:r>
          </a:p>
          <a:p>
            <a:pPr marL="800100" lvl="1" indent="-342900">
              <a:buFont typeface="Arial"/>
              <a:buChar char="•"/>
            </a:pPr>
            <a:endParaRPr lang="en-US" sz="2400">
              <a:solidFill>
                <a:schemeClr val="tx1"/>
              </a:solidFill>
            </a:endParaRPr>
          </a:p>
          <a:p>
            <a:pPr marL="800100" lvl="1" indent="-342900">
              <a:buFont typeface="Arial"/>
              <a:buChar char="•"/>
            </a:pPr>
            <a:r>
              <a:rPr lang="en-US" sz="2400">
                <a:solidFill>
                  <a:schemeClr val="tx1"/>
                </a:solidFill>
              </a:rPr>
              <a:t>This model also includes a binary dummy variable that indicates the presence of additional UI benefits</a:t>
            </a:r>
          </a:p>
          <a:p>
            <a:pPr marL="800100" lvl="1" indent="-342900">
              <a:buFont typeface="Arial"/>
              <a:buChar char="•"/>
            </a:pPr>
            <a:endParaRPr lang="en-US" sz="2400">
              <a:solidFill>
                <a:schemeClr val="tx1"/>
              </a:solidFill>
            </a:endParaRPr>
          </a:p>
          <a:p>
            <a:endParaRPr lang="en-US" sz="2400"/>
          </a:p>
          <a:p>
            <a:pPr>
              <a:spcAft>
                <a:spcPts val="200"/>
              </a:spcAft>
            </a:pPr>
            <a:endParaRPr lang="en-US" sz="28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A91D22E5-0D65-E349-972E-94E9CEC642FE}"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Tree>
    <p:extLst>
      <p:ext uri="{BB962C8B-B14F-4D97-AF65-F5344CB8AC3E}">
        <p14:creationId xmlns:p14="http://schemas.microsoft.com/office/powerpoint/2010/main" val="260678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5092" y="135147"/>
            <a:ext cx="8596961" cy="1204912"/>
          </a:xfrm>
        </p:spPr>
        <p:txBody>
          <a:bodyPr>
            <a:normAutofit/>
          </a:bodyPr>
          <a:lstStyle/>
          <a:p>
            <a:r>
              <a:rPr lang="en-US" sz="4000" dirty="0"/>
              <a:t>Our Model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537168"/>
            <a:ext cx="8472045" cy="4373718"/>
          </a:xfrm>
          <a:solidFill>
            <a:schemeClr val="bg1"/>
          </a:solidFill>
        </p:spPr>
        <p:txBody>
          <a:bodyPr vert="horz" lIns="91440" tIns="45720" rIns="91440" bIns="45720" rtlCol="0" anchor="t">
            <a:noAutofit/>
          </a:bodyPr>
          <a:lstStyle/>
          <a:p>
            <a:pPr marL="342900" indent="-342900">
              <a:buFont typeface="Arial"/>
              <a:buChar char="•"/>
            </a:pPr>
            <a:r>
              <a:rPr lang="en-US" sz="2800" dirty="0">
                <a:ea typeface="+mn-lt"/>
                <a:cs typeface="+mn-lt"/>
              </a:rPr>
              <a:t>In this model we looked at the number of continued regular UI claims (representing the level of people on unemployment) as the dependent variable.</a:t>
            </a:r>
            <a:endParaRPr lang="en-US" sz="2800" dirty="0"/>
          </a:p>
          <a:p>
            <a:pPr marL="342900" indent="-342900">
              <a:buFont typeface="Arial"/>
              <a:buChar char="•"/>
            </a:pPr>
            <a:r>
              <a:rPr lang="en-US" sz="2800" dirty="0"/>
              <a:t>The Independent variable is a variable we created called "Pandemic Claims" which combines the number of continued PEUC and PUA claims. We chose this because this number represents the total amount of people receiving "additional" UI benefits</a:t>
            </a:r>
          </a:p>
          <a:p>
            <a:pPr>
              <a:spcAft>
                <a:spcPts val="200"/>
              </a:spcAft>
            </a:pPr>
            <a:endParaRPr lang="en-US" sz="28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2C89B1BD-1981-1F49-9A80-089945BDD946}"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spTree>
    <p:extLst>
      <p:ext uri="{BB962C8B-B14F-4D97-AF65-F5344CB8AC3E}">
        <p14:creationId xmlns:p14="http://schemas.microsoft.com/office/powerpoint/2010/main" val="219223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5092" y="135147"/>
            <a:ext cx="8596961" cy="1204912"/>
          </a:xfrm>
        </p:spPr>
        <p:txBody>
          <a:bodyPr>
            <a:normAutofit/>
          </a:bodyPr>
          <a:lstStyle/>
          <a:p>
            <a:r>
              <a:rPr lang="en-US" sz="4000" dirty="0"/>
              <a:t>Our Model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537168"/>
            <a:ext cx="8472045" cy="4373718"/>
          </a:xfrm>
          <a:solidFill>
            <a:schemeClr val="bg1"/>
          </a:solidFill>
        </p:spPr>
        <p:txBody>
          <a:bodyPr vert="horz" lIns="91440" tIns="45720" rIns="91440" bIns="45720" rtlCol="0" anchor="t">
            <a:noAutofit/>
          </a:bodyPr>
          <a:lstStyle/>
          <a:p>
            <a:pPr marL="342900" indent="-342900">
              <a:buFont typeface="Arial"/>
              <a:buChar char="•"/>
            </a:pPr>
            <a:r>
              <a:rPr lang="en-US" sz="2400" dirty="0"/>
              <a:t>Explanatory Variables: We used a number of variables as explanatory variables to help refine our regression analysis and lessen </a:t>
            </a:r>
            <a:r>
              <a:rPr lang="en-US" sz="2400"/>
              <a:t>any </a:t>
            </a:r>
            <a:r>
              <a:rPr lang="en-US" sz="2400" dirty="0"/>
              <a:t>omitted variable bias</a:t>
            </a:r>
          </a:p>
          <a:p>
            <a:pPr marL="800100" lvl="1" indent="-342900">
              <a:buFont typeface="Arial"/>
              <a:buChar char="•"/>
            </a:pPr>
            <a:r>
              <a:rPr lang="en-US" sz="2400" dirty="0">
                <a:solidFill>
                  <a:schemeClr val="tx1"/>
                </a:solidFill>
              </a:rPr>
              <a:t>New COVID-19 Cases</a:t>
            </a:r>
          </a:p>
          <a:p>
            <a:pPr marL="800100" lvl="1" indent="-342900">
              <a:buFont typeface="Arial"/>
              <a:buChar char="•"/>
            </a:pPr>
            <a:r>
              <a:rPr lang="en-US" sz="2400" dirty="0">
                <a:solidFill>
                  <a:schemeClr val="tx1"/>
                </a:solidFill>
              </a:rPr>
              <a:t>New COVID-19 Deaths</a:t>
            </a:r>
          </a:p>
          <a:p>
            <a:pPr marL="800100" lvl="1" indent="-342900">
              <a:buFont typeface="Arial"/>
              <a:buChar char="•"/>
            </a:pPr>
            <a:r>
              <a:rPr lang="en-US" sz="2400" dirty="0">
                <a:solidFill>
                  <a:schemeClr val="tx1"/>
                </a:solidFill>
              </a:rPr>
              <a:t>Total full COVID-19 vaccinations</a:t>
            </a:r>
          </a:p>
          <a:p>
            <a:pPr marL="342900" indent="-342900">
              <a:buFont typeface="Arial"/>
              <a:buChar char="•"/>
            </a:pPr>
            <a:r>
              <a:rPr lang="en-US" sz="2400" dirty="0"/>
              <a:t>The hope was that these variables would help to explain the effect of the COVID-19 pandemic on unemployment and reveal the "true" effect of pandemic UI benefits on </a:t>
            </a:r>
            <a:r>
              <a:rPr lang="en-US" sz="2400"/>
              <a:t>unemployment</a:t>
            </a:r>
            <a:r>
              <a:rPr lang="en-US" sz="2400" dirty="0"/>
              <a:t>. </a:t>
            </a:r>
          </a:p>
          <a:p>
            <a:pPr>
              <a:spcAft>
                <a:spcPts val="200"/>
              </a:spcAft>
            </a:pPr>
            <a:endParaRPr lang="en-US" sz="28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3F66E42A-2601-7A44-A9EB-F7DB2E32D42F}"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a:p>
        </p:txBody>
      </p:sp>
    </p:spTree>
    <p:extLst>
      <p:ext uri="{BB962C8B-B14F-4D97-AF65-F5344CB8AC3E}">
        <p14:creationId xmlns:p14="http://schemas.microsoft.com/office/powerpoint/2010/main" val="150963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5092" y="135147"/>
            <a:ext cx="8596961" cy="1204912"/>
          </a:xfrm>
        </p:spPr>
        <p:txBody>
          <a:bodyPr>
            <a:normAutofit/>
          </a:bodyPr>
          <a:lstStyle/>
          <a:p>
            <a:r>
              <a:rPr lang="en-US" sz="4000" dirty="0"/>
              <a:t>Our Model CONT.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F53A5B1F-58A7-B542-AD06-73B04138175B}"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a:p>
        </p:txBody>
      </p:sp>
      <p:pic>
        <p:nvPicPr>
          <p:cNvPr id="3" name="Picture 4">
            <a:extLst>
              <a:ext uri="{FF2B5EF4-FFF2-40B4-BE49-F238E27FC236}">
                <a16:creationId xmlns:a16="http://schemas.microsoft.com/office/drawing/2014/main" id="{59ECBD40-4632-42FD-BBC6-BADDAC1F3B16}"/>
              </a:ext>
            </a:extLst>
          </p:cNvPr>
          <p:cNvPicPr>
            <a:picLocks noChangeAspect="1"/>
          </p:cNvPicPr>
          <p:nvPr/>
        </p:nvPicPr>
        <p:blipFill>
          <a:blip r:embed="rId2"/>
          <a:stretch>
            <a:fillRect/>
          </a:stretch>
        </p:blipFill>
        <p:spPr>
          <a:xfrm>
            <a:off x="489679" y="2756860"/>
            <a:ext cx="10862872" cy="1144410"/>
          </a:xfrm>
          <a:prstGeom prst="rect">
            <a:avLst/>
          </a:prstGeom>
        </p:spPr>
      </p:pic>
    </p:spTree>
    <p:extLst>
      <p:ext uri="{BB962C8B-B14F-4D97-AF65-F5344CB8AC3E}">
        <p14:creationId xmlns:p14="http://schemas.microsoft.com/office/powerpoint/2010/main" val="79885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21399" y="-370662"/>
            <a:ext cx="5111750" cy="1204912"/>
          </a:xfrm>
        </p:spPr>
        <p:txBody>
          <a:bodyPr/>
          <a:lstStyle/>
          <a:p>
            <a:r>
              <a:rPr lang="en-US" dirty="0"/>
              <a:t>Data Sources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6274C533-F56F-EC42-8138-13B99B3638B0}"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a:p>
        </p:txBody>
      </p:sp>
      <p:pic>
        <p:nvPicPr>
          <p:cNvPr id="1026" name="Picture 2" descr="Chetty, Friedman, and Hendren Launch Opportunity Insights | Opportunity  Insights">
            <a:extLst>
              <a:ext uri="{FF2B5EF4-FFF2-40B4-BE49-F238E27FC236}">
                <a16:creationId xmlns:a16="http://schemas.microsoft.com/office/drawing/2014/main" id="{379CB661-86B9-3B45-8DE2-C5FFA4ACD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860426"/>
            <a:ext cx="3125877" cy="20914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CFBA7A0-F571-744D-9B23-95AFF13DD1F9}"/>
              </a:ext>
            </a:extLst>
          </p:cNvPr>
          <p:cNvSpPr txBox="1"/>
          <p:nvPr/>
        </p:nvSpPr>
        <p:spPr>
          <a:xfrm>
            <a:off x="3336105" y="1231918"/>
            <a:ext cx="6318257" cy="1631216"/>
          </a:xfrm>
          <a:prstGeom prst="rect">
            <a:avLst/>
          </a:prstGeom>
          <a:noFill/>
        </p:spPr>
        <p:txBody>
          <a:bodyPr wrap="square" rtlCol="0">
            <a:spAutoFit/>
          </a:bodyPr>
          <a:lstStyle/>
          <a:p>
            <a:r>
              <a:rPr lang="en-US" sz="2000" dirty="0"/>
              <a:t>Opportunity Insights is a non-partisan, not-for-profit organization located at Harvard University that seeks to translate insights from rigorous, scientific research to policy change by harnessing the power of “big data” using an interdisciplinary approach.</a:t>
            </a:r>
          </a:p>
        </p:txBody>
      </p:sp>
      <p:pic>
        <p:nvPicPr>
          <p:cNvPr id="1028" name="Picture 4" descr="Foundation Fact Sheet (At A Glance) | Bill &amp;amp;amp; Melinda Gates Foundation - Bill  &amp;amp;amp; Melinda Gates Foundation">
            <a:extLst>
              <a:ext uri="{FF2B5EF4-FFF2-40B4-BE49-F238E27FC236}">
                <a16:creationId xmlns:a16="http://schemas.microsoft.com/office/drawing/2014/main" id="{79088894-445B-FE41-8CEA-845D3AD15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4599325"/>
            <a:ext cx="2188541" cy="13684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own University Logo transparent PNG - StickPNG">
            <a:extLst>
              <a:ext uri="{FF2B5EF4-FFF2-40B4-BE49-F238E27FC236}">
                <a16:creationId xmlns:a16="http://schemas.microsoft.com/office/drawing/2014/main" id="{F50B38DF-EAC7-5A46-B517-8FFE026819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2228" y="3840237"/>
            <a:ext cx="1971850" cy="9838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arvard Logo and The History of the School | LogoMyWay">
            <a:extLst>
              <a:ext uri="{FF2B5EF4-FFF2-40B4-BE49-F238E27FC236}">
                <a16:creationId xmlns:a16="http://schemas.microsoft.com/office/drawing/2014/main" id="{E575B6D8-FA54-904E-B249-96746ED7E8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920" y="4892638"/>
            <a:ext cx="1475271" cy="14213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Intuit Logo in SVG Vector or PNG File Format - Logo.wine">
            <a:extLst>
              <a:ext uri="{FF2B5EF4-FFF2-40B4-BE49-F238E27FC236}">
                <a16:creationId xmlns:a16="http://schemas.microsoft.com/office/drawing/2014/main" id="{87BC6EA8-CA50-8C44-8AE6-8E3F4F55E2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3477" y="4676045"/>
            <a:ext cx="2288384" cy="152558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E41732B-432C-CB43-8FCF-FA1F0DBDF77A}"/>
              </a:ext>
            </a:extLst>
          </p:cNvPr>
          <p:cNvSpPr txBox="1"/>
          <p:nvPr/>
        </p:nvSpPr>
        <p:spPr>
          <a:xfrm>
            <a:off x="725557" y="3150704"/>
            <a:ext cx="5953539" cy="523220"/>
          </a:xfrm>
          <a:prstGeom prst="rect">
            <a:avLst/>
          </a:prstGeom>
          <a:noFill/>
        </p:spPr>
        <p:txBody>
          <a:bodyPr wrap="square" rtlCol="0">
            <a:spAutoFit/>
          </a:bodyPr>
          <a:lstStyle/>
          <a:p>
            <a:r>
              <a:rPr lang="en-US" sz="2800" dirty="0"/>
              <a:t>Tracktherecovery.org </a:t>
            </a:r>
          </a:p>
        </p:txBody>
      </p:sp>
    </p:spTree>
    <p:extLst>
      <p:ext uri="{BB962C8B-B14F-4D97-AF65-F5344CB8AC3E}">
        <p14:creationId xmlns:p14="http://schemas.microsoft.com/office/powerpoint/2010/main" val="260997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B14E-7498-BA4A-BD65-7F02F070B152}"/>
              </a:ext>
            </a:extLst>
          </p:cNvPr>
          <p:cNvSpPr>
            <a:spLocks noGrp="1"/>
          </p:cNvSpPr>
          <p:nvPr>
            <p:ph type="title"/>
          </p:nvPr>
        </p:nvSpPr>
        <p:spPr>
          <a:xfrm>
            <a:off x="427797" y="-189602"/>
            <a:ext cx="5111750" cy="1204912"/>
          </a:xfrm>
        </p:spPr>
        <p:txBody>
          <a:bodyPr/>
          <a:lstStyle/>
          <a:p>
            <a:r>
              <a:rPr lang="en-US" dirty="0"/>
              <a:t>Data </a:t>
            </a:r>
          </a:p>
        </p:txBody>
      </p:sp>
      <p:sp>
        <p:nvSpPr>
          <p:cNvPr id="3" name="Text Placeholder 2">
            <a:extLst>
              <a:ext uri="{FF2B5EF4-FFF2-40B4-BE49-F238E27FC236}">
                <a16:creationId xmlns:a16="http://schemas.microsoft.com/office/drawing/2014/main" id="{0BA84CDA-D295-AF48-A793-C75A5C2924D8}"/>
              </a:ext>
            </a:extLst>
          </p:cNvPr>
          <p:cNvSpPr>
            <a:spLocks noGrp="1"/>
          </p:cNvSpPr>
          <p:nvPr>
            <p:ph type="body" idx="1"/>
          </p:nvPr>
        </p:nvSpPr>
        <p:spPr>
          <a:xfrm>
            <a:off x="180753" y="1305200"/>
            <a:ext cx="8814391" cy="5159395"/>
          </a:xfrm>
          <a:solidFill>
            <a:schemeClr val="bg1"/>
          </a:solidFill>
        </p:spPr>
        <p:txBody>
          <a:bodyPr>
            <a:normAutofit/>
          </a:bodyPr>
          <a:lstStyle/>
          <a:p>
            <a:r>
              <a:rPr lang="en-US" sz="3000" dirty="0"/>
              <a:t>Economic Tracker </a:t>
            </a:r>
          </a:p>
          <a:p>
            <a:pPr marL="742950" lvl="1" indent="-285750">
              <a:buFont typeface="Arial" panose="020B0604020202020204" pitchFamily="34" charset="0"/>
              <a:buChar char="•"/>
            </a:pPr>
            <a:r>
              <a:rPr lang="en-US" sz="2400" dirty="0">
                <a:solidFill>
                  <a:schemeClr val="tx1"/>
                </a:solidFill>
              </a:rPr>
              <a:t>Date </a:t>
            </a:r>
          </a:p>
          <a:p>
            <a:pPr marL="742950" lvl="1" indent="-285750">
              <a:buFont typeface="Arial" panose="020B0604020202020204" pitchFamily="34" charset="0"/>
              <a:buChar char="•"/>
            </a:pPr>
            <a:r>
              <a:rPr lang="en-US" sz="2400" dirty="0">
                <a:solidFill>
                  <a:schemeClr val="tx1"/>
                </a:solidFill>
              </a:rPr>
              <a:t>State FIPS</a:t>
            </a:r>
          </a:p>
          <a:p>
            <a:pPr marL="742950" lvl="1" indent="-285750">
              <a:buFont typeface="Arial" panose="020B0604020202020204" pitchFamily="34" charset="0"/>
              <a:buChar char="•"/>
            </a:pPr>
            <a:r>
              <a:rPr lang="en-US" sz="2400" dirty="0">
                <a:solidFill>
                  <a:schemeClr val="tx1"/>
                </a:solidFill>
              </a:rPr>
              <a:t>Continued Claims Regular (UI)</a:t>
            </a:r>
          </a:p>
          <a:p>
            <a:pPr marL="742950" lvl="1" indent="-285750">
              <a:buFont typeface="Arial" panose="020B0604020202020204" pitchFamily="34" charset="0"/>
              <a:buChar char="•"/>
            </a:pPr>
            <a:r>
              <a:rPr lang="en-US" sz="2400" dirty="0">
                <a:solidFill>
                  <a:schemeClr val="tx1"/>
                </a:solidFill>
              </a:rPr>
              <a:t>Pandemic Unemployment Claims (PUA)</a:t>
            </a:r>
          </a:p>
          <a:p>
            <a:pPr marL="742950" lvl="1" indent="-285750">
              <a:buFont typeface="Arial" panose="020B0604020202020204" pitchFamily="34" charset="0"/>
              <a:buChar char="•"/>
            </a:pPr>
            <a:r>
              <a:rPr lang="en-US" sz="2400" dirty="0">
                <a:solidFill>
                  <a:schemeClr val="tx1"/>
                </a:solidFill>
              </a:rPr>
              <a:t>Pandemic Emergency Unemployment Compensation (PEUC)</a:t>
            </a:r>
          </a:p>
          <a:p>
            <a:pPr marL="742950" lvl="1" indent="-285750">
              <a:buFont typeface="Arial" panose="020B0604020202020204" pitchFamily="34" charset="0"/>
              <a:buChar char="•"/>
            </a:pPr>
            <a:r>
              <a:rPr lang="en-US" sz="2400" dirty="0">
                <a:solidFill>
                  <a:schemeClr val="tx1"/>
                </a:solidFill>
              </a:rPr>
              <a:t>Combined Unemployment Benefits </a:t>
            </a:r>
          </a:p>
          <a:p>
            <a:r>
              <a:rPr lang="en-US" sz="3000" dirty="0"/>
              <a:t>Covid Tracker </a:t>
            </a:r>
          </a:p>
          <a:p>
            <a:pPr marL="914400" lvl="1" indent="-457200">
              <a:buFont typeface="Arial" panose="020B0604020202020204" pitchFamily="34" charset="0"/>
              <a:buChar char="•"/>
            </a:pPr>
            <a:r>
              <a:rPr lang="en-US" sz="2400" dirty="0">
                <a:solidFill>
                  <a:schemeClr val="tx1"/>
                </a:solidFill>
              </a:rPr>
              <a:t>Covid Cases</a:t>
            </a:r>
          </a:p>
          <a:p>
            <a:pPr marL="914400" lvl="1" indent="-457200">
              <a:buFont typeface="Arial" panose="020B0604020202020204" pitchFamily="34" charset="0"/>
              <a:buChar char="•"/>
            </a:pPr>
            <a:r>
              <a:rPr lang="en-US" sz="2400" dirty="0">
                <a:solidFill>
                  <a:schemeClr val="tx1"/>
                </a:solidFill>
              </a:rPr>
              <a:t>Covid Deaths</a:t>
            </a:r>
          </a:p>
          <a:p>
            <a:pPr marL="914400" lvl="1" indent="-457200">
              <a:buFont typeface="Arial" panose="020B0604020202020204" pitchFamily="34" charset="0"/>
              <a:buChar char="•"/>
            </a:pPr>
            <a:r>
              <a:rPr lang="en-US" sz="2400" dirty="0">
                <a:solidFill>
                  <a:schemeClr val="tx1"/>
                </a:solidFill>
              </a:rPr>
              <a:t>Full Vaccine</a:t>
            </a:r>
          </a:p>
          <a:p>
            <a:endParaRPr lang="en-US" sz="3000" dirty="0"/>
          </a:p>
          <a:p>
            <a:pPr lvl="1"/>
            <a:endParaRPr lang="en-US" sz="2400" dirty="0">
              <a:solidFill>
                <a:schemeClr val="tx1"/>
              </a:solidFill>
            </a:endParaRPr>
          </a:p>
          <a:p>
            <a:pPr lvl="1"/>
            <a:endParaRPr lang="en-US" sz="2400" dirty="0">
              <a:solidFill>
                <a:schemeClr val="tx1"/>
              </a:solidFill>
            </a:endParaRPr>
          </a:p>
          <a:p>
            <a:pPr lvl="1"/>
            <a:endParaRPr lang="en-US" sz="2400" dirty="0">
              <a:solidFill>
                <a:schemeClr val="tx1"/>
              </a:solidFill>
            </a:endParaRPr>
          </a:p>
          <a:p>
            <a:pPr marL="742950" lvl="1" indent="-285750">
              <a:buFont typeface="Arial" panose="020B0604020202020204" pitchFamily="34" charset="0"/>
              <a:buChar char="•"/>
            </a:pPr>
            <a:endParaRPr lang="en-US" sz="2400" dirty="0">
              <a:solidFill>
                <a:schemeClr val="tx1"/>
              </a:solidFill>
            </a:endParaRPr>
          </a:p>
          <a:p>
            <a:pPr marL="742950" lvl="1" indent="-285750">
              <a:buFont typeface="Arial" panose="020B0604020202020204" pitchFamily="34" charset="0"/>
              <a:buChar char="•"/>
            </a:pPr>
            <a:endParaRPr lang="en-US" sz="2400" dirty="0">
              <a:solidFill>
                <a:schemeClr val="tx1"/>
              </a:solidFill>
            </a:endParaRPr>
          </a:p>
          <a:p>
            <a:pPr marL="742950" lvl="1" indent="-285750">
              <a:buFont typeface="Arial" panose="020B0604020202020204" pitchFamily="34" charset="0"/>
              <a:buChar char="•"/>
            </a:pPr>
            <a:endParaRPr lang="en-US" sz="2400" dirty="0">
              <a:solidFill>
                <a:schemeClr val="tx1"/>
              </a:solidFill>
            </a:endParaRP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a:p>
            <a:endParaRPr lang="en-US" dirty="0"/>
          </a:p>
        </p:txBody>
      </p:sp>
      <p:sp>
        <p:nvSpPr>
          <p:cNvPr id="4" name="Date Placeholder 3">
            <a:extLst>
              <a:ext uri="{FF2B5EF4-FFF2-40B4-BE49-F238E27FC236}">
                <a16:creationId xmlns:a16="http://schemas.microsoft.com/office/drawing/2014/main" id="{5B634C08-9E21-C94F-B4B4-E5407855706F}"/>
              </a:ext>
            </a:extLst>
          </p:cNvPr>
          <p:cNvSpPr>
            <a:spLocks noGrp="1"/>
          </p:cNvSpPr>
          <p:nvPr>
            <p:ph type="dt" sz="half" idx="10"/>
          </p:nvPr>
        </p:nvSpPr>
        <p:spPr/>
        <p:txBody>
          <a:bodyPr/>
          <a:lstStyle/>
          <a:p>
            <a:fld id="{37F3E1C3-9ECD-E542-849C-A26FEB18670A}" type="datetime1">
              <a:rPr lang="en-US" smtClean="0"/>
              <a:t>3/9/2022</a:t>
            </a:fld>
            <a:endParaRPr lang="en-US" dirty="0"/>
          </a:p>
        </p:txBody>
      </p:sp>
      <p:sp>
        <p:nvSpPr>
          <p:cNvPr id="5" name="Slide Number Placeholder 4">
            <a:extLst>
              <a:ext uri="{FF2B5EF4-FFF2-40B4-BE49-F238E27FC236}">
                <a16:creationId xmlns:a16="http://schemas.microsoft.com/office/drawing/2014/main" id="{6CD40DD6-82DE-D349-9F9C-F1726C3088A6}"/>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27640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6EB9-643E-0B4D-BCD1-411C05709972}"/>
              </a:ext>
            </a:extLst>
          </p:cNvPr>
          <p:cNvSpPr>
            <a:spLocks noGrp="1"/>
          </p:cNvSpPr>
          <p:nvPr>
            <p:ph type="title"/>
          </p:nvPr>
        </p:nvSpPr>
        <p:spPr>
          <a:xfrm>
            <a:off x="138224" y="-224982"/>
            <a:ext cx="5111750" cy="1204912"/>
          </a:xfrm>
        </p:spPr>
        <p:txBody>
          <a:bodyPr/>
          <a:lstStyle/>
          <a:p>
            <a:r>
              <a:rPr lang="en-US" dirty="0"/>
              <a:t>Data Cleaning </a:t>
            </a:r>
          </a:p>
        </p:txBody>
      </p:sp>
      <p:sp>
        <p:nvSpPr>
          <p:cNvPr id="3" name="Text Placeholder 2">
            <a:extLst>
              <a:ext uri="{FF2B5EF4-FFF2-40B4-BE49-F238E27FC236}">
                <a16:creationId xmlns:a16="http://schemas.microsoft.com/office/drawing/2014/main" id="{77E5F047-B661-6141-B496-928A73139653}"/>
              </a:ext>
            </a:extLst>
          </p:cNvPr>
          <p:cNvSpPr>
            <a:spLocks noGrp="1"/>
          </p:cNvSpPr>
          <p:nvPr>
            <p:ph type="body" idx="1"/>
          </p:nvPr>
        </p:nvSpPr>
        <p:spPr>
          <a:xfrm>
            <a:off x="490205" y="1436945"/>
            <a:ext cx="8366716" cy="4942405"/>
          </a:xfrm>
        </p:spPr>
        <p:txBody>
          <a:bodyPr>
            <a:normAutofit/>
          </a:bodyPr>
          <a:lstStyle/>
          <a:p>
            <a:pPr marL="342900" indent="-342900">
              <a:buFont typeface="Arial" panose="020B0604020202020204" pitchFamily="34" charset="0"/>
              <a:buChar char="•"/>
            </a:pPr>
            <a:r>
              <a:rPr lang="en-US" sz="2400" dirty="0"/>
              <a:t>Data stored in GitHub Repository as CSV </a:t>
            </a:r>
          </a:p>
          <a:p>
            <a:pPr marL="342900" indent="-342900">
              <a:buFont typeface="Arial" panose="020B0604020202020204" pitchFamily="34" charset="0"/>
              <a:buChar char="•"/>
            </a:pPr>
            <a:r>
              <a:rPr lang="en-US" sz="2400" dirty="0"/>
              <a:t>Date ➔ MM/DD/YYYY</a:t>
            </a:r>
          </a:p>
          <a:p>
            <a:pPr marL="342900" indent="-342900">
              <a:buFont typeface="Arial" panose="020B0604020202020204" pitchFamily="34" charset="0"/>
              <a:buChar char="•"/>
            </a:pPr>
            <a:r>
              <a:rPr lang="en-US" sz="2400" dirty="0"/>
              <a:t>State FIPS ➔ State Name </a:t>
            </a:r>
          </a:p>
          <a:p>
            <a:pPr marL="342900" indent="-342900">
              <a:buFont typeface="Arial" panose="020B0604020202020204" pitchFamily="34" charset="0"/>
              <a:buChar char="•"/>
            </a:pPr>
            <a:r>
              <a:rPr lang="en-US" sz="2400" dirty="0"/>
              <a:t>PEUC &amp; PUA ➔ Total Pandemic Claims</a:t>
            </a:r>
          </a:p>
          <a:p>
            <a:pPr marL="342900" indent="-342900">
              <a:buFont typeface="Arial" panose="020B0604020202020204" pitchFamily="34" charset="0"/>
              <a:buChar char="•"/>
            </a:pPr>
            <a:r>
              <a:rPr lang="en-US" sz="2400" dirty="0"/>
              <a:t>COVID Data ➔ Weekly Data </a:t>
            </a:r>
          </a:p>
          <a:p>
            <a:pPr marL="342900" indent="-342900">
              <a:buFont typeface="Arial" panose="020B0604020202020204" pitchFamily="34" charset="0"/>
              <a:buChar char="•"/>
            </a:pPr>
            <a:r>
              <a:rPr lang="en-US" sz="2400" dirty="0"/>
              <a:t>Match Length of COVID Data ➔ Unemployment Data</a:t>
            </a:r>
          </a:p>
          <a:p>
            <a:pPr marL="342900" indent="-342900">
              <a:buFont typeface="Arial" panose="020B0604020202020204" pitchFamily="34" charset="0"/>
              <a:buChar char="•"/>
            </a:pPr>
            <a:r>
              <a:rPr lang="en-US" sz="2400" dirty="0"/>
              <a:t>Dummy Binary Variable </a:t>
            </a:r>
          </a:p>
        </p:txBody>
      </p:sp>
      <p:sp>
        <p:nvSpPr>
          <p:cNvPr id="4" name="Date Placeholder 3">
            <a:extLst>
              <a:ext uri="{FF2B5EF4-FFF2-40B4-BE49-F238E27FC236}">
                <a16:creationId xmlns:a16="http://schemas.microsoft.com/office/drawing/2014/main" id="{0B102225-4F85-864C-AC95-779E2965056A}"/>
              </a:ext>
            </a:extLst>
          </p:cNvPr>
          <p:cNvSpPr>
            <a:spLocks noGrp="1"/>
          </p:cNvSpPr>
          <p:nvPr>
            <p:ph type="dt" sz="half" idx="10"/>
          </p:nvPr>
        </p:nvSpPr>
        <p:spPr/>
        <p:txBody>
          <a:bodyPr/>
          <a:lstStyle/>
          <a:p>
            <a:fld id="{BA60324F-07CE-1848-A049-BEA29D7BF99D}" type="datetime1">
              <a:rPr lang="en-US" smtClean="0"/>
              <a:t>3/9/2022</a:t>
            </a:fld>
            <a:endParaRPr lang="en-US" dirty="0"/>
          </a:p>
        </p:txBody>
      </p:sp>
      <p:sp>
        <p:nvSpPr>
          <p:cNvPr id="5" name="Slide Number Placeholder 4">
            <a:extLst>
              <a:ext uri="{FF2B5EF4-FFF2-40B4-BE49-F238E27FC236}">
                <a16:creationId xmlns:a16="http://schemas.microsoft.com/office/drawing/2014/main" id="{0A1DECC9-C339-444A-BF17-BCA9DBF57BC6}"/>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74435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A6BD-F58B-C64B-98BD-66484FC79231}"/>
              </a:ext>
            </a:extLst>
          </p:cNvPr>
          <p:cNvSpPr>
            <a:spLocks noGrp="1"/>
          </p:cNvSpPr>
          <p:nvPr>
            <p:ph type="title"/>
          </p:nvPr>
        </p:nvSpPr>
        <p:spPr>
          <a:xfrm>
            <a:off x="229014" y="212432"/>
            <a:ext cx="5111750" cy="1204912"/>
          </a:xfrm>
        </p:spPr>
        <p:txBody>
          <a:bodyPr/>
          <a:lstStyle/>
          <a:p>
            <a:r>
              <a:rPr lang="en-US" dirty="0"/>
              <a:t>Deaths &amp; Cases </a:t>
            </a:r>
          </a:p>
        </p:txBody>
      </p:sp>
      <p:sp>
        <p:nvSpPr>
          <p:cNvPr id="4" name="Date Placeholder 3">
            <a:extLst>
              <a:ext uri="{FF2B5EF4-FFF2-40B4-BE49-F238E27FC236}">
                <a16:creationId xmlns:a16="http://schemas.microsoft.com/office/drawing/2014/main" id="{E8723BA7-4C6E-454C-BD09-6E5F59F49C0C}"/>
              </a:ext>
            </a:extLst>
          </p:cNvPr>
          <p:cNvSpPr>
            <a:spLocks noGrp="1"/>
          </p:cNvSpPr>
          <p:nvPr>
            <p:ph type="dt" sz="half" idx="10"/>
          </p:nvPr>
        </p:nvSpPr>
        <p:spPr/>
        <p:txBody>
          <a:bodyPr/>
          <a:lstStyle/>
          <a:p>
            <a:fld id="{140B4C37-28A0-C847-8969-6B72F7986DB9}" type="datetime1">
              <a:rPr lang="en-US" smtClean="0"/>
              <a:t>3/9/2022</a:t>
            </a:fld>
            <a:endParaRPr lang="en-US" dirty="0"/>
          </a:p>
        </p:txBody>
      </p:sp>
      <p:sp>
        <p:nvSpPr>
          <p:cNvPr id="5" name="Slide Number Placeholder 4">
            <a:extLst>
              <a:ext uri="{FF2B5EF4-FFF2-40B4-BE49-F238E27FC236}">
                <a16:creationId xmlns:a16="http://schemas.microsoft.com/office/drawing/2014/main" id="{F1098B64-C7AA-EE4F-8E62-4172B4808418}"/>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12" name="Rectangle 11">
            <a:extLst>
              <a:ext uri="{FF2B5EF4-FFF2-40B4-BE49-F238E27FC236}">
                <a16:creationId xmlns:a16="http://schemas.microsoft.com/office/drawing/2014/main" id="{948289E6-979E-C544-A90A-C7B70D594740}"/>
              </a:ext>
            </a:extLst>
          </p:cNvPr>
          <p:cNvSpPr/>
          <p:nvPr/>
        </p:nvSpPr>
        <p:spPr>
          <a:xfrm>
            <a:off x="7971183" y="1222513"/>
            <a:ext cx="1540564"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77A3124-694C-694A-95E0-94BB5F4F4ACD}"/>
              </a:ext>
            </a:extLst>
          </p:cNvPr>
          <p:cNvSpPr/>
          <p:nvPr/>
        </p:nvSpPr>
        <p:spPr>
          <a:xfrm>
            <a:off x="8478077" y="3055290"/>
            <a:ext cx="735496" cy="155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4A1D7D-7477-2540-A3FB-167A8F22BE3A}"/>
              </a:ext>
            </a:extLst>
          </p:cNvPr>
          <p:cNvSpPr/>
          <p:nvPr/>
        </p:nvSpPr>
        <p:spPr>
          <a:xfrm>
            <a:off x="8468137" y="3845093"/>
            <a:ext cx="735496" cy="155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53B5616-7366-F941-BD63-6F34C31151D0}"/>
              </a:ext>
            </a:extLst>
          </p:cNvPr>
          <p:cNvSpPr txBox="1"/>
          <p:nvPr/>
        </p:nvSpPr>
        <p:spPr>
          <a:xfrm>
            <a:off x="9213573" y="2455125"/>
            <a:ext cx="2988367" cy="1200329"/>
          </a:xfrm>
          <a:prstGeom prst="rect">
            <a:avLst/>
          </a:prstGeom>
          <a:solidFill>
            <a:schemeClr val="bg1"/>
          </a:solidFill>
        </p:spPr>
        <p:txBody>
          <a:bodyPr wrap="square" rtlCol="0">
            <a:spAutoFit/>
          </a:bodyPr>
          <a:lstStyle/>
          <a:p>
            <a:r>
              <a:rPr lang="en-US" dirty="0"/>
              <a:t> Jan 15, ‘20 – Feb 17, ‘22</a:t>
            </a:r>
          </a:p>
          <a:p>
            <a:pPr marL="285750" indent="-285750">
              <a:buFont typeface="Arial" panose="020B0604020202020204" pitchFamily="34" charset="0"/>
              <a:buChar char="•"/>
            </a:pPr>
            <a:r>
              <a:rPr lang="en-US" dirty="0"/>
              <a:t>77.3M Total Cases</a:t>
            </a:r>
          </a:p>
          <a:p>
            <a:pPr marL="285750" indent="-285750">
              <a:buFont typeface="Arial" panose="020B0604020202020204" pitchFamily="34" charset="0"/>
              <a:buChar char="•"/>
            </a:pPr>
            <a:r>
              <a:rPr lang="en-US" dirty="0"/>
              <a:t>918K Total Deaths</a:t>
            </a:r>
          </a:p>
          <a:p>
            <a:endParaRPr lang="en-US" dirty="0"/>
          </a:p>
        </p:txBody>
      </p:sp>
      <p:pic>
        <p:nvPicPr>
          <p:cNvPr id="6" name="Picture 6" descr="Chart, line chart&#10;&#10;Description automatically generated">
            <a:extLst>
              <a:ext uri="{FF2B5EF4-FFF2-40B4-BE49-F238E27FC236}">
                <a16:creationId xmlns:a16="http://schemas.microsoft.com/office/drawing/2014/main" id="{9D9E656D-F6AF-4780-81D1-0FA9FE0EA1E0}"/>
              </a:ext>
            </a:extLst>
          </p:cNvPr>
          <p:cNvPicPr>
            <a:picLocks noChangeAspect="1"/>
          </p:cNvPicPr>
          <p:nvPr/>
        </p:nvPicPr>
        <p:blipFill rotWithShape="1">
          <a:blip r:embed="rId2"/>
          <a:srcRect l="4193" t="6170" r="5104" b="17194"/>
          <a:stretch/>
        </p:blipFill>
        <p:spPr>
          <a:xfrm>
            <a:off x="314793" y="1419641"/>
            <a:ext cx="8907547" cy="4944849"/>
          </a:xfrm>
          <a:prstGeom prst="rect">
            <a:avLst/>
          </a:prstGeom>
        </p:spPr>
      </p:pic>
    </p:spTree>
    <p:extLst>
      <p:ext uri="{BB962C8B-B14F-4D97-AF65-F5344CB8AC3E}">
        <p14:creationId xmlns:p14="http://schemas.microsoft.com/office/powerpoint/2010/main" val="247967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A6BD-F58B-C64B-98BD-66484FC79231}"/>
              </a:ext>
            </a:extLst>
          </p:cNvPr>
          <p:cNvSpPr>
            <a:spLocks noGrp="1"/>
          </p:cNvSpPr>
          <p:nvPr>
            <p:ph type="title"/>
          </p:nvPr>
        </p:nvSpPr>
        <p:spPr>
          <a:xfrm>
            <a:off x="552893" y="17601"/>
            <a:ext cx="5111750" cy="1204912"/>
          </a:xfrm>
        </p:spPr>
        <p:txBody>
          <a:bodyPr/>
          <a:lstStyle/>
          <a:p>
            <a:r>
              <a:rPr lang="en-US" dirty="0"/>
              <a:t>Unemployment Claims </a:t>
            </a:r>
          </a:p>
        </p:txBody>
      </p:sp>
      <p:sp>
        <p:nvSpPr>
          <p:cNvPr id="4" name="Date Placeholder 3">
            <a:extLst>
              <a:ext uri="{FF2B5EF4-FFF2-40B4-BE49-F238E27FC236}">
                <a16:creationId xmlns:a16="http://schemas.microsoft.com/office/drawing/2014/main" id="{E8723BA7-4C6E-454C-BD09-6E5F59F49C0C}"/>
              </a:ext>
            </a:extLst>
          </p:cNvPr>
          <p:cNvSpPr>
            <a:spLocks noGrp="1"/>
          </p:cNvSpPr>
          <p:nvPr>
            <p:ph type="dt" sz="half" idx="10"/>
          </p:nvPr>
        </p:nvSpPr>
        <p:spPr/>
        <p:txBody>
          <a:bodyPr/>
          <a:lstStyle/>
          <a:p>
            <a:fld id="{A4C689BA-6344-8D4B-A70F-C37CAE74F38C}" type="datetime1">
              <a:rPr lang="en-US" smtClean="0"/>
              <a:t>3/9/2022</a:t>
            </a:fld>
            <a:endParaRPr lang="en-US" dirty="0"/>
          </a:p>
        </p:txBody>
      </p:sp>
      <p:sp>
        <p:nvSpPr>
          <p:cNvPr id="5" name="Slide Number Placeholder 4">
            <a:extLst>
              <a:ext uri="{FF2B5EF4-FFF2-40B4-BE49-F238E27FC236}">
                <a16:creationId xmlns:a16="http://schemas.microsoft.com/office/drawing/2014/main" id="{F1098B64-C7AA-EE4F-8E62-4172B4808418}"/>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12" name="Rectangle 11">
            <a:extLst>
              <a:ext uri="{FF2B5EF4-FFF2-40B4-BE49-F238E27FC236}">
                <a16:creationId xmlns:a16="http://schemas.microsoft.com/office/drawing/2014/main" id="{948289E6-979E-C544-A90A-C7B70D594740}"/>
              </a:ext>
            </a:extLst>
          </p:cNvPr>
          <p:cNvSpPr/>
          <p:nvPr/>
        </p:nvSpPr>
        <p:spPr>
          <a:xfrm>
            <a:off x="7971183" y="1222513"/>
            <a:ext cx="1540564"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77A3124-694C-694A-95E0-94BB5F4F4ACD}"/>
              </a:ext>
            </a:extLst>
          </p:cNvPr>
          <p:cNvSpPr/>
          <p:nvPr/>
        </p:nvSpPr>
        <p:spPr>
          <a:xfrm>
            <a:off x="8478077" y="3055290"/>
            <a:ext cx="735496" cy="155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4A1D7D-7477-2540-A3FB-167A8F22BE3A}"/>
              </a:ext>
            </a:extLst>
          </p:cNvPr>
          <p:cNvSpPr/>
          <p:nvPr/>
        </p:nvSpPr>
        <p:spPr>
          <a:xfrm>
            <a:off x="8468137" y="3845093"/>
            <a:ext cx="735496" cy="155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line chart, histogram&#10;&#10;Description automatically generated">
            <a:extLst>
              <a:ext uri="{FF2B5EF4-FFF2-40B4-BE49-F238E27FC236}">
                <a16:creationId xmlns:a16="http://schemas.microsoft.com/office/drawing/2014/main" id="{11C13978-4BA0-F54F-B3AE-D098B446D5B9}"/>
              </a:ext>
            </a:extLst>
          </p:cNvPr>
          <p:cNvPicPr>
            <a:picLocks noChangeAspect="1"/>
          </p:cNvPicPr>
          <p:nvPr/>
        </p:nvPicPr>
        <p:blipFill>
          <a:blip r:embed="rId2"/>
          <a:stretch>
            <a:fillRect/>
          </a:stretch>
        </p:blipFill>
        <p:spPr>
          <a:xfrm>
            <a:off x="334462" y="1429706"/>
            <a:ext cx="8869171" cy="5033854"/>
          </a:xfrm>
          <a:prstGeom prst="rect">
            <a:avLst/>
          </a:prstGeom>
        </p:spPr>
      </p:pic>
      <p:sp>
        <p:nvSpPr>
          <p:cNvPr id="9" name="Rectangle 8">
            <a:extLst>
              <a:ext uri="{FF2B5EF4-FFF2-40B4-BE49-F238E27FC236}">
                <a16:creationId xmlns:a16="http://schemas.microsoft.com/office/drawing/2014/main" id="{529BE014-0AB4-7946-A3B8-ED48774D6D63}"/>
              </a:ext>
            </a:extLst>
          </p:cNvPr>
          <p:cNvSpPr/>
          <p:nvPr/>
        </p:nvSpPr>
        <p:spPr>
          <a:xfrm>
            <a:off x="7532472" y="1334592"/>
            <a:ext cx="1871330" cy="494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63619A-F431-F245-B670-877F7954492F}"/>
              </a:ext>
            </a:extLst>
          </p:cNvPr>
          <p:cNvSpPr txBox="1"/>
          <p:nvPr/>
        </p:nvSpPr>
        <p:spPr>
          <a:xfrm>
            <a:off x="8741465" y="5870044"/>
            <a:ext cx="3349411" cy="646331"/>
          </a:xfrm>
          <a:prstGeom prst="rect">
            <a:avLst/>
          </a:prstGeom>
          <a:noFill/>
        </p:spPr>
        <p:txBody>
          <a:bodyPr wrap="square" rtlCol="0">
            <a:spAutoFit/>
          </a:bodyPr>
          <a:lstStyle/>
          <a:p>
            <a:r>
              <a:rPr lang="en-US" dirty="0"/>
              <a:t>Source: </a:t>
            </a:r>
          </a:p>
          <a:p>
            <a:r>
              <a:rPr lang="en-US" dirty="0"/>
              <a:t>US Department of Labor</a:t>
            </a:r>
          </a:p>
        </p:txBody>
      </p:sp>
    </p:spTree>
    <p:extLst>
      <p:ext uri="{BB962C8B-B14F-4D97-AF65-F5344CB8AC3E}">
        <p14:creationId xmlns:p14="http://schemas.microsoft.com/office/powerpoint/2010/main" val="57279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D260-892D-BE45-8D34-E210D3DF8A9C}"/>
              </a:ext>
            </a:extLst>
          </p:cNvPr>
          <p:cNvSpPr>
            <a:spLocks noGrp="1"/>
          </p:cNvSpPr>
          <p:nvPr>
            <p:ph type="title"/>
          </p:nvPr>
        </p:nvSpPr>
        <p:spPr>
          <a:xfrm>
            <a:off x="984250" y="136525"/>
            <a:ext cx="5111750" cy="731319"/>
          </a:xfrm>
        </p:spPr>
        <p:txBody>
          <a:bodyPr/>
          <a:lstStyle/>
          <a:p>
            <a:r>
              <a:rPr lang="en-US" dirty="0"/>
              <a:t>Meet the Team </a:t>
            </a:r>
          </a:p>
        </p:txBody>
      </p:sp>
      <p:sp>
        <p:nvSpPr>
          <p:cNvPr id="4" name="Date Placeholder 3">
            <a:extLst>
              <a:ext uri="{FF2B5EF4-FFF2-40B4-BE49-F238E27FC236}">
                <a16:creationId xmlns:a16="http://schemas.microsoft.com/office/drawing/2014/main" id="{21A6849E-AC46-1A48-B62B-B4FF3B1EFA06}"/>
              </a:ext>
            </a:extLst>
          </p:cNvPr>
          <p:cNvSpPr>
            <a:spLocks noGrp="1"/>
          </p:cNvSpPr>
          <p:nvPr>
            <p:ph type="dt" sz="half" idx="10"/>
          </p:nvPr>
        </p:nvSpPr>
        <p:spPr/>
        <p:txBody>
          <a:bodyPr/>
          <a:lstStyle/>
          <a:p>
            <a:fld id="{5B271F61-7DAD-984B-85D7-E153E34235AC}" type="datetime1">
              <a:rPr lang="en-US" smtClean="0"/>
              <a:t>3/9/2022</a:t>
            </a:fld>
            <a:endParaRPr lang="en-US" dirty="0"/>
          </a:p>
        </p:txBody>
      </p:sp>
      <p:sp>
        <p:nvSpPr>
          <p:cNvPr id="5" name="Slide Number Placeholder 4">
            <a:extLst>
              <a:ext uri="{FF2B5EF4-FFF2-40B4-BE49-F238E27FC236}">
                <a16:creationId xmlns:a16="http://schemas.microsoft.com/office/drawing/2014/main" id="{7393780B-7621-BA4E-8A4C-DF381EDBE469}"/>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2050" name="Picture 2" descr="Brandon Lange">
            <a:extLst>
              <a:ext uri="{FF2B5EF4-FFF2-40B4-BE49-F238E27FC236}">
                <a16:creationId xmlns:a16="http://schemas.microsoft.com/office/drawing/2014/main" id="{50B36B3C-C87F-F348-B644-BE7EC3409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653" y="1255233"/>
            <a:ext cx="2051493" cy="20514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erson in a suit standing on a balcony overlooking a city at night&#10;&#10;Description automatically generated with medium confidence">
            <a:extLst>
              <a:ext uri="{FF2B5EF4-FFF2-40B4-BE49-F238E27FC236}">
                <a16:creationId xmlns:a16="http://schemas.microsoft.com/office/drawing/2014/main" id="{C14DB31F-C201-0349-8797-A11A80293502}"/>
              </a:ext>
            </a:extLst>
          </p:cNvPr>
          <p:cNvPicPr>
            <a:picLocks noChangeAspect="1"/>
          </p:cNvPicPr>
          <p:nvPr/>
        </p:nvPicPr>
        <p:blipFill rotWithShape="1">
          <a:blip r:embed="rId4"/>
          <a:srcRect l="8613" r="1302" b="50000"/>
          <a:stretch/>
        </p:blipFill>
        <p:spPr>
          <a:xfrm>
            <a:off x="4750723" y="1255233"/>
            <a:ext cx="2690554" cy="1991161"/>
          </a:xfrm>
          <a:prstGeom prst="rect">
            <a:avLst/>
          </a:prstGeom>
        </p:spPr>
      </p:pic>
      <p:sp>
        <p:nvSpPr>
          <p:cNvPr id="6" name="TextBox 5">
            <a:extLst>
              <a:ext uri="{FF2B5EF4-FFF2-40B4-BE49-F238E27FC236}">
                <a16:creationId xmlns:a16="http://schemas.microsoft.com/office/drawing/2014/main" id="{4BBAC250-A9F9-E14B-9556-672141669DB3}"/>
              </a:ext>
            </a:extLst>
          </p:cNvPr>
          <p:cNvSpPr txBox="1"/>
          <p:nvPr/>
        </p:nvSpPr>
        <p:spPr>
          <a:xfrm>
            <a:off x="838200" y="3429000"/>
            <a:ext cx="2840665" cy="923330"/>
          </a:xfrm>
          <a:prstGeom prst="rect">
            <a:avLst/>
          </a:prstGeom>
          <a:noFill/>
        </p:spPr>
        <p:txBody>
          <a:bodyPr wrap="square" rtlCol="0">
            <a:spAutoFit/>
          </a:bodyPr>
          <a:lstStyle/>
          <a:p>
            <a:r>
              <a:rPr lang="en-US" dirty="0"/>
              <a:t>Brandon Lange ‘22</a:t>
            </a:r>
          </a:p>
          <a:p>
            <a:r>
              <a:rPr lang="en-US" dirty="0"/>
              <a:t>Business &amp; Engineering </a:t>
            </a:r>
          </a:p>
          <a:p>
            <a:endParaRPr lang="en-US" dirty="0"/>
          </a:p>
        </p:txBody>
      </p:sp>
      <p:sp>
        <p:nvSpPr>
          <p:cNvPr id="8" name="TextBox 7">
            <a:extLst>
              <a:ext uri="{FF2B5EF4-FFF2-40B4-BE49-F238E27FC236}">
                <a16:creationId xmlns:a16="http://schemas.microsoft.com/office/drawing/2014/main" id="{6592A1A5-80F3-B54B-A628-1AFECE2A4325}"/>
              </a:ext>
            </a:extLst>
          </p:cNvPr>
          <p:cNvSpPr txBox="1"/>
          <p:nvPr/>
        </p:nvSpPr>
        <p:spPr>
          <a:xfrm>
            <a:off x="4750723" y="3429000"/>
            <a:ext cx="2690554" cy="646331"/>
          </a:xfrm>
          <a:prstGeom prst="rect">
            <a:avLst/>
          </a:prstGeom>
          <a:noFill/>
        </p:spPr>
        <p:txBody>
          <a:bodyPr wrap="square" rtlCol="0">
            <a:spAutoFit/>
          </a:bodyPr>
          <a:lstStyle/>
          <a:p>
            <a:r>
              <a:rPr lang="en-US" dirty="0"/>
              <a:t>Otis McCullough ‘22</a:t>
            </a:r>
          </a:p>
          <a:p>
            <a:r>
              <a:rPr lang="en-US" dirty="0"/>
              <a:t>Business &amp; Engineering </a:t>
            </a:r>
          </a:p>
        </p:txBody>
      </p:sp>
    </p:spTree>
    <p:extLst>
      <p:ext uri="{BB962C8B-B14F-4D97-AF65-F5344CB8AC3E}">
        <p14:creationId xmlns:p14="http://schemas.microsoft.com/office/powerpoint/2010/main" val="1558336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able&#10;&#10;Description automatically generated">
            <a:extLst>
              <a:ext uri="{FF2B5EF4-FFF2-40B4-BE49-F238E27FC236}">
                <a16:creationId xmlns:a16="http://schemas.microsoft.com/office/drawing/2014/main" id="{120F75E9-CD9E-4053-8FA2-AD667EBB4DE5}"/>
              </a:ext>
            </a:extLst>
          </p:cNvPr>
          <p:cNvPicPr>
            <a:picLocks noChangeAspect="1"/>
          </p:cNvPicPr>
          <p:nvPr/>
        </p:nvPicPr>
        <p:blipFill>
          <a:blip r:embed="rId3"/>
          <a:stretch>
            <a:fillRect/>
          </a:stretch>
        </p:blipFill>
        <p:spPr>
          <a:xfrm>
            <a:off x="552137" y="1036325"/>
            <a:ext cx="8302051" cy="5691808"/>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03244" y="-147637"/>
            <a:ext cx="8596961" cy="1204912"/>
          </a:xfrm>
        </p:spPr>
        <p:txBody>
          <a:bodyPr>
            <a:normAutofit/>
          </a:bodyPr>
          <a:lstStyle/>
          <a:p>
            <a:r>
              <a:rPr lang="en-US" sz="4000" dirty="0"/>
              <a:t>Results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1D63A932-6CFF-E740-AB49-B3BE60FBA7F2}"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a:p>
        </p:txBody>
      </p:sp>
      <p:sp>
        <p:nvSpPr>
          <p:cNvPr id="10" name="Frame 9">
            <a:extLst>
              <a:ext uri="{FF2B5EF4-FFF2-40B4-BE49-F238E27FC236}">
                <a16:creationId xmlns:a16="http://schemas.microsoft.com/office/drawing/2014/main" id="{7E55B24E-5A17-744A-B17D-592E8CDEF63C}"/>
              </a:ext>
            </a:extLst>
          </p:cNvPr>
          <p:cNvSpPr/>
          <p:nvPr/>
        </p:nvSpPr>
        <p:spPr>
          <a:xfrm>
            <a:off x="2429802" y="3957983"/>
            <a:ext cx="914400" cy="28707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7C66E37C-A303-5040-95FA-730950E89BB5}"/>
              </a:ext>
            </a:extLst>
          </p:cNvPr>
          <p:cNvSpPr/>
          <p:nvPr/>
        </p:nvSpPr>
        <p:spPr>
          <a:xfrm>
            <a:off x="2434971" y="4817766"/>
            <a:ext cx="914400" cy="28707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D7A5CB9A-BB24-48A8-AC2C-95167DB7742D}"/>
              </a:ext>
            </a:extLst>
          </p:cNvPr>
          <p:cNvSpPr/>
          <p:nvPr/>
        </p:nvSpPr>
        <p:spPr>
          <a:xfrm>
            <a:off x="5133200" y="4817765"/>
            <a:ext cx="914400" cy="28707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6AF72A8F-80EA-4B65-ABB2-48A19AA5FF39}"/>
              </a:ext>
            </a:extLst>
          </p:cNvPr>
          <p:cNvSpPr/>
          <p:nvPr/>
        </p:nvSpPr>
        <p:spPr>
          <a:xfrm>
            <a:off x="2434970" y="4393043"/>
            <a:ext cx="914400" cy="28707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36401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7321" y="335016"/>
            <a:ext cx="4568103" cy="863499"/>
          </a:xfrm>
        </p:spPr>
        <p:txBody>
          <a:bodyPr>
            <a:normAutofit/>
          </a:bodyPr>
          <a:lstStyle/>
          <a:p>
            <a:r>
              <a:rPr lang="en-US" sz="3600" dirty="0"/>
              <a:t>Conclusions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85628" y="1736281"/>
            <a:ext cx="6187041" cy="4079728"/>
          </a:xfrm>
        </p:spPr>
        <p:txBody>
          <a:bodyPr vert="horz" lIns="91440" tIns="45720" rIns="91440" bIns="45720" rtlCol="0" anchor="t">
            <a:normAutofit/>
          </a:bodyPr>
          <a:lstStyle/>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48183BA6-7167-A64F-8789-E4B85A2F675C}"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a:p>
        </p:txBody>
      </p:sp>
      <p:sp>
        <p:nvSpPr>
          <p:cNvPr id="8" name="TextBox 7">
            <a:extLst>
              <a:ext uri="{FF2B5EF4-FFF2-40B4-BE49-F238E27FC236}">
                <a16:creationId xmlns:a16="http://schemas.microsoft.com/office/drawing/2014/main" id="{E4CD9948-9E1B-D54E-B948-33255CB116EE}"/>
              </a:ext>
            </a:extLst>
          </p:cNvPr>
          <p:cNvSpPr txBox="1"/>
          <p:nvPr/>
        </p:nvSpPr>
        <p:spPr>
          <a:xfrm>
            <a:off x="737485" y="1823913"/>
            <a:ext cx="6370409" cy="3323987"/>
          </a:xfrm>
          <a:prstGeom prst="rect">
            <a:avLst/>
          </a:prstGeom>
          <a:noFill/>
        </p:spPr>
        <p:txBody>
          <a:bodyPr wrap="square" lIns="91440" tIns="45720" rIns="91440" bIns="45720" rtlCol="0" anchor="t">
            <a:spAutoFit/>
          </a:bodyPr>
          <a:lstStyle/>
          <a:p>
            <a:pPr marL="285750" indent="-285750">
              <a:buFont typeface="Arial"/>
              <a:buChar char="•"/>
            </a:pPr>
            <a:r>
              <a:rPr lang="en-US" sz="2400" dirty="0"/>
              <a:t>We are unable to reject the null hypothesis that additional UI benefits do not have a significant affect unemployment rates.  </a:t>
            </a:r>
          </a:p>
          <a:p>
            <a:pPr marL="285750" indent="-285750">
              <a:buFont typeface="Arial"/>
              <a:buChar char="•"/>
            </a:pPr>
            <a:endParaRPr lang="en-US" sz="2400" dirty="0"/>
          </a:p>
          <a:p>
            <a:pPr marL="285750" indent="-285750">
              <a:buFont typeface="Arial"/>
              <a:buChar char="•"/>
            </a:pPr>
            <a:r>
              <a:rPr lang="en-US" sz="2400" dirty="0"/>
              <a:t>Interesting finding:</a:t>
            </a:r>
          </a:p>
          <a:p>
            <a:pPr marL="742950" lvl="1" indent="-285750">
              <a:buFont typeface="Arial"/>
              <a:buChar char="•"/>
            </a:pPr>
            <a:r>
              <a:rPr lang="en-US" sz="2400" dirty="0"/>
              <a:t>COVID-19 deaths had the greatest impact on unemployment rates, with a coefficient of 22.</a:t>
            </a:r>
            <a:endParaRPr lang="en-US" dirty="0"/>
          </a:p>
          <a:p>
            <a:endParaRPr lang="en-US" dirty="0"/>
          </a:p>
        </p:txBody>
      </p:sp>
    </p:spTree>
    <p:extLst>
      <p:ext uri="{BB962C8B-B14F-4D97-AF65-F5344CB8AC3E}">
        <p14:creationId xmlns:p14="http://schemas.microsoft.com/office/powerpoint/2010/main" val="3650559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7321" y="335016"/>
            <a:ext cx="4568103" cy="863499"/>
          </a:xfrm>
        </p:spPr>
        <p:txBody>
          <a:bodyPr>
            <a:normAutofit fontScale="90000"/>
          </a:bodyPr>
          <a:lstStyle/>
          <a:p>
            <a:r>
              <a:rPr lang="en-US" sz="3600"/>
              <a:t>Conclusions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85628" y="1736281"/>
            <a:ext cx="6187041" cy="4079728"/>
          </a:xfrm>
        </p:spPr>
        <p:txBody>
          <a:bodyPr vert="horz" lIns="91440" tIns="45720" rIns="91440" bIns="45720" rtlCol="0" anchor="t">
            <a:normAutofit/>
          </a:bodyPr>
          <a:lstStyle/>
          <a:p>
            <a:endParaRPr lang="en-US"/>
          </a:p>
          <a:p>
            <a:endParaRPr lang="en-US"/>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48183BA6-7167-A64F-8789-E4B85A2F675C}"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a:p>
        </p:txBody>
      </p:sp>
      <p:sp>
        <p:nvSpPr>
          <p:cNvPr id="8" name="TextBox 7">
            <a:extLst>
              <a:ext uri="{FF2B5EF4-FFF2-40B4-BE49-F238E27FC236}">
                <a16:creationId xmlns:a16="http://schemas.microsoft.com/office/drawing/2014/main" id="{E4CD9948-9E1B-D54E-B948-33255CB116EE}"/>
              </a:ext>
            </a:extLst>
          </p:cNvPr>
          <p:cNvSpPr txBox="1"/>
          <p:nvPr/>
        </p:nvSpPr>
        <p:spPr>
          <a:xfrm>
            <a:off x="700614" y="1897655"/>
            <a:ext cx="6370409" cy="2308324"/>
          </a:xfrm>
          <a:prstGeom prst="rect">
            <a:avLst/>
          </a:prstGeom>
          <a:noFill/>
        </p:spPr>
        <p:txBody>
          <a:bodyPr wrap="square" lIns="91440" tIns="45720" rIns="91440" bIns="45720" rtlCol="0" anchor="t">
            <a:spAutoFit/>
          </a:bodyPr>
          <a:lstStyle/>
          <a:p>
            <a:pPr marL="285750" indent="-285750">
              <a:buFont typeface="Arial"/>
              <a:buChar char="•"/>
            </a:pPr>
            <a:r>
              <a:rPr lang="en-US" sz="2400">
                <a:ea typeface="+mn-lt"/>
                <a:cs typeface="+mn-lt"/>
              </a:rPr>
              <a:t>Additional UI benefits have a slight impact on the level of unemployment. However due to possible omitted variable bias and or reverse causality, it is unlikely that this effect would hold up in a "real world" situation. </a:t>
            </a:r>
          </a:p>
        </p:txBody>
      </p:sp>
    </p:spTree>
    <p:extLst>
      <p:ext uri="{BB962C8B-B14F-4D97-AF65-F5344CB8AC3E}">
        <p14:creationId xmlns:p14="http://schemas.microsoft.com/office/powerpoint/2010/main" val="3796389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7321" y="335016"/>
            <a:ext cx="4568103" cy="863499"/>
          </a:xfrm>
        </p:spPr>
        <p:txBody>
          <a:bodyPr>
            <a:normAutofit fontScale="90000"/>
          </a:bodyPr>
          <a:lstStyle/>
          <a:p>
            <a:r>
              <a:rPr lang="en-US" sz="3600"/>
              <a:t>Conclusions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85628" y="1736281"/>
            <a:ext cx="6187041" cy="4079728"/>
          </a:xfrm>
        </p:spPr>
        <p:txBody>
          <a:bodyPr vert="horz" lIns="91440" tIns="45720" rIns="91440" bIns="45720" rtlCol="0" anchor="t">
            <a:normAutofit/>
          </a:bodyPr>
          <a:lstStyle/>
          <a:p>
            <a:endParaRPr lang="en-US"/>
          </a:p>
          <a:p>
            <a:endParaRPr lang="en-US"/>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48183BA6-7167-A64F-8789-E4B85A2F675C}"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a:p>
        </p:txBody>
      </p:sp>
      <p:sp>
        <p:nvSpPr>
          <p:cNvPr id="8" name="TextBox 7">
            <a:extLst>
              <a:ext uri="{FF2B5EF4-FFF2-40B4-BE49-F238E27FC236}">
                <a16:creationId xmlns:a16="http://schemas.microsoft.com/office/drawing/2014/main" id="{E4CD9948-9E1B-D54E-B948-33255CB116EE}"/>
              </a:ext>
            </a:extLst>
          </p:cNvPr>
          <p:cNvSpPr txBox="1"/>
          <p:nvPr/>
        </p:nvSpPr>
        <p:spPr>
          <a:xfrm>
            <a:off x="737486" y="1467494"/>
            <a:ext cx="6370409" cy="3693319"/>
          </a:xfrm>
          <a:prstGeom prst="rect">
            <a:avLst/>
          </a:prstGeom>
          <a:noFill/>
        </p:spPr>
        <p:txBody>
          <a:bodyPr wrap="square" lIns="91440" tIns="45720" rIns="91440" bIns="45720" rtlCol="0" anchor="t">
            <a:spAutoFit/>
          </a:bodyPr>
          <a:lstStyle/>
          <a:p>
            <a:pPr marL="342900" indent="-342900">
              <a:buFont typeface="Arial"/>
              <a:buChar char="•"/>
            </a:pPr>
            <a:r>
              <a:rPr lang="en-US" sz="2400" dirty="0">
                <a:ea typeface="+mn-lt"/>
                <a:cs typeface="+mn-lt"/>
              </a:rPr>
              <a:t>Sources of Omitted Variable Bias:</a:t>
            </a:r>
          </a:p>
          <a:p>
            <a:pPr marL="742950" lvl="1" indent="-285750">
              <a:buFont typeface="Arial"/>
              <a:buChar char="•"/>
            </a:pPr>
            <a:r>
              <a:rPr lang="en-US" sz="2400" dirty="0"/>
              <a:t>Number of Job Postings</a:t>
            </a:r>
          </a:p>
          <a:p>
            <a:pPr marL="742950" lvl="1" indent="-285750">
              <a:buFont typeface="Arial"/>
              <a:buChar char="•"/>
            </a:pPr>
            <a:r>
              <a:rPr lang="en-US" sz="2400" dirty="0"/>
              <a:t>State GDP per capita</a:t>
            </a:r>
          </a:p>
          <a:p>
            <a:pPr lvl="1"/>
            <a:endParaRPr lang="en-US" sz="2400" dirty="0"/>
          </a:p>
          <a:p>
            <a:pPr marL="285750" indent="-285750">
              <a:buFont typeface="Arial"/>
              <a:buChar char="•"/>
            </a:pPr>
            <a:r>
              <a:rPr lang="en-US" sz="2400" dirty="0"/>
              <a:t>Reverse Causality: The CARES act was enacted in response to extremely high levels of unemployment. It is very likely that the level of unemployment drives the "pandemic claims"</a:t>
            </a:r>
          </a:p>
          <a:p>
            <a:endParaRPr lang="en-US" dirty="0"/>
          </a:p>
        </p:txBody>
      </p:sp>
    </p:spTree>
    <p:extLst>
      <p:ext uri="{BB962C8B-B14F-4D97-AF65-F5344CB8AC3E}">
        <p14:creationId xmlns:p14="http://schemas.microsoft.com/office/powerpoint/2010/main" val="239448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7321" y="335016"/>
            <a:ext cx="4568103" cy="863499"/>
          </a:xfrm>
        </p:spPr>
        <p:txBody>
          <a:bodyPr>
            <a:normAutofit fontScale="90000"/>
          </a:bodyPr>
          <a:lstStyle/>
          <a:p>
            <a:r>
              <a:rPr lang="en-US" sz="3600"/>
              <a:t>Conclusions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85628" y="1736281"/>
            <a:ext cx="6187041" cy="4079728"/>
          </a:xfrm>
        </p:spPr>
        <p:txBody>
          <a:bodyPr vert="horz" lIns="91440" tIns="45720" rIns="91440" bIns="45720" rtlCol="0" anchor="t">
            <a:normAutofit/>
          </a:bodyPr>
          <a:lstStyle/>
          <a:p>
            <a:endParaRPr lang="en-US"/>
          </a:p>
          <a:p>
            <a:endParaRPr lang="en-US"/>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48183BA6-7167-A64F-8789-E4B85A2F675C}"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a:p>
        </p:txBody>
      </p:sp>
      <p:sp>
        <p:nvSpPr>
          <p:cNvPr id="8" name="TextBox 7">
            <a:extLst>
              <a:ext uri="{FF2B5EF4-FFF2-40B4-BE49-F238E27FC236}">
                <a16:creationId xmlns:a16="http://schemas.microsoft.com/office/drawing/2014/main" id="{E4CD9948-9E1B-D54E-B948-33255CB116EE}"/>
              </a:ext>
            </a:extLst>
          </p:cNvPr>
          <p:cNvSpPr txBox="1"/>
          <p:nvPr/>
        </p:nvSpPr>
        <p:spPr>
          <a:xfrm>
            <a:off x="737485" y="1492074"/>
            <a:ext cx="6370409" cy="3323987"/>
          </a:xfrm>
          <a:prstGeom prst="rect">
            <a:avLst/>
          </a:prstGeom>
          <a:noFill/>
        </p:spPr>
        <p:txBody>
          <a:bodyPr wrap="square" lIns="91440" tIns="45720" rIns="91440" bIns="45720" rtlCol="0" anchor="t">
            <a:spAutoFit/>
          </a:bodyPr>
          <a:lstStyle/>
          <a:p>
            <a:endParaRPr lang="en-US" sz="2400">
              <a:ea typeface="+mn-lt"/>
              <a:cs typeface="+mn-lt"/>
            </a:endParaRPr>
          </a:p>
          <a:p>
            <a:pPr marL="285750" indent="-285750">
              <a:buFont typeface="Arial"/>
              <a:buChar char="•"/>
            </a:pPr>
            <a:r>
              <a:rPr lang="en-US" sz="2400">
                <a:ea typeface="+mn-lt"/>
                <a:cs typeface="+mn-lt"/>
              </a:rPr>
              <a:t>Like the Harvard paper, we believe that the unemployment rate is not drastically influence by the level of UI benefits offered but is more likely influenced by other factors such as we saw with COVID deaths, or an economic slowdown.</a:t>
            </a:r>
          </a:p>
          <a:p>
            <a:pPr marL="285750" indent="-285750">
              <a:buFont typeface="Arial"/>
              <a:buChar char="•"/>
            </a:pPr>
            <a:endParaRPr lang="en-US" sz="2400"/>
          </a:p>
          <a:p>
            <a:endParaRPr lang="en-US"/>
          </a:p>
        </p:txBody>
      </p:sp>
    </p:spTree>
    <p:extLst>
      <p:ext uri="{BB962C8B-B14F-4D97-AF65-F5344CB8AC3E}">
        <p14:creationId xmlns:p14="http://schemas.microsoft.com/office/powerpoint/2010/main" val="386220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49648" y="2277491"/>
            <a:ext cx="7403742" cy="1150811"/>
          </a:xfrm>
        </p:spPr>
        <p:txBody>
          <a:bodyPr>
            <a:normAutofit/>
          </a:bodyPr>
          <a:lstStyle/>
          <a:p>
            <a:r>
              <a:rPr lang="en-US" sz="6600"/>
              <a:t>Thank You</a:t>
            </a:r>
            <a:endParaRPr lang="en-US" sz="6600"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85628" y="1736281"/>
            <a:ext cx="6187041" cy="4079728"/>
          </a:xfrm>
        </p:spPr>
        <p:txBody>
          <a:bodyPr vert="horz" lIns="91440" tIns="45720" rIns="91440" bIns="45720" rtlCol="0" anchor="t">
            <a:normAutofit/>
          </a:bodyPr>
          <a:lstStyle/>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48183BA6-7167-A64F-8789-E4B85A2F675C}"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a:p>
        </p:txBody>
      </p:sp>
      <p:sp>
        <p:nvSpPr>
          <p:cNvPr id="7" name="TextBox 6">
            <a:extLst>
              <a:ext uri="{FF2B5EF4-FFF2-40B4-BE49-F238E27FC236}">
                <a16:creationId xmlns:a16="http://schemas.microsoft.com/office/drawing/2014/main" id="{9A262868-58A6-46D2-82C1-E808B443BA6E}"/>
              </a:ext>
            </a:extLst>
          </p:cNvPr>
          <p:cNvSpPr txBox="1"/>
          <p:nvPr/>
        </p:nvSpPr>
        <p:spPr>
          <a:xfrm>
            <a:off x="1339121" y="342525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Presentation by:</a:t>
            </a:r>
          </a:p>
          <a:p>
            <a:r>
              <a:rPr lang="en-US" dirty="0"/>
              <a:t>Brandon Lange &amp; </a:t>
            </a:r>
          </a:p>
          <a:p>
            <a:r>
              <a:rPr lang="en-US" dirty="0"/>
              <a:t>Otis McCullough</a:t>
            </a:r>
          </a:p>
        </p:txBody>
      </p:sp>
      <p:sp>
        <p:nvSpPr>
          <p:cNvPr id="10" name="TextBox 9">
            <a:extLst>
              <a:ext uri="{FF2B5EF4-FFF2-40B4-BE49-F238E27FC236}">
                <a16:creationId xmlns:a16="http://schemas.microsoft.com/office/drawing/2014/main" id="{902753DB-B7B3-463C-B01C-C660B6C1962A}"/>
              </a:ext>
            </a:extLst>
          </p:cNvPr>
          <p:cNvSpPr txBox="1"/>
          <p:nvPr/>
        </p:nvSpPr>
        <p:spPr>
          <a:xfrm>
            <a:off x="1337560" y="4385560"/>
            <a:ext cx="33428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Any Questions?</a:t>
            </a:r>
          </a:p>
        </p:txBody>
      </p:sp>
    </p:spTree>
    <p:extLst>
      <p:ext uri="{BB962C8B-B14F-4D97-AF65-F5344CB8AC3E}">
        <p14:creationId xmlns:p14="http://schemas.microsoft.com/office/powerpoint/2010/main" val="3807619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269D-3D9F-3E43-AE98-BAB8DF977AEF}"/>
              </a:ext>
            </a:extLst>
          </p:cNvPr>
          <p:cNvSpPr>
            <a:spLocks noGrp="1"/>
          </p:cNvSpPr>
          <p:nvPr>
            <p:ph type="title"/>
          </p:nvPr>
        </p:nvSpPr>
        <p:spPr>
          <a:xfrm>
            <a:off x="596531" y="160116"/>
            <a:ext cx="4538995" cy="594796"/>
          </a:xfrm>
        </p:spPr>
        <p:txBody>
          <a:bodyPr/>
          <a:lstStyle/>
          <a:p>
            <a:r>
              <a:rPr lang="en-US" dirty="0"/>
              <a:t>References </a:t>
            </a:r>
          </a:p>
        </p:txBody>
      </p:sp>
      <p:sp>
        <p:nvSpPr>
          <p:cNvPr id="3" name="Text Placeholder 2">
            <a:extLst>
              <a:ext uri="{FF2B5EF4-FFF2-40B4-BE49-F238E27FC236}">
                <a16:creationId xmlns:a16="http://schemas.microsoft.com/office/drawing/2014/main" id="{1560A04F-1DE4-FB42-8879-13A9F365EF78}"/>
              </a:ext>
            </a:extLst>
          </p:cNvPr>
          <p:cNvSpPr>
            <a:spLocks noGrp="1"/>
          </p:cNvSpPr>
          <p:nvPr>
            <p:ph type="body" idx="1"/>
          </p:nvPr>
        </p:nvSpPr>
        <p:spPr>
          <a:xfrm>
            <a:off x="341350" y="754912"/>
            <a:ext cx="7473581" cy="6751675"/>
          </a:xfrm>
          <a:noFill/>
        </p:spPr>
        <p:txBody>
          <a:bodyPr vert="horz" lIns="91440" tIns="45720" rIns="91440" bIns="45720" rtlCol="0" anchor="t">
            <a:normAutofit/>
          </a:bodyPr>
          <a:lstStyle/>
          <a:p>
            <a:pPr marL="285750" indent="-285750">
              <a:buFont typeface="Arial" panose="020B0604020202020204" pitchFamily="34" charset="0"/>
              <a:buChar char="•"/>
            </a:pPr>
            <a:r>
              <a:rPr lang="en-US" dirty="0"/>
              <a:t>“Charts Related to the Latest ‘The Employment Situation’ News Release   |   More Chart Packages.” </a:t>
            </a:r>
            <a:r>
              <a:rPr lang="en-US" i="1" dirty="0"/>
              <a:t>U.S. Bureau of Labor Statistics</a:t>
            </a:r>
            <a:r>
              <a:rPr lang="en-US" dirty="0"/>
              <a:t>, U.S. Bureau of Labor Statistics, 7 Jan. 2022, https://</a:t>
            </a:r>
            <a:r>
              <a:rPr lang="en-US"/>
              <a:t>www.bls.gov</a:t>
            </a:r>
            <a:r>
              <a:rPr lang="en-US" dirty="0"/>
              <a:t>/charts/employment-situation/civilian-unemployment-</a:t>
            </a:r>
            <a:r>
              <a:rPr lang="en-US"/>
              <a:t>rate.htm</a:t>
            </a:r>
            <a:r>
              <a:rPr lang="en-US" dirty="0"/>
              <a:t>.</a:t>
            </a:r>
          </a:p>
          <a:p>
            <a:pPr marL="285750" indent="-285750">
              <a:buFont typeface="Arial" panose="020B0604020202020204" pitchFamily="34" charset="0"/>
              <a:buChar char="•"/>
            </a:pPr>
            <a:r>
              <a:rPr lang="en-US" dirty="0"/>
              <a:t>Coombs, Kyle, et al. “Early Withdrawal of Pandemic Unemployment Insurance: Effects on Earnings, Employment and Consumption.” </a:t>
            </a:r>
            <a:r>
              <a:rPr lang="en-US" i="1" dirty="0"/>
              <a:t>Early Withdrawal of Pandemic Unemployment Insurance: Effects on Earnings, Employment and Consumption - Working Paper - Faculty &amp; Research - Harvard Business School</a:t>
            </a:r>
            <a:r>
              <a:rPr lang="en-US" dirty="0"/>
              <a:t>, Harvard Business Review , Aug. 2021, https://</a:t>
            </a:r>
            <a:r>
              <a:rPr lang="en-US"/>
              <a:t>www.hbs.edu</a:t>
            </a:r>
            <a:r>
              <a:rPr lang="en-US" dirty="0"/>
              <a:t>/faculty/Pages/</a:t>
            </a:r>
            <a:r>
              <a:rPr lang="en-US"/>
              <a:t>item.aspx?num</a:t>
            </a:r>
            <a:r>
              <a:rPr lang="en-US" dirty="0"/>
              <a:t>=61668</a:t>
            </a:r>
          </a:p>
          <a:p>
            <a:pPr marL="285750" indent="-285750">
              <a:buFont typeface="Arial" panose="020B0604020202020204" pitchFamily="34" charset="0"/>
              <a:buChar char="•"/>
            </a:pPr>
            <a:r>
              <a:rPr lang="en-US" dirty="0"/>
              <a:t>Foundation, — The Century. “Unemployment Insurance Data Dashboard.” </a:t>
            </a:r>
            <a:r>
              <a:rPr lang="en-US" i="1" dirty="0"/>
              <a:t>The Century Foundation</a:t>
            </a:r>
            <a:r>
              <a:rPr lang="en-US" dirty="0"/>
              <a:t>, The Century Foundation, 2 Dec. 2021, https://</a:t>
            </a:r>
            <a:r>
              <a:rPr lang="en-US"/>
              <a:t>tcf.org</a:t>
            </a:r>
            <a:r>
              <a:rPr lang="en-US" dirty="0"/>
              <a:t>/content/data/unemployment-insurance-data-dashboard/?agreed=1.</a:t>
            </a:r>
          </a:p>
          <a:p>
            <a:pPr marL="285750" indent="-285750">
              <a:buFont typeface="Arial" panose="020B0604020202020204" pitchFamily="34" charset="0"/>
              <a:buChar char="•"/>
            </a:pPr>
            <a:r>
              <a:rPr lang="en-US" dirty="0" err="1"/>
              <a:t>Iacurci</a:t>
            </a:r>
            <a:r>
              <a:rPr lang="en-US" dirty="0"/>
              <a:t>, Greg. “Ending Unemployment Benefits Had Little Impact on Jobs and Fueled $2 Billion Spending Cut, Study Finds.” </a:t>
            </a:r>
            <a:r>
              <a:rPr lang="en-US" i="1" dirty="0"/>
              <a:t>CNBC</a:t>
            </a:r>
            <a:r>
              <a:rPr lang="en-US" dirty="0"/>
              <a:t>, CNBC, 23 Aug. 2021, https://</a:t>
            </a:r>
            <a:r>
              <a:rPr lang="en-US"/>
              <a:t>www.cnbc.com</a:t>
            </a:r>
            <a:r>
              <a:rPr lang="en-US" dirty="0"/>
              <a:t>/2021/08/23/ending-unemployment-benefits-had-little-impact-on-jobs-study-says.html.</a:t>
            </a:r>
          </a:p>
          <a:p>
            <a:pPr marL="285750" indent="-285750">
              <a:buFont typeface="Arial" panose="020B0604020202020204" pitchFamily="34" charset="0"/>
              <a:buChar char="•"/>
            </a:pPr>
            <a:r>
              <a:rPr lang="en-US" dirty="0" err="1"/>
              <a:t>Narendranathan</a:t>
            </a:r>
            <a:r>
              <a:rPr lang="en-US" dirty="0"/>
              <a:t>, W., et al. “Unemployment Benefits Revisited.” </a:t>
            </a:r>
            <a:r>
              <a:rPr lang="en-US" i="1" dirty="0"/>
              <a:t>OUP Academic</a:t>
            </a:r>
            <a:r>
              <a:rPr lang="en-US" dirty="0"/>
              <a:t>, Oxford University Press, 1 June 1985, https://</a:t>
            </a:r>
            <a:r>
              <a:rPr lang="en-US"/>
              <a:t>academic.oup.com</a:t>
            </a:r>
            <a:r>
              <a:rPr lang="en-US" dirty="0"/>
              <a:t>/</a:t>
            </a:r>
            <a:r>
              <a:rPr lang="en-US"/>
              <a:t>ej</a:t>
            </a:r>
            <a:r>
              <a:rPr lang="en-US" dirty="0"/>
              <a:t>/article-abstract/95/378/307/5190745.</a:t>
            </a:r>
          </a:p>
          <a:p>
            <a:pPr marL="285750" indent="-285750">
              <a:buFont typeface="Arial" panose="020B0604020202020204" pitchFamily="34" charset="0"/>
              <a:buChar char="•"/>
            </a:pPr>
            <a:r>
              <a:rPr lang="en-US" dirty="0"/>
              <a:t>United States, Congress, </a:t>
            </a:r>
            <a:r>
              <a:rPr lang="en-US"/>
              <a:t>Labonte</a:t>
            </a:r>
            <a:r>
              <a:rPr lang="en-US" dirty="0"/>
              <a:t>, Marc. </a:t>
            </a:r>
            <a:r>
              <a:rPr lang="en-US" i="1" dirty="0"/>
              <a:t>Introduction to U.S. Economy: Unemployment</a:t>
            </a:r>
            <a:r>
              <a:rPr lang="en-US" dirty="0"/>
              <a:t>. https://</a:t>
            </a:r>
            <a:r>
              <a:rPr lang="en-US"/>
              <a:t>crsreports.congress.gov</a:t>
            </a:r>
            <a:r>
              <a:rPr lang="en-US" dirty="0"/>
              <a:t>/product/pdf/IF/IF10443.</a:t>
            </a:r>
          </a:p>
          <a:p>
            <a:pPr marL="285750" indent="-285750">
              <a:buFont typeface="Arial" panose="020B0604020202020204" pitchFamily="34" charset="0"/>
              <a:buChar char="•"/>
            </a:pPr>
            <a:r>
              <a:rPr lang="en-US" dirty="0"/>
              <a:t>“The Economic Tracker.” </a:t>
            </a:r>
            <a:r>
              <a:rPr lang="en-US" i="1" dirty="0"/>
              <a:t>Economic Tracker</a:t>
            </a:r>
            <a:r>
              <a:rPr lang="en-US" dirty="0"/>
              <a:t>, </a:t>
            </a:r>
            <a:r>
              <a:rPr lang="en-US">
                <a:hlinkClick r:id="rId2"/>
              </a:rPr>
              <a:t>https://www.tracktherecovery.org/</a:t>
            </a:r>
            <a:r>
              <a:rPr lang="en-US" dirty="0"/>
              <a:t>.</a:t>
            </a:r>
          </a:p>
          <a:p>
            <a:pPr marL="285750" indent="-285750">
              <a:buChar char="•"/>
            </a:pPr>
            <a:r>
              <a:rPr lang="en-US">
                <a:hlinkClick r:id="rId3"/>
              </a:rPr>
              <a:t>Slide deck link</a:t>
            </a:r>
          </a:p>
          <a:p>
            <a:br>
              <a:rPr lang="en-US" dirty="0"/>
            </a:br>
            <a:br>
              <a:rPr lang="en-US" dirty="0"/>
            </a:br>
            <a:endParaRPr lang="en-US" dirty="0"/>
          </a:p>
        </p:txBody>
      </p:sp>
      <p:sp>
        <p:nvSpPr>
          <p:cNvPr id="4" name="Date Placeholder 3">
            <a:extLst>
              <a:ext uri="{FF2B5EF4-FFF2-40B4-BE49-F238E27FC236}">
                <a16:creationId xmlns:a16="http://schemas.microsoft.com/office/drawing/2014/main" id="{FA471318-74DF-BB4C-A743-6857CAAC312F}"/>
              </a:ext>
            </a:extLst>
          </p:cNvPr>
          <p:cNvSpPr>
            <a:spLocks noGrp="1"/>
          </p:cNvSpPr>
          <p:nvPr>
            <p:ph type="dt" sz="half" idx="10"/>
          </p:nvPr>
        </p:nvSpPr>
        <p:spPr/>
        <p:txBody>
          <a:bodyPr/>
          <a:lstStyle/>
          <a:p>
            <a:fld id="{96764AB5-7130-B448-9F53-F138E126B1E4}" type="datetime1">
              <a:rPr lang="en-US" smtClean="0"/>
              <a:t>3/9/2022</a:t>
            </a:fld>
            <a:endParaRPr lang="en-US" dirty="0"/>
          </a:p>
        </p:txBody>
      </p:sp>
      <p:sp>
        <p:nvSpPr>
          <p:cNvPr id="6" name="Slide Number Placeholder 5">
            <a:extLst>
              <a:ext uri="{FF2B5EF4-FFF2-40B4-BE49-F238E27FC236}">
                <a16:creationId xmlns:a16="http://schemas.microsoft.com/office/drawing/2014/main" id="{D5E95FA4-257E-E449-A2C3-5D93CD544964}"/>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230145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7321" y="335016"/>
            <a:ext cx="5111750" cy="1204912"/>
          </a:xfrm>
        </p:spPr>
        <p:txBody>
          <a:bodyPr>
            <a:normAutofit/>
          </a:bodyPr>
          <a:lstStyle/>
          <a:p>
            <a:r>
              <a:rPr lang="en-US" sz="400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774512"/>
            <a:ext cx="8472045" cy="4136374"/>
          </a:xfrm>
          <a:solidFill>
            <a:schemeClr val="bg1"/>
          </a:solidFill>
        </p:spPr>
        <p:txBody>
          <a:bodyPr vert="horz" lIns="91440" tIns="45720" rIns="91440" bIns="45720" rtlCol="0" anchor="t">
            <a:noAutofit/>
          </a:bodyPr>
          <a:lstStyle/>
          <a:p>
            <a:pPr marL="457200" indent="-457200">
              <a:buChar char="•"/>
            </a:pPr>
            <a:r>
              <a:rPr lang="en-US" sz="2800" dirty="0"/>
              <a:t>In response to the economic fall-out and high volume of lay-offs onset by the COVID-19 pandemic, The U.S. government rolled out two programs to increase the </a:t>
            </a:r>
            <a:r>
              <a:rPr lang="en-US" sz="2800"/>
              <a:t>amount</a:t>
            </a:r>
            <a:r>
              <a:rPr lang="en-US" sz="2800" dirty="0"/>
              <a:t> of money provided by Unemployment Insurance (UI).</a:t>
            </a:r>
            <a:endParaRPr lang="en-US" dirty="0"/>
          </a:p>
          <a:p>
            <a:pPr marL="457200" indent="-457200">
              <a:buChar char="•"/>
            </a:pPr>
            <a:r>
              <a:rPr lang="en-US" sz="2800" dirty="0"/>
              <a:t>These programs included the Pandemic Emergency Unemployment Compensation (PEUC) and the Pandemic Unemployment Assistance (PUA).</a:t>
            </a:r>
          </a:p>
          <a:p>
            <a:pPr marL="457200" indent="-457200">
              <a:buChar char="•"/>
            </a:pPr>
            <a:endParaRPr lang="en-US" sz="28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B359FA2F-2F73-0A4B-9E78-A7B5B5F9D869}" type="datetime1">
              <a:rPr lang="en-US" smtClean="0"/>
              <a:t>3/9/2022</a:t>
            </a:fld>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r>
              <a:rPr lang="en-US" dirty="0"/>
              <a:t>2</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7321" y="335016"/>
            <a:ext cx="5898733" cy="1204912"/>
          </a:xfrm>
        </p:spPr>
        <p:txBody>
          <a:bodyPr>
            <a:normAutofit/>
          </a:bodyPr>
          <a:lstStyle/>
          <a:p>
            <a:r>
              <a:rPr lang="en-US" sz="4000"/>
              <a:t>INTRODUCTION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774512"/>
            <a:ext cx="8472045" cy="4136374"/>
          </a:xfrm>
          <a:solidFill>
            <a:schemeClr val="bg1"/>
          </a:solidFill>
        </p:spPr>
        <p:txBody>
          <a:bodyPr vert="horz" lIns="91440" tIns="45720" rIns="91440" bIns="45720" rtlCol="0" anchor="t">
            <a:noAutofit/>
          </a:bodyPr>
          <a:lstStyle/>
          <a:p>
            <a:pPr marL="457200" indent="-457200">
              <a:buChar char="•"/>
            </a:pPr>
            <a:r>
              <a:rPr lang="en-US" sz="2800"/>
              <a:t>Shortly after the first "lock down" when economic activity began to return, unemployment numbers continued to remain high. </a:t>
            </a:r>
            <a:endParaRPr lang="en-US"/>
          </a:p>
          <a:p>
            <a:pPr marL="457200" indent="-457200">
              <a:buChar char="•"/>
            </a:pPr>
            <a:r>
              <a:rPr lang="en-US" sz="2800"/>
              <a:t>This caused some people to speculate that the level of unemployment was related to the additional UI benefits that were still being offered</a:t>
            </a:r>
            <a:endParaRPr lang="en-US"/>
          </a:p>
          <a:p>
            <a:pPr marL="457200" indent="-457200">
              <a:buChar char="•"/>
            </a:pPr>
            <a:endParaRPr lang="en-US" sz="280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3DB2EC33-4F2D-2446-B5C5-59DBC1F1D9C2}"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426884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7321" y="335016"/>
            <a:ext cx="5898733" cy="1204912"/>
          </a:xfrm>
        </p:spPr>
        <p:txBody>
          <a:bodyPr>
            <a:normAutofit/>
          </a:bodyPr>
          <a:lstStyle/>
          <a:p>
            <a:r>
              <a:rPr lang="en-US" sz="4000"/>
              <a:t>INTRODUCTION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539928"/>
            <a:ext cx="8840753" cy="4136374"/>
          </a:xfrm>
          <a:solidFill>
            <a:schemeClr val="bg1"/>
          </a:solidFill>
        </p:spPr>
        <p:txBody>
          <a:bodyPr vert="horz" lIns="91440" tIns="45720" rIns="91440" bIns="45720" rtlCol="0" anchor="t">
            <a:noAutofit/>
          </a:bodyPr>
          <a:lstStyle/>
          <a:p>
            <a:endParaRPr lang="en-US" sz="2800" dirty="0"/>
          </a:p>
          <a:p>
            <a:pPr marL="457200" indent="-457200">
              <a:buChar char="•"/>
            </a:pPr>
            <a:r>
              <a:rPr lang="en-US" sz="2800" dirty="0"/>
              <a:t>In response to this debate 26 states of the states that we observed ended PEUC and PUA benefits before the Federal deadline</a:t>
            </a:r>
          </a:p>
          <a:p>
            <a:pPr marL="457200" indent="-457200">
              <a:buChar char="•"/>
            </a:pPr>
            <a:r>
              <a:rPr lang="en-US" sz="2800" dirty="0"/>
              <a:t>The benefits lapsed at a Federal level September 1, 2021</a:t>
            </a:r>
          </a:p>
          <a:p>
            <a:pPr marL="457200" indent="-457200">
              <a:buChar char="•"/>
            </a:pPr>
            <a:r>
              <a:rPr lang="en-US" sz="2800" dirty="0"/>
              <a:t>Because of this, we chose to investigate the effect of additional UI benefits on the unemployment rate.</a:t>
            </a:r>
            <a:endParaRPr lang="en-US" dirty="0"/>
          </a:p>
          <a:p>
            <a:pPr marL="457200" indent="-457200">
              <a:buChar char="•"/>
            </a:pPr>
            <a:endParaRPr lang="en-US" sz="28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EA7F65BF-BCAF-B749-B112-02963CF2E3C3}"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a:p>
        </p:txBody>
      </p:sp>
    </p:spTree>
    <p:extLst>
      <p:ext uri="{BB962C8B-B14F-4D97-AF65-F5344CB8AC3E}">
        <p14:creationId xmlns:p14="http://schemas.microsoft.com/office/powerpoint/2010/main" val="215634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5092" y="135147"/>
            <a:ext cx="5898733" cy="1204912"/>
          </a:xfrm>
        </p:spPr>
        <p:txBody>
          <a:bodyPr>
            <a:normAutofit/>
          </a:bodyPr>
          <a:lstStyle/>
          <a:p>
            <a:r>
              <a:rPr lang="en-US" sz="4000"/>
              <a:t>Why Unemployment?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537168"/>
            <a:ext cx="8472045" cy="4373718"/>
          </a:xfrm>
          <a:solidFill>
            <a:schemeClr val="bg1"/>
          </a:solidFill>
        </p:spPr>
        <p:txBody>
          <a:bodyPr vert="horz" lIns="91440" tIns="45720" rIns="91440" bIns="45720" rtlCol="0" anchor="t">
            <a:noAutofit/>
          </a:bodyPr>
          <a:lstStyle/>
          <a:p>
            <a:pPr marL="457200" indent="-457200">
              <a:spcAft>
                <a:spcPts val="200"/>
              </a:spcAft>
              <a:buChar char="•"/>
            </a:pPr>
            <a:r>
              <a:rPr lang="en-US" sz="2800" dirty="0"/>
              <a:t>The Unemployment rate is an important economic metric in and of itself.</a:t>
            </a:r>
            <a:endParaRPr lang="en-US" dirty="0"/>
          </a:p>
          <a:p>
            <a:pPr marL="1257300" lvl="1" indent="-342900">
              <a:lnSpc>
                <a:spcPct val="100000"/>
              </a:lnSpc>
              <a:spcAft>
                <a:spcPts val="200"/>
              </a:spcAft>
              <a:buFont typeface="Arial" panose="020B0604020202020204" pitchFamily="34" charset="0"/>
              <a:buChar char="•"/>
            </a:pPr>
            <a:r>
              <a:rPr lang="en-US" sz="2400" dirty="0">
                <a:solidFill>
                  <a:schemeClr val="tx1"/>
                </a:solidFill>
                <a:ea typeface="+mn-lt"/>
                <a:cs typeface="+mn-lt"/>
              </a:rPr>
              <a:t>Gives insight into the economic well-being of the average American seeking work</a:t>
            </a:r>
          </a:p>
          <a:p>
            <a:pPr marL="1257300" lvl="1" indent="-342900">
              <a:lnSpc>
                <a:spcPct val="100000"/>
              </a:lnSpc>
              <a:spcAft>
                <a:spcPts val="200"/>
              </a:spcAft>
              <a:buFont typeface="Arial" panose="020B0604020202020204" pitchFamily="34" charset="0"/>
              <a:buChar char="•"/>
            </a:pPr>
            <a:r>
              <a:rPr lang="en-US" sz="2400" dirty="0">
                <a:solidFill>
                  <a:schemeClr val="tx1"/>
                </a:solidFill>
              </a:rPr>
              <a:t>It can be seen as a measure of labor's output gap</a:t>
            </a:r>
            <a:endParaRPr lang="en-US" dirty="0">
              <a:solidFill>
                <a:schemeClr val="tx1"/>
              </a:solidFill>
            </a:endParaRPr>
          </a:p>
          <a:p>
            <a:pPr marL="457200" indent="-457200">
              <a:spcAft>
                <a:spcPts val="200"/>
              </a:spcAft>
              <a:buChar char="•"/>
            </a:pPr>
            <a:r>
              <a:rPr lang="en-US" sz="2800" dirty="0">
                <a:solidFill>
                  <a:srgbClr val="000000"/>
                </a:solidFill>
              </a:rPr>
              <a:t>Unemployment is also an indicator of other important economic measures</a:t>
            </a:r>
          </a:p>
          <a:p>
            <a:pPr marL="1257300" lvl="1" indent="-342900">
              <a:lnSpc>
                <a:spcPct val="100000"/>
              </a:lnSpc>
              <a:spcAft>
                <a:spcPts val="200"/>
              </a:spcAft>
              <a:buFont typeface="Arial" panose="020B0604020202020204" pitchFamily="34" charset="0"/>
              <a:buChar char="•"/>
            </a:pPr>
            <a:r>
              <a:rPr lang="en-US" sz="2400" dirty="0">
                <a:solidFill>
                  <a:srgbClr val="000000"/>
                </a:solidFill>
              </a:rPr>
              <a:t>It has a negative long run relationship with GDP</a:t>
            </a:r>
          </a:p>
          <a:p>
            <a:pPr marL="1257300" lvl="1" indent="-342900">
              <a:lnSpc>
                <a:spcPct val="100000"/>
              </a:lnSpc>
              <a:spcAft>
                <a:spcPts val="200"/>
              </a:spcAft>
              <a:buFont typeface="Arial" panose="020B0604020202020204" pitchFamily="34" charset="0"/>
              <a:buChar char="•"/>
            </a:pPr>
            <a:r>
              <a:rPr lang="en-US" sz="2400" dirty="0">
                <a:solidFill>
                  <a:srgbClr val="000000"/>
                </a:solidFill>
              </a:rPr>
              <a:t>Has an inverse relationship with inflation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C4DD313B-4CE9-AE41-B999-D78E57C94B9F}"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407957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5092" y="135147"/>
            <a:ext cx="5898733" cy="1204912"/>
          </a:xfrm>
        </p:spPr>
        <p:txBody>
          <a:bodyPr>
            <a:normAutofit/>
          </a:bodyPr>
          <a:lstStyle/>
          <a:p>
            <a:r>
              <a:rPr lang="en-US" sz="4000"/>
              <a:t>Why UI?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537168"/>
            <a:ext cx="8752102" cy="4819182"/>
          </a:xfrm>
          <a:solidFill>
            <a:schemeClr val="bg1"/>
          </a:solidFill>
        </p:spPr>
        <p:txBody>
          <a:bodyPr vert="horz" lIns="91440" tIns="45720" rIns="91440" bIns="45720" rtlCol="0" anchor="t">
            <a:noAutofit/>
          </a:bodyPr>
          <a:lstStyle/>
          <a:p>
            <a:pPr marL="457200" indent="-457200">
              <a:spcAft>
                <a:spcPts val="200"/>
              </a:spcAft>
              <a:buChar char="•"/>
            </a:pPr>
            <a:r>
              <a:rPr lang="en-US" sz="2800" dirty="0"/>
              <a:t>Families and individuals rely on income to survive, either from employment or UI</a:t>
            </a:r>
            <a:endParaRPr lang="en-US" sz="2800" dirty="0">
              <a:solidFill>
                <a:schemeClr val="tx1"/>
              </a:solidFill>
            </a:endParaRPr>
          </a:p>
          <a:p>
            <a:pPr marL="1257300" lvl="1" indent="-342900">
              <a:spcAft>
                <a:spcPts val="200"/>
              </a:spcAft>
              <a:buFont typeface="Arial" panose="020B0604020202020204" pitchFamily="34" charset="0"/>
              <a:buChar char="•"/>
            </a:pPr>
            <a:r>
              <a:rPr lang="en-US" sz="2400" dirty="0">
                <a:solidFill>
                  <a:srgbClr val="000000"/>
                </a:solidFill>
              </a:rPr>
              <a:t>If UI is taken away but the opportunity for employment is still low, people are put in financial jeopardy</a:t>
            </a:r>
          </a:p>
          <a:p>
            <a:pPr marL="457200" indent="-457200">
              <a:spcAft>
                <a:spcPts val="200"/>
              </a:spcAft>
              <a:buChar char="•"/>
            </a:pPr>
            <a:r>
              <a:rPr lang="en-US" sz="2800" dirty="0">
                <a:solidFill>
                  <a:srgbClr val="000000"/>
                </a:solidFill>
              </a:rPr>
              <a:t>As stated previously high levels of Unemployment is inherently bad and dampens Economic growth</a:t>
            </a:r>
          </a:p>
          <a:p>
            <a:pPr marL="1257300" lvl="1" indent="-342900">
              <a:spcAft>
                <a:spcPts val="200"/>
              </a:spcAft>
              <a:buFont typeface="Arial" panose="020B0604020202020204" pitchFamily="34" charset="0"/>
              <a:buChar char="•"/>
            </a:pPr>
            <a:r>
              <a:rPr lang="en-US" sz="2400" dirty="0">
                <a:solidFill>
                  <a:srgbClr val="000000"/>
                </a:solidFill>
              </a:rPr>
              <a:t>The benefits gained from additional UI could be outweighed by an ever-slowing economy and inflation will reduce purchasing power</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6DF0CECB-AA8A-A144-BD34-3DEA15D66C04}"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40631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5092" y="135147"/>
            <a:ext cx="7822470" cy="1204912"/>
          </a:xfrm>
        </p:spPr>
        <p:txBody>
          <a:bodyPr>
            <a:normAutofit/>
          </a:bodyPr>
          <a:lstStyle/>
          <a:p>
            <a:r>
              <a:rPr lang="en-US" sz="4000"/>
              <a:t>Contemporary Research</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239455"/>
            <a:ext cx="9464484" cy="5214507"/>
          </a:xfrm>
          <a:solidFill>
            <a:schemeClr val="bg1"/>
          </a:solidFill>
        </p:spPr>
        <p:txBody>
          <a:bodyPr vert="horz" lIns="91440" tIns="45720" rIns="91440" bIns="45720" rtlCol="0" anchor="t">
            <a:noAutofit/>
          </a:bodyPr>
          <a:lstStyle/>
          <a:p>
            <a:pPr marL="457200" indent="-457200">
              <a:spcAft>
                <a:spcPts val="200"/>
              </a:spcAft>
              <a:buChar char="•"/>
            </a:pPr>
            <a:r>
              <a:rPr lang="en-US" sz="2800" dirty="0">
                <a:solidFill>
                  <a:srgbClr val="000000"/>
                </a:solidFill>
              </a:rPr>
              <a:t>Harvard Business School conducted research to answer the same question.</a:t>
            </a:r>
          </a:p>
          <a:p>
            <a:pPr marL="457200" indent="-457200">
              <a:spcAft>
                <a:spcPts val="200"/>
              </a:spcAft>
              <a:buChar char="•"/>
            </a:pPr>
            <a:r>
              <a:rPr lang="en-US" sz="2800" dirty="0">
                <a:solidFill>
                  <a:srgbClr val="000000"/>
                </a:solidFill>
              </a:rPr>
              <a:t>Key differences:</a:t>
            </a:r>
          </a:p>
          <a:p>
            <a:pPr marL="1257300" lvl="1" indent="-342900">
              <a:spcAft>
                <a:spcPts val="200"/>
              </a:spcAft>
              <a:buFont typeface="Arial" panose="020B0604020202020204" pitchFamily="34" charset="0"/>
              <a:buChar char="•"/>
            </a:pPr>
            <a:r>
              <a:rPr lang="en-US" sz="2400" dirty="0">
                <a:solidFill>
                  <a:srgbClr val="000000"/>
                </a:solidFill>
              </a:rPr>
              <a:t>Data Source: </a:t>
            </a:r>
            <a:r>
              <a:rPr lang="en-US" sz="2400" dirty="0" err="1">
                <a:solidFill>
                  <a:srgbClr val="000000"/>
                </a:solidFill>
              </a:rPr>
              <a:t>Earnin</a:t>
            </a:r>
            <a:r>
              <a:rPr lang="en-US" sz="2400" dirty="0">
                <a:solidFill>
                  <a:srgbClr val="000000"/>
                </a:solidFill>
              </a:rPr>
              <a:t> a financial intermediary who primarily services lower income individuals. </a:t>
            </a:r>
          </a:p>
          <a:p>
            <a:pPr marL="1714500" lvl="2" indent="-342900">
              <a:spcAft>
                <a:spcPts val="200"/>
              </a:spcAft>
              <a:buFont typeface="Arial" panose="020B0604020202020204" pitchFamily="34" charset="0"/>
              <a:buChar char="•"/>
            </a:pPr>
            <a:r>
              <a:rPr lang="en-US" sz="2400" dirty="0">
                <a:solidFill>
                  <a:srgbClr val="000000"/>
                </a:solidFill>
              </a:rPr>
              <a:t>Indirectly monitored UI claims by looking for UI deposits in bank accounts. </a:t>
            </a:r>
          </a:p>
          <a:p>
            <a:pPr marL="1714500" lvl="2" indent="-342900">
              <a:spcAft>
                <a:spcPts val="200"/>
              </a:spcAft>
              <a:buFont typeface="Arial" panose="020B0604020202020204" pitchFamily="34" charset="0"/>
              <a:buChar char="•"/>
            </a:pPr>
            <a:r>
              <a:rPr lang="en-US" sz="2400" dirty="0">
                <a:solidFill>
                  <a:srgbClr val="000000"/>
                </a:solidFill>
              </a:rPr>
              <a:t>Differences in collection and bias in userbase could lead to different conclusions</a:t>
            </a:r>
          </a:p>
          <a:p>
            <a:pPr marL="914400" lvl="1">
              <a:spcAft>
                <a:spcPts val="200"/>
              </a:spcAft>
              <a:buChar char="•"/>
            </a:pPr>
            <a:r>
              <a:rPr lang="en-US" sz="2400" dirty="0">
                <a:solidFill>
                  <a:srgbClr val="000000"/>
                </a:solidFill>
              </a:rPr>
              <a:t>Sample size: Collected information on 18,000 individuals </a:t>
            </a:r>
          </a:p>
          <a:p>
            <a:pPr marL="1714500" lvl="2" indent="-342900">
              <a:spcAft>
                <a:spcPts val="200"/>
              </a:spcAft>
              <a:buFont typeface="Arial" panose="020B0604020202020204" pitchFamily="34" charset="0"/>
              <a:buChar char="•"/>
            </a:pPr>
            <a:r>
              <a:rPr lang="en-US" sz="2400" dirty="0">
                <a:solidFill>
                  <a:srgbClr val="000000"/>
                </a:solidFill>
              </a:rPr>
              <a:t>Our data source has information on over 10 million UI claims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0032205A-9CC0-4E4E-B68A-63CFBD7C27CE}"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225633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5092" y="135147"/>
            <a:ext cx="8596961" cy="1204912"/>
          </a:xfrm>
        </p:spPr>
        <p:txBody>
          <a:bodyPr>
            <a:normAutofit/>
          </a:bodyPr>
          <a:lstStyle/>
          <a:p>
            <a:r>
              <a:rPr lang="en-US" sz="4000"/>
              <a:t>Contemporary Research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7321" y="1537168"/>
            <a:ext cx="8472045" cy="4373718"/>
          </a:xfrm>
          <a:solidFill>
            <a:schemeClr val="bg1"/>
          </a:solidFill>
        </p:spPr>
        <p:txBody>
          <a:bodyPr vert="horz" lIns="91440" tIns="45720" rIns="91440" bIns="45720" rtlCol="0" anchor="t">
            <a:noAutofit/>
          </a:bodyPr>
          <a:lstStyle/>
          <a:p>
            <a:pPr marL="457200" indent="-457200">
              <a:spcAft>
                <a:spcPts val="200"/>
              </a:spcAft>
              <a:buChar char="•"/>
            </a:pPr>
            <a:r>
              <a:rPr lang="en-US" sz="2800" dirty="0">
                <a:solidFill>
                  <a:srgbClr val="000000"/>
                </a:solidFill>
              </a:rPr>
              <a:t>Findings: "...ending pandemic UI increased employment by 4.4% while reducing UI recipiency by 35%…" (Coombs et al, 2021)</a:t>
            </a:r>
            <a:endParaRPr lang="en-US" sz="3400" spc="0" dirty="0"/>
          </a:p>
          <a:p>
            <a:pPr marL="457200" indent="-457200">
              <a:spcAft>
                <a:spcPts val="200"/>
              </a:spcAft>
              <a:buChar char="•"/>
            </a:pPr>
            <a:r>
              <a:rPr lang="en-US" sz="2800" dirty="0"/>
              <a:t>While there was an influence on the employment rate the team also states </a:t>
            </a:r>
            <a:endParaRPr lang="en-US" sz="2800" spc="0" dirty="0"/>
          </a:p>
          <a:p>
            <a:pPr marL="1257300" lvl="1" indent="-342900">
              <a:spcAft>
                <a:spcPts val="200"/>
              </a:spcAft>
              <a:buFont typeface="Arial" panose="020B0604020202020204" pitchFamily="34" charset="0"/>
              <a:buChar char="•"/>
            </a:pPr>
            <a:r>
              <a:rPr lang="en-US" sz="2400" dirty="0">
                <a:solidFill>
                  <a:schemeClr val="tx1"/>
                </a:solidFill>
              </a:rPr>
              <a:t>"...</a:t>
            </a:r>
            <a:r>
              <a:rPr lang="en-US" sz="2400" dirty="0">
                <a:solidFill>
                  <a:schemeClr val="tx1"/>
                </a:solidFill>
                <a:ea typeface="+mn-lt"/>
                <a:cs typeface="+mn-lt"/>
              </a:rPr>
              <a:t>our evidence suggests that most of the employment gains were due to the mechanical exhaustion of UI benefits, as opposed to through greater incentives for job finding..." (Coombs et al, 2021)</a:t>
            </a:r>
            <a:endParaRPr lang="en-US" sz="2400" spc="0" dirty="0">
              <a:solidFill>
                <a:schemeClr val="tx1"/>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4C0FF512-B1D6-B644-8CB0-D4FBDAAD74F0}" type="datetime1">
              <a:rPr lang="en-US" smtClean="0"/>
              <a:t>3/9/2022</a:t>
            </a:fld>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Tree>
    <p:extLst>
      <p:ext uri="{BB962C8B-B14F-4D97-AF65-F5344CB8AC3E}">
        <p14:creationId xmlns:p14="http://schemas.microsoft.com/office/powerpoint/2010/main" val="338835868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6955</TotalTime>
  <Words>1569</Words>
  <Application>Microsoft Office PowerPoint</Application>
  <PresentationFormat>Widescreen</PresentationFormat>
  <Paragraphs>193</Paragraphs>
  <Slides>26</Slides>
  <Notes>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How Unemployment Insurance effects Unemployment Levels</vt:lpstr>
      <vt:lpstr>Meet the Team </vt:lpstr>
      <vt:lpstr>INTRODUCTION</vt:lpstr>
      <vt:lpstr>INTRODUCTION Cont.</vt:lpstr>
      <vt:lpstr>INTRODUCTION Cont.</vt:lpstr>
      <vt:lpstr>Why Unemployment?</vt:lpstr>
      <vt:lpstr>Why UI?</vt:lpstr>
      <vt:lpstr>Contemporary Research</vt:lpstr>
      <vt:lpstr>Contemporary Research CONT.</vt:lpstr>
      <vt:lpstr>Contemporary Research CONT.</vt:lpstr>
      <vt:lpstr>Our Model</vt:lpstr>
      <vt:lpstr>Our Model CONT.</vt:lpstr>
      <vt:lpstr>Our Model CONT.</vt:lpstr>
      <vt:lpstr>Our Model CONT.</vt:lpstr>
      <vt:lpstr>Data Sources</vt:lpstr>
      <vt:lpstr>Data </vt:lpstr>
      <vt:lpstr>Data Cleaning </vt:lpstr>
      <vt:lpstr>Deaths &amp; Cases </vt:lpstr>
      <vt:lpstr>Unemployment Claims </vt:lpstr>
      <vt:lpstr>Results</vt:lpstr>
      <vt:lpstr>Conclusions</vt:lpstr>
      <vt:lpstr>Conclusions Cont.</vt:lpstr>
      <vt:lpstr>Conclusions Cont.</vt:lpstr>
      <vt:lpstr>Conclusions Cont.</vt:lpstr>
      <vt:lpstr>Thank You</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McCullough,Raymond</dc:creator>
  <cp:lastModifiedBy>McCullough,Raymond</cp:lastModifiedBy>
  <cp:revision>3</cp:revision>
  <dcterms:created xsi:type="dcterms:W3CDTF">2022-03-04T18:04:21Z</dcterms:created>
  <dcterms:modified xsi:type="dcterms:W3CDTF">2022-03-09T14:16:57Z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