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6" r:id="rId5"/>
    <p:sldId id="279" r:id="rId6"/>
    <p:sldId id="260" r:id="rId7"/>
    <p:sldId id="263" r:id="rId8"/>
    <p:sldId id="277" r:id="rId9"/>
    <p:sldId id="262" r:id="rId10"/>
    <p:sldId id="278" r:id="rId11"/>
    <p:sldId id="282" r:id="rId12"/>
    <p:sldId id="270" r:id="rId13"/>
    <p:sldId id="264" r:id="rId14"/>
    <p:sldId id="267" r:id="rId15"/>
    <p:sldId id="266" r:id="rId16"/>
    <p:sldId id="271" r:id="rId17"/>
    <p:sldId id="273" r:id="rId18"/>
    <p:sldId id="274" r:id="rId19"/>
    <p:sldId id="261" r:id="rId20"/>
    <p:sldId id="269" r:id="rId21"/>
    <p:sldId id="281" r:id="rId22"/>
    <p:sldId id="272" r:id="rId23"/>
    <p:sldId id="280" r:id="rId24"/>
    <p:sldId id="259" r:id="rId25"/>
    <p:sldId id="25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102A9-4D76-4AAB-8020-6D287FE962C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2BA82FA9-BBC8-4383-A3AC-46941EA77889}">
      <dgm:prSet phldrT="[文本]"/>
      <dgm:spPr/>
      <dgm:t>
        <a:bodyPr/>
        <a:lstStyle/>
        <a:p>
          <a:pPr algn="l"/>
          <a:r>
            <a:rPr lang="zh-CN" altLang="en-US" dirty="0" smtClean="0"/>
            <a:t>高级：给出性能优化解决方案</a:t>
          </a:r>
          <a:endParaRPr lang="zh-CN" altLang="en-US" dirty="0"/>
        </a:p>
      </dgm:t>
    </dgm:pt>
    <dgm:pt modelId="{FBC7BC24-57D0-46B3-B6B1-10ABE184A865}" cxnId="{9D5B2765-955A-4D6E-B2D2-127E652EDAE1}" type="parTrans">
      <dgm:prSet/>
      <dgm:spPr/>
      <dgm:t>
        <a:bodyPr/>
        <a:lstStyle/>
        <a:p>
          <a:endParaRPr lang="zh-CN" altLang="en-US"/>
        </a:p>
      </dgm:t>
    </dgm:pt>
    <dgm:pt modelId="{E4610E18-BD84-468A-807A-F8701FEB4FFD}" cxnId="{9D5B2765-955A-4D6E-B2D2-127E652EDAE1}" type="sibTrans">
      <dgm:prSet/>
      <dgm:spPr/>
      <dgm:t>
        <a:bodyPr/>
        <a:lstStyle/>
        <a:p>
          <a:endParaRPr lang="zh-CN" altLang="en-US"/>
        </a:p>
      </dgm:t>
    </dgm:pt>
    <dgm:pt modelId="{5B81EBF2-1820-4452-8843-51BAA9802483}">
      <dgm:prSet phldrT="[文本]"/>
      <dgm:spPr/>
      <dgm:t>
        <a:bodyPr/>
        <a:lstStyle/>
        <a:p>
          <a:pPr algn="l"/>
          <a:r>
            <a:rPr lang="zh-CN" altLang="en-US" dirty="0" smtClean="0"/>
            <a:t>中级：准确定位性能问题</a:t>
          </a:r>
          <a:endParaRPr lang="zh-CN" altLang="en-US" dirty="0"/>
        </a:p>
      </dgm:t>
    </dgm:pt>
    <dgm:pt modelId="{D286FADF-6D8B-4632-9C98-CC6B0E38BA0E}" cxnId="{8F432EE0-2833-43DD-88C5-A3D36FDD34D2}" type="parTrans">
      <dgm:prSet/>
      <dgm:spPr/>
      <dgm:t>
        <a:bodyPr/>
        <a:lstStyle/>
        <a:p>
          <a:endParaRPr lang="zh-CN" altLang="en-US"/>
        </a:p>
      </dgm:t>
    </dgm:pt>
    <dgm:pt modelId="{4B96CE31-32BE-4E6E-9B05-B935D90CD802}" cxnId="{8F432EE0-2833-43DD-88C5-A3D36FDD34D2}" type="sibTrans">
      <dgm:prSet/>
      <dgm:spPr/>
      <dgm:t>
        <a:bodyPr/>
        <a:lstStyle/>
        <a:p>
          <a:endParaRPr lang="zh-CN" altLang="en-US"/>
        </a:p>
      </dgm:t>
    </dgm:pt>
    <dgm:pt modelId="{85108105-4A18-40A3-BF16-927FC4C235B4}">
      <dgm:prSet phldrT="[文本]"/>
      <dgm:spPr/>
      <dgm:t>
        <a:bodyPr/>
        <a:lstStyle/>
        <a:p>
          <a:r>
            <a:rPr lang="zh-CN" altLang="en-US" dirty="0" smtClean="0"/>
            <a:t>初级：写脚本程序加压参数化</a:t>
          </a:r>
          <a:endParaRPr lang="zh-CN" altLang="en-US" dirty="0"/>
        </a:p>
      </dgm:t>
    </dgm:pt>
    <dgm:pt modelId="{785577C7-2583-452B-91ED-9E984B3E293B}" cxnId="{2115A843-0590-4A1A-8E65-37D6F33A17EF}" type="parTrans">
      <dgm:prSet/>
      <dgm:spPr/>
      <dgm:t>
        <a:bodyPr/>
        <a:lstStyle/>
        <a:p>
          <a:endParaRPr lang="zh-CN" altLang="en-US"/>
        </a:p>
      </dgm:t>
    </dgm:pt>
    <dgm:pt modelId="{D621A892-8216-4C96-AA56-D6A195E78667}" cxnId="{2115A843-0590-4A1A-8E65-37D6F33A17EF}" type="sibTrans">
      <dgm:prSet/>
      <dgm:spPr/>
      <dgm:t>
        <a:bodyPr/>
        <a:lstStyle/>
        <a:p>
          <a:endParaRPr lang="zh-CN" altLang="en-US"/>
        </a:p>
      </dgm:t>
    </dgm:pt>
    <dgm:pt modelId="{385CE00E-94D7-497F-9179-E4ACDE3EAC7D}" type="pres">
      <dgm:prSet presAssocID="{708102A9-4D76-4AAB-8020-6D287FE962CC}" presName="compositeShape" presStyleCnt="0">
        <dgm:presLayoutVars>
          <dgm:dir/>
          <dgm:resizeHandles/>
        </dgm:presLayoutVars>
      </dgm:prSet>
      <dgm:spPr/>
    </dgm:pt>
    <dgm:pt modelId="{F72CFC35-04CE-474F-A5C9-3EA8E1A93BF3}" type="pres">
      <dgm:prSet presAssocID="{708102A9-4D76-4AAB-8020-6D287FE962CC}" presName="pyramid" presStyleLbl="node1" presStyleIdx="0" presStyleCnt="1"/>
      <dgm:spPr/>
    </dgm:pt>
    <dgm:pt modelId="{9DC15ED2-1195-4D49-8EF1-1AD10BAACA46}" type="pres">
      <dgm:prSet presAssocID="{708102A9-4D76-4AAB-8020-6D287FE962CC}" presName="theList" presStyleCnt="0"/>
      <dgm:spPr/>
    </dgm:pt>
    <dgm:pt modelId="{621C4102-BFFF-4C45-9CA9-F3839CE45DAF}" type="pres">
      <dgm:prSet presAssocID="{2BA82FA9-BBC8-4383-A3AC-46941EA77889}" presName="aNode" presStyleLbl="fgAcc1" presStyleIdx="0" presStyleCnt="3" custScaleX="1536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D76B65-6FD0-4638-A10E-7CA107D3EF4E}" type="pres">
      <dgm:prSet presAssocID="{2BA82FA9-BBC8-4383-A3AC-46941EA77889}" presName="aSpace" presStyleCnt="0"/>
      <dgm:spPr/>
    </dgm:pt>
    <dgm:pt modelId="{FCA71512-C66A-4609-A994-93E3E86A69DE}" type="pres">
      <dgm:prSet presAssocID="{5B81EBF2-1820-4452-8843-51BAA9802483}" presName="aNode" presStyleLbl="fgAcc1" presStyleIdx="1" presStyleCnt="3" custScaleX="154842" custLinFactY="2511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5267F8-1D14-455D-BEAE-492C8DAD28C4}" type="pres">
      <dgm:prSet presAssocID="{5B81EBF2-1820-4452-8843-51BAA9802483}" presName="aSpace" presStyleCnt="0"/>
      <dgm:spPr/>
    </dgm:pt>
    <dgm:pt modelId="{33D83FE5-C45C-49C3-B089-943F11139E5E}" type="pres">
      <dgm:prSet presAssocID="{85108105-4A18-40A3-BF16-927FC4C235B4}" presName="aNode" presStyleLbl="fgAcc1" presStyleIdx="2" presStyleCnt="3" custScaleX="155443" custLinFactY="11115" custLinFactNeighborX="-67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9B4036-E56B-4AB6-81EC-E7AE672B00E5}" type="pres">
      <dgm:prSet presAssocID="{85108105-4A18-40A3-BF16-927FC4C235B4}" presName="aSpace" presStyleCnt="0"/>
      <dgm:spPr/>
    </dgm:pt>
  </dgm:ptLst>
  <dgm:cxnLst>
    <dgm:cxn modelId="{22D5A1BE-FE05-4AE5-8799-F3B42F4FE6E3}" type="presOf" srcId="{5B81EBF2-1820-4452-8843-51BAA9802483}" destId="{FCA71512-C66A-4609-A994-93E3E86A69DE}" srcOrd="0" destOrd="0" presId="urn:microsoft.com/office/officeart/2005/8/layout/pyramid2"/>
    <dgm:cxn modelId="{2115A843-0590-4A1A-8E65-37D6F33A17EF}" srcId="{708102A9-4D76-4AAB-8020-6D287FE962CC}" destId="{85108105-4A18-40A3-BF16-927FC4C235B4}" srcOrd="2" destOrd="0" parTransId="{785577C7-2583-452B-91ED-9E984B3E293B}" sibTransId="{D621A892-8216-4C96-AA56-D6A195E78667}"/>
    <dgm:cxn modelId="{8F432EE0-2833-43DD-88C5-A3D36FDD34D2}" srcId="{708102A9-4D76-4AAB-8020-6D287FE962CC}" destId="{5B81EBF2-1820-4452-8843-51BAA9802483}" srcOrd="1" destOrd="0" parTransId="{D286FADF-6D8B-4632-9C98-CC6B0E38BA0E}" sibTransId="{4B96CE31-32BE-4E6E-9B05-B935D90CD802}"/>
    <dgm:cxn modelId="{BAE0D81A-3D57-414B-AD9D-F7918BF76750}" type="presOf" srcId="{85108105-4A18-40A3-BF16-927FC4C235B4}" destId="{33D83FE5-C45C-49C3-B089-943F11139E5E}" srcOrd="0" destOrd="0" presId="urn:microsoft.com/office/officeart/2005/8/layout/pyramid2"/>
    <dgm:cxn modelId="{9D5B2765-955A-4D6E-B2D2-127E652EDAE1}" srcId="{708102A9-4D76-4AAB-8020-6D287FE962CC}" destId="{2BA82FA9-BBC8-4383-A3AC-46941EA77889}" srcOrd="0" destOrd="0" parTransId="{FBC7BC24-57D0-46B3-B6B1-10ABE184A865}" sibTransId="{E4610E18-BD84-468A-807A-F8701FEB4FFD}"/>
    <dgm:cxn modelId="{9FC3787A-1938-4977-BE2A-659208BD3244}" type="presOf" srcId="{2BA82FA9-BBC8-4383-A3AC-46941EA77889}" destId="{621C4102-BFFF-4C45-9CA9-F3839CE45DAF}" srcOrd="0" destOrd="0" presId="urn:microsoft.com/office/officeart/2005/8/layout/pyramid2"/>
    <dgm:cxn modelId="{30C16ACC-8A80-4258-AA7F-EECFC1B330FF}" type="presOf" srcId="{708102A9-4D76-4AAB-8020-6D287FE962CC}" destId="{385CE00E-94D7-497F-9179-E4ACDE3EAC7D}" srcOrd="0" destOrd="0" presId="urn:microsoft.com/office/officeart/2005/8/layout/pyramid2"/>
    <dgm:cxn modelId="{1EDBEA61-46C6-4924-92EA-F76299658BC9}" type="presParOf" srcId="{385CE00E-94D7-497F-9179-E4ACDE3EAC7D}" destId="{F72CFC35-04CE-474F-A5C9-3EA8E1A93BF3}" srcOrd="0" destOrd="0" presId="urn:microsoft.com/office/officeart/2005/8/layout/pyramid2"/>
    <dgm:cxn modelId="{B69F8ECD-6E8F-4913-BD6E-DB41C1E21DFE}" type="presParOf" srcId="{385CE00E-94D7-497F-9179-E4ACDE3EAC7D}" destId="{9DC15ED2-1195-4D49-8EF1-1AD10BAACA46}" srcOrd="1" destOrd="0" presId="urn:microsoft.com/office/officeart/2005/8/layout/pyramid2"/>
    <dgm:cxn modelId="{55646CA0-00AA-4D34-A50F-BE3D28A70ED2}" type="presParOf" srcId="{9DC15ED2-1195-4D49-8EF1-1AD10BAACA46}" destId="{621C4102-BFFF-4C45-9CA9-F3839CE45DAF}" srcOrd="0" destOrd="0" presId="urn:microsoft.com/office/officeart/2005/8/layout/pyramid2"/>
    <dgm:cxn modelId="{C480A2A5-98F1-4CF8-ABB7-9F765CA321EF}" type="presParOf" srcId="{9DC15ED2-1195-4D49-8EF1-1AD10BAACA46}" destId="{9ED76B65-6FD0-4638-A10E-7CA107D3EF4E}" srcOrd="1" destOrd="0" presId="urn:microsoft.com/office/officeart/2005/8/layout/pyramid2"/>
    <dgm:cxn modelId="{E779E7F9-1F90-45F1-A7BF-3AC40380D418}" type="presParOf" srcId="{9DC15ED2-1195-4D49-8EF1-1AD10BAACA46}" destId="{FCA71512-C66A-4609-A994-93E3E86A69DE}" srcOrd="2" destOrd="0" presId="urn:microsoft.com/office/officeart/2005/8/layout/pyramid2"/>
    <dgm:cxn modelId="{4472E9B6-3C04-4327-B99C-86354CA3D589}" type="presParOf" srcId="{9DC15ED2-1195-4D49-8EF1-1AD10BAACA46}" destId="{745267F8-1D14-455D-BEAE-492C8DAD28C4}" srcOrd="3" destOrd="0" presId="urn:microsoft.com/office/officeart/2005/8/layout/pyramid2"/>
    <dgm:cxn modelId="{097F576B-8A48-4735-A9EE-F1895E3DF54D}" type="presParOf" srcId="{9DC15ED2-1195-4D49-8EF1-1AD10BAACA46}" destId="{33D83FE5-C45C-49C3-B089-943F11139E5E}" srcOrd="4" destOrd="0" presId="urn:microsoft.com/office/officeart/2005/8/layout/pyramid2"/>
    <dgm:cxn modelId="{DAE45533-C544-4633-A630-17C030F07952}" type="presParOf" srcId="{9DC15ED2-1195-4D49-8EF1-1AD10BAACA46}" destId="{079B4036-E56B-4AB6-81EC-E7AE672B00E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98CFD5-3472-4D46-8704-E80E4415B810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A72F417C-F44D-4150-A900-5D391E0A7C76}">
      <dgm:prSet phldrT="[文本]"/>
      <dgm:spPr/>
      <dgm:t>
        <a:bodyPr/>
        <a:lstStyle/>
        <a:p>
          <a:r>
            <a:rPr lang="en-US" altLang="en-US" dirty="0" smtClean="0"/>
            <a:t>contract testing S</a:t>
          </a:r>
          <a:r>
            <a:rPr lang="en-US" altLang="zh-CN" dirty="0" smtClean="0"/>
            <a:t>ervices</a:t>
          </a:r>
          <a:endParaRPr lang="zh-CN" altLang="en-US" dirty="0"/>
        </a:p>
      </dgm:t>
    </dgm:pt>
    <dgm:pt modelId="{6DCF37B6-782E-4F35-BDC4-8348A38E7D1C}" cxnId="{9C0B12F2-CD8C-4220-ADA3-49585D2A7CA2}" type="parTrans">
      <dgm:prSet/>
      <dgm:spPr/>
      <dgm:t>
        <a:bodyPr/>
        <a:lstStyle/>
        <a:p>
          <a:endParaRPr lang="zh-CN" altLang="en-US"/>
        </a:p>
      </dgm:t>
    </dgm:pt>
    <dgm:pt modelId="{2D11BC1C-CFA4-41A5-876C-3C1912E59611}" cxnId="{9C0B12F2-CD8C-4220-ADA3-49585D2A7CA2}" type="sibTrans">
      <dgm:prSet/>
      <dgm:spPr/>
      <dgm:t>
        <a:bodyPr/>
        <a:lstStyle/>
        <a:p>
          <a:endParaRPr lang="zh-CN" altLang="en-US"/>
        </a:p>
      </dgm:t>
    </dgm:pt>
    <dgm:pt modelId="{BB1F5961-B1A1-48AC-B623-05806CCB1B1C}">
      <dgm:prSet phldrT="[文本]"/>
      <dgm:spPr/>
      <dgm:t>
        <a:bodyPr/>
        <a:lstStyle/>
        <a:p>
          <a:r>
            <a:rPr lang="en-US" altLang="zh-CN" dirty="0" smtClean="0"/>
            <a:t>Mock</a:t>
          </a:r>
          <a:r>
            <a:rPr lang="zh-CN" altLang="en-US" dirty="0" smtClean="0"/>
            <a:t>技术</a:t>
          </a:r>
          <a:endParaRPr lang="zh-CN" altLang="en-US" dirty="0"/>
        </a:p>
      </dgm:t>
    </dgm:pt>
    <dgm:pt modelId="{4BFD4C71-596A-417F-9651-9669D5EE9AA4}" cxnId="{A8B3FA64-4D6C-4E42-9105-B279EF20C7A9}" type="parTrans">
      <dgm:prSet/>
      <dgm:spPr/>
      <dgm:t>
        <a:bodyPr/>
        <a:lstStyle/>
        <a:p>
          <a:endParaRPr lang="zh-CN" altLang="en-US"/>
        </a:p>
      </dgm:t>
    </dgm:pt>
    <dgm:pt modelId="{4BF05970-9232-40D5-89EE-4FEDA48A5BCF}" cxnId="{A8B3FA64-4D6C-4E42-9105-B279EF20C7A9}" type="sibTrans">
      <dgm:prSet/>
      <dgm:spPr/>
      <dgm:t>
        <a:bodyPr/>
        <a:lstStyle/>
        <a:p>
          <a:endParaRPr lang="zh-CN" altLang="en-US"/>
        </a:p>
      </dgm:t>
    </dgm:pt>
    <dgm:pt modelId="{BA8DE4E9-F68F-413C-B048-DB760E04E8E2}">
      <dgm:prSet phldrT="[文本]"/>
      <dgm:spPr/>
      <dgm:t>
        <a:bodyPr/>
        <a:lstStyle/>
        <a:p>
          <a:r>
            <a:rPr lang="zh-CN" altLang="en-US" dirty="0" smtClean="0"/>
            <a:t>探索测试</a:t>
          </a:r>
          <a:endParaRPr lang="zh-CN" altLang="en-US" dirty="0"/>
        </a:p>
      </dgm:t>
    </dgm:pt>
    <dgm:pt modelId="{BBD677BF-EB49-4032-9BE5-0928C687CE4F}" cxnId="{8EB85E86-9C5B-4F48-BFAB-87A5EB0B4DA1}" type="parTrans">
      <dgm:prSet/>
      <dgm:spPr/>
      <dgm:t>
        <a:bodyPr/>
        <a:lstStyle/>
        <a:p>
          <a:endParaRPr lang="zh-CN" altLang="en-US"/>
        </a:p>
      </dgm:t>
    </dgm:pt>
    <dgm:pt modelId="{4CC17CC2-9D2A-4614-B03A-940A6EA2729F}" cxnId="{8EB85E86-9C5B-4F48-BFAB-87A5EB0B4DA1}" type="sibTrans">
      <dgm:prSet/>
      <dgm:spPr/>
      <dgm:t>
        <a:bodyPr/>
        <a:lstStyle/>
        <a:p>
          <a:endParaRPr lang="zh-CN" altLang="en-US"/>
        </a:p>
      </dgm:t>
    </dgm:pt>
    <dgm:pt modelId="{5B1DB731-2CB7-48AE-9FA4-37DFE0DA09EA}" type="pres">
      <dgm:prSet presAssocID="{FC98CFD5-3472-4D46-8704-E80E4415B81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5658432-3670-45FB-A64B-EE8CA9B1FC97}" type="pres">
      <dgm:prSet presAssocID="{A72F417C-F44D-4150-A900-5D391E0A7C7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528AE9-241F-4AF6-B846-9892551224F4}" type="pres">
      <dgm:prSet presAssocID="{A72F417C-F44D-4150-A900-5D391E0A7C76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78FEFBB7-5800-4147-9789-744A53F21BE3}" type="pres">
      <dgm:prSet presAssocID="{A72F417C-F44D-4150-A900-5D391E0A7C76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3DF96810-98A4-47C3-9C0D-66C5E57A12A4}" type="pres">
      <dgm:prSet presAssocID="{BB1F5961-B1A1-48AC-B623-05806CCB1B1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84CA31-4714-419A-97B1-E49378590078}" type="pres">
      <dgm:prSet presAssocID="{BB1F5961-B1A1-48AC-B623-05806CCB1B1C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47CF9763-E803-4610-942F-5EBBABC86BD2}" type="pres">
      <dgm:prSet presAssocID="{BB1F5961-B1A1-48AC-B623-05806CCB1B1C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D2AB50AF-EEF0-4E52-BCA9-DE41F7EC6AF9}" type="pres">
      <dgm:prSet presAssocID="{BA8DE4E9-F68F-413C-B048-DB760E04E8E2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86A3C82D-4DA7-4CC1-882A-38179A327460}" type="pres">
      <dgm:prSet presAssocID="{BA8DE4E9-F68F-413C-B048-DB760E04E8E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5E0E02-000E-48D3-8877-839EFDCE8348}" type="pres">
      <dgm:prSet presAssocID="{BA8DE4E9-F68F-413C-B048-DB760E04E8E2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8451B270-1FF4-4623-BAA8-F272BC477776}" type="pres">
      <dgm:prSet presAssocID="{BA8DE4E9-F68F-413C-B048-DB760E04E8E2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19B224C1-0048-471A-9701-7FBF80BFB076}" type="pres">
      <dgm:prSet presAssocID="{2D11BC1C-CFA4-41A5-876C-3C1912E59611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59D4187-45E8-47AE-A86B-ED34AA5B1EB0}" type="pres">
      <dgm:prSet presAssocID="{4BF05970-9232-40D5-89EE-4FEDA48A5BCF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D31B4E19-7E8F-4536-B3D3-7F03503B8525}" type="pres">
      <dgm:prSet presAssocID="{4CC17CC2-9D2A-4614-B03A-940A6EA2729F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6F42D2A-610F-47E1-9197-D6432D31B8B8}" type="presOf" srcId="{2D11BC1C-CFA4-41A5-876C-3C1912E59611}" destId="{19B224C1-0048-471A-9701-7FBF80BFB076}" srcOrd="0" destOrd="0" presId="urn:microsoft.com/office/officeart/2005/8/layout/gear1"/>
    <dgm:cxn modelId="{E3623DD0-F914-4C98-800A-5FC9642F87DA}" type="presOf" srcId="{A72F417C-F44D-4150-A900-5D391E0A7C76}" destId="{D5658432-3670-45FB-A64B-EE8CA9B1FC97}" srcOrd="0" destOrd="0" presId="urn:microsoft.com/office/officeart/2005/8/layout/gear1"/>
    <dgm:cxn modelId="{6EAA09FF-CA8C-42A8-A760-490290BB7F5E}" type="presOf" srcId="{BB1F5961-B1A1-48AC-B623-05806CCB1B1C}" destId="{B984CA31-4714-419A-97B1-E49378590078}" srcOrd="1" destOrd="0" presId="urn:microsoft.com/office/officeart/2005/8/layout/gear1"/>
    <dgm:cxn modelId="{3C008D12-8EBE-46EF-87F7-7B35D77A13E8}" type="presOf" srcId="{4CC17CC2-9D2A-4614-B03A-940A6EA2729F}" destId="{D31B4E19-7E8F-4536-B3D3-7F03503B8525}" srcOrd="0" destOrd="0" presId="urn:microsoft.com/office/officeart/2005/8/layout/gear1"/>
    <dgm:cxn modelId="{E50B597A-0360-4F73-B17E-CA294141C31F}" type="presOf" srcId="{FC98CFD5-3472-4D46-8704-E80E4415B810}" destId="{5B1DB731-2CB7-48AE-9FA4-37DFE0DA09EA}" srcOrd="0" destOrd="0" presId="urn:microsoft.com/office/officeart/2005/8/layout/gear1"/>
    <dgm:cxn modelId="{A8B3FA64-4D6C-4E42-9105-B279EF20C7A9}" srcId="{FC98CFD5-3472-4D46-8704-E80E4415B810}" destId="{BB1F5961-B1A1-48AC-B623-05806CCB1B1C}" srcOrd="1" destOrd="0" parTransId="{4BFD4C71-596A-417F-9651-9669D5EE9AA4}" sibTransId="{4BF05970-9232-40D5-89EE-4FEDA48A5BCF}"/>
    <dgm:cxn modelId="{0A2F405F-81F5-4B8A-8EA7-0E310D30883E}" type="presOf" srcId="{4BF05970-9232-40D5-89EE-4FEDA48A5BCF}" destId="{059D4187-45E8-47AE-A86B-ED34AA5B1EB0}" srcOrd="0" destOrd="0" presId="urn:microsoft.com/office/officeart/2005/8/layout/gear1"/>
    <dgm:cxn modelId="{A52E390A-F533-4284-8030-BE2FF51411F1}" type="presOf" srcId="{BB1F5961-B1A1-48AC-B623-05806CCB1B1C}" destId="{47CF9763-E803-4610-942F-5EBBABC86BD2}" srcOrd="2" destOrd="0" presId="urn:microsoft.com/office/officeart/2005/8/layout/gear1"/>
    <dgm:cxn modelId="{0E76DC36-BF96-41AC-98F8-391419A855C3}" type="presOf" srcId="{BA8DE4E9-F68F-413C-B048-DB760E04E8E2}" destId="{FC5E0E02-000E-48D3-8877-839EFDCE8348}" srcOrd="2" destOrd="0" presId="urn:microsoft.com/office/officeart/2005/8/layout/gear1"/>
    <dgm:cxn modelId="{345F3C93-0C52-467E-8463-CA017443AF29}" type="presOf" srcId="{BA8DE4E9-F68F-413C-B048-DB760E04E8E2}" destId="{D2AB50AF-EEF0-4E52-BCA9-DE41F7EC6AF9}" srcOrd="0" destOrd="0" presId="urn:microsoft.com/office/officeart/2005/8/layout/gear1"/>
    <dgm:cxn modelId="{3AA4FF00-7AC9-4EE5-9729-7F554229A128}" type="presOf" srcId="{A72F417C-F44D-4150-A900-5D391E0A7C76}" destId="{78FEFBB7-5800-4147-9789-744A53F21BE3}" srcOrd="2" destOrd="0" presId="urn:microsoft.com/office/officeart/2005/8/layout/gear1"/>
    <dgm:cxn modelId="{8D2386E2-A2D2-4A15-B314-88C9A3324894}" type="presOf" srcId="{BA8DE4E9-F68F-413C-B048-DB760E04E8E2}" destId="{86A3C82D-4DA7-4CC1-882A-38179A327460}" srcOrd="1" destOrd="0" presId="urn:microsoft.com/office/officeart/2005/8/layout/gear1"/>
    <dgm:cxn modelId="{9C0B12F2-CD8C-4220-ADA3-49585D2A7CA2}" srcId="{FC98CFD5-3472-4D46-8704-E80E4415B810}" destId="{A72F417C-F44D-4150-A900-5D391E0A7C76}" srcOrd="0" destOrd="0" parTransId="{6DCF37B6-782E-4F35-BDC4-8348A38E7D1C}" sibTransId="{2D11BC1C-CFA4-41A5-876C-3C1912E59611}"/>
    <dgm:cxn modelId="{8EB85E86-9C5B-4F48-BFAB-87A5EB0B4DA1}" srcId="{FC98CFD5-3472-4D46-8704-E80E4415B810}" destId="{BA8DE4E9-F68F-413C-B048-DB760E04E8E2}" srcOrd="2" destOrd="0" parTransId="{BBD677BF-EB49-4032-9BE5-0928C687CE4F}" sibTransId="{4CC17CC2-9D2A-4614-B03A-940A6EA2729F}"/>
    <dgm:cxn modelId="{A0409A92-07D6-4B7D-A86D-1BC36539C118}" type="presOf" srcId="{BB1F5961-B1A1-48AC-B623-05806CCB1B1C}" destId="{3DF96810-98A4-47C3-9C0D-66C5E57A12A4}" srcOrd="0" destOrd="0" presId="urn:microsoft.com/office/officeart/2005/8/layout/gear1"/>
    <dgm:cxn modelId="{CAA16084-04B7-4850-8C21-9837CA8D730A}" type="presOf" srcId="{A72F417C-F44D-4150-A900-5D391E0A7C76}" destId="{00528AE9-241F-4AF6-B846-9892551224F4}" srcOrd="1" destOrd="0" presId="urn:microsoft.com/office/officeart/2005/8/layout/gear1"/>
    <dgm:cxn modelId="{BF461FB4-0D02-4624-8995-F61998EC80E6}" type="presOf" srcId="{BA8DE4E9-F68F-413C-B048-DB760E04E8E2}" destId="{8451B270-1FF4-4623-BAA8-F272BC477776}" srcOrd="3" destOrd="0" presId="urn:microsoft.com/office/officeart/2005/8/layout/gear1"/>
    <dgm:cxn modelId="{0BA73A99-CE1B-4A7C-B784-67FFFFE0B2A7}" type="presParOf" srcId="{5B1DB731-2CB7-48AE-9FA4-37DFE0DA09EA}" destId="{D5658432-3670-45FB-A64B-EE8CA9B1FC97}" srcOrd="0" destOrd="0" presId="urn:microsoft.com/office/officeart/2005/8/layout/gear1"/>
    <dgm:cxn modelId="{12C80FCD-6FAD-472C-ABD0-E3CAA43A8065}" type="presParOf" srcId="{5B1DB731-2CB7-48AE-9FA4-37DFE0DA09EA}" destId="{00528AE9-241F-4AF6-B846-9892551224F4}" srcOrd="1" destOrd="0" presId="urn:microsoft.com/office/officeart/2005/8/layout/gear1"/>
    <dgm:cxn modelId="{3F4BAED1-6B9E-4D57-9DEC-F046CC7CC992}" type="presParOf" srcId="{5B1DB731-2CB7-48AE-9FA4-37DFE0DA09EA}" destId="{78FEFBB7-5800-4147-9789-744A53F21BE3}" srcOrd="2" destOrd="0" presId="urn:microsoft.com/office/officeart/2005/8/layout/gear1"/>
    <dgm:cxn modelId="{68BDC67A-66B1-4E86-ADFD-8081221313D8}" type="presParOf" srcId="{5B1DB731-2CB7-48AE-9FA4-37DFE0DA09EA}" destId="{3DF96810-98A4-47C3-9C0D-66C5E57A12A4}" srcOrd="3" destOrd="0" presId="urn:microsoft.com/office/officeart/2005/8/layout/gear1"/>
    <dgm:cxn modelId="{16D57BB5-6010-42D2-AF33-021B5599966C}" type="presParOf" srcId="{5B1DB731-2CB7-48AE-9FA4-37DFE0DA09EA}" destId="{B984CA31-4714-419A-97B1-E49378590078}" srcOrd="4" destOrd="0" presId="urn:microsoft.com/office/officeart/2005/8/layout/gear1"/>
    <dgm:cxn modelId="{5C51AF71-AAF7-462D-A76C-6F6FEACEF787}" type="presParOf" srcId="{5B1DB731-2CB7-48AE-9FA4-37DFE0DA09EA}" destId="{47CF9763-E803-4610-942F-5EBBABC86BD2}" srcOrd="5" destOrd="0" presId="urn:microsoft.com/office/officeart/2005/8/layout/gear1"/>
    <dgm:cxn modelId="{49F62946-F4F5-450C-B27B-0C8FD94D8211}" type="presParOf" srcId="{5B1DB731-2CB7-48AE-9FA4-37DFE0DA09EA}" destId="{D2AB50AF-EEF0-4E52-BCA9-DE41F7EC6AF9}" srcOrd="6" destOrd="0" presId="urn:microsoft.com/office/officeart/2005/8/layout/gear1"/>
    <dgm:cxn modelId="{F4225F6E-C5D0-4670-8F02-ABD0D5F80B9F}" type="presParOf" srcId="{5B1DB731-2CB7-48AE-9FA4-37DFE0DA09EA}" destId="{86A3C82D-4DA7-4CC1-882A-38179A327460}" srcOrd="7" destOrd="0" presId="urn:microsoft.com/office/officeart/2005/8/layout/gear1"/>
    <dgm:cxn modelId="{033E3CD5-76DB-4A4A-A6B2-6DDD9C908CFF}" type="presParOf" srcId="{5B1DB731-2CB7-48AE-9FA4-37DFE0DA09EA}" destId="{FC5E0E02-000E-48D3-8877-839EFDCE8348}" srcOrd="8" destOrd="0" presId="urn:microsoft.com/office/officeart/2005/8/layout/gear1"/>
    <dgm:cxn modelId="{1A76E7C3-52FE-4E46-91D2-DAEAD3C954FD}" type="presParOf" srcId="{5B1DB731-2CB7-48AE-9FA4-37DFE0DA09EA}" destId="{8451B270-1FF4-4623-BAA8-F272BC477776}" srcOrd="9" destOrd="0" presId="urn:microsoft.com/office/officeart/2005/8/layout/gear1"/>
    <dgm:cxn modelId="{E9F9A727-4D7D-4648-B760-833EE574CCFC}" type="presParOf" srcId="{5B1DB731-2CB7-48AE-9FA4-37DFE0DA09EA}" destId="{19B224C1-0048-471A-9701-7FBF80BFB076}" srcOrd="10" destOrd="0" presId="urn:microsoft.com/office/officeart/2005/8/layout/gear1"/>
    <dgm:cxn modelId="{CF1F5A4D-DA8F-4D94-8496-92DB4F4E3A3C}" type="presParOf" srcId="{5B1DB731-2CB7-48AE-9FA4-37DFE0DA09EA}" destId="{059D4187-45E8-47AE-A86B-ED34AA5B1EB0}" srcOrd="11" destOrd="0" presId="urn:microsoft.com/office/officeart/2005/8/layout/gear1"/>
    <dgm:cxn modelId="{BA1531BB-F241-4D84-A1F5-75CC37761A06}" type="presParOf" srcId="{5B1DB731-2CB7-48AE-9FA4-37DFE0DA09EA}" destId="{D31B4E19-7E8F-4536-B3D3-7F03503B852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CFC35-04CE-474F-A5C9-3EA8E1A93BF3}">
      <dsp:nvSpPr>
        <dsp:cNvPr id="0" name=""/>
        <dsp:cNvSpPr/>
      </dsp:nvSpPr>
      <dsp:spPr>
        <a:xfrm>
          <a:off x="1238696" y="0"/>
          <a:ext cx="4324350" cy="432435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C4102-BFFF-4C45-9CA9-F3839CE45DAF}">
      <dsp:nvSpPr>
        <dsp:cNvPr id="0" name=""/>
        <dsp:cNvSpPr/>
      </dsp:nvSpPr>
      <dsp:spPr>
        <a:xfrm>
          <a:off x="2647008" y="434757"/>
          <a:ext cx="4318555" cy="10236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高级：给出性能优化解决方案</a:t>
          </a:r>
          <a:endParaRPr lang="zh-CN" altLang="en-US" sz="2400" kern="1200" dirty="0"/>
        </a:p>
      </dsp:txBody>
      <dsp:txXfrm>
        <a:off x="2696979" y="484728"/>
        <a:ext cx="4218613" cy="923712"/>
      </dsp:txXfrm>
    </dsp:sp>
    <dsp:sp modelId="{FCA71512-C66A-4609-A994-93E3E86A69DE}">
      <dsp:nvSpPr>
        <dsp:cNvPr id="0" name=""/>
        <dsp:cNvSpPr/>
      </dsp:nvSpPr>
      <dsp:spPr>
        <a:xfrm>
          <a:off x="2630114" y="1740030"/>
          <a:ext cx="4352341" cy="10236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中级：准确定位性能问题</a:t>
          </a:r>
          <a:endParaRPr lang="zh-CN" altLang="en-US" sz="2400" kern="1200" dirty="0"/>
        </a:p>
      </dsp:txBody>
      <dsp:txXfrm>
        <a:off x="2680085" y="1790001"/>
        <a:ext cx="4252399" cy="923712"/>
      </dsp:txXfrm>
    </dsp:sp>
    <dsp:sp modelId="{33D83FE5-C45C-49C3-B089-943F11139E5E}">
      <dsp:nvSpPr>
        <dsp:cNvPr id="0" name=""/>
        <dsp:cNvSpPr/>
      </dsp:nvSpPr>
      <dsp:spPr>
        <a:xfrm>
          <a:off x="2602639" y="2979716"/>
          <a:ext cx="4369234" cy="10236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初级：写脚本程序加压参数化</a:t>
          </a:r>
          <a:endParaRPr lang="zh-CN" altLang="en-US" sz="2400" kern="1200" dirty="0"/>
        </a:p>
      </dsp:txBody>
      <dsp:txXfrm>
        <a:off x="2652610" y="3029687"/>
        <a:ext cx="4269292" cy="923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58432-3670-45FB-A64B-EE8CA9B1FC97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dirty="0" smtClean="0"/>
            <a:t>contract testing S</a:t>
          </a:r>
          <a:r>
            <a:rPr lang="en-US" altLang="zh-CN" sz="2300" kern="1200" dirty="0" smtClean="0"/>
            <a:t>ervices</a:t>
          </a:r>
          <a:endParaRPr lang="zh-CN" altLang="en-US" sz="2300" kern="1200" dirty="0"/>
        </a:p>
      </dsp:txBody>
      <dsp:txXfrm>
        <a:off x="3294175" y="2352385"/>
        <a:ext cx="1336450" cy="1148939"/>
      </dsp:txXfrm>
    </dsp:sp>
    <dsp:sp modelId="{3DF96810-98A4-47C3-9C0D-66C5E57A12A4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Mock</a:t>
          </a:r>
          <a:r>
            <a:rPr lang="zh-CN" altLang="en-US" sz="2300" kern="1200" dirty="0" smtClean="0"/>
            <a:t>技术</a:t>
          </a:r>
          <a:endParaRPr lang="zh-CN" altLang="en-US" sz="2300" kern="1200" dirty="0"/>
        </a:p>
      </dsp:txBody>
      <dsp:txXfrm>
        <a:off x="1953570" y="1712203"/>
        <a:ext cx="807100" cy="802154"/>
      </dsp:txXfrm>
    </dsp:sp>
    <dsp:sp modelId="{D2AB50AF-EEF0-4E52-BCA9-DE41F7EC6AF9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探索测试</a:t>
          </a:r>
          <a:endParaRPr lang="zh-CN" altLang="en-US" sz="2300" kern="1200" dirty="0"/>
        </a:p>
      </dsp:txBody>
      <dsp:txXfrm rot="-20700000">
        <a:off x="2804160" y="528320"/>
        <a:ext cx="894080" cy="894080"/>
      </dsp:txXfrm>
    </dsp:sp>
    <dsp:sp modelId="{19B224C1-0048-471A-9701-7FBF80BFB076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D4187-45E8-47AE-A86B-ED34AA5B1EB0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B4E19-7E8F-4536-B3D3-7F03503B8525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type="gear6" r:blip="" rot="-15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性能测试之问题定位分析</a:t>
            </a:r>
            <a:endParaRPr lang="zh-CN" altLang="en-US" dirty="0"/>
          </a:p>
        </p:txBody>
      </p:sp>
      <p:pic>
        <p:nvPicPr>
          <p:cNvPr id="4" name="图片 3" descr="weixi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1585" y="3950335"/>
            <a:ext cx="2731135" cy="273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常见的性能问题有哪些？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835696" y="2564904"/>
            <a:ext cx="252028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响应时间过长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076056" y="2564904"/>
            <a:ext cx="252028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Cpu</a:t>
            </a:r>
            <a:r>
              <a:rPr lang="zh-CN" altLang="en-US" dirty="0" smtClean="0"/>
              <a:t>占用率</a:t>
            </a:r>
            <a:r>
              <a:rPr lang="en-US" altLang="zh-CN" dirty="0" smtClean="0"/>
              <a:t>100%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55576" y="4293096"/>
            <a:ext cx="252028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  <a:r>
              <a:rPr lang="zh-CN" altLang="en-US" dirty="0" smtClean="0"/>
              <a:t>占用率</a:t>
            </a:r>
            <a:r>
              <a:rPr lang="en-US" altLang="zh-CN" dirty="0" smtClean="0"/>
              <a:t>100%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23928" y="4077072"/>
            <a:ext cx="201622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程序挂了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5271" y="4327431"/>
            <a:ext cx="2233303" cy="2530569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915816" y="5517232"/>
            <a:ext cx="201622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测试脚本运行报错了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60032" y="2581593"/>
            <a:ext cx="4292868" cy="42928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常见性能问题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4325112"/>
          </a:xfrm>
        </p:spPr>
        <p:txBody>
          <a:bodyPr/>
          <a:lstStyle/>
          <a:p>
            <a:r>
              <a:rPr lang="zh-CN" altLang="en-US" dirty="0" smtClean="0"/>
              <a:t>数据库：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执行耗时耗资源、无索引。</a:t>
            </a:r>
            <a:endParaRPr lang="en-US" altLang="zh-CN" dirty="0" smtClean="0"/>
          </a:p>
          <a:p>
            <a:r>
              <a:rPr lang="zh-CN" altLang="en-US" dirty="0"/>
              <a:t>程序</a:t>
            </a:r>
            <a:r>
              <a:rPr lang="zh-CN" altLang="en-US" dirty="0" smtClean="0"/>
              <a:t>：代码运行慢、抛</a:t>
            </a:r>
            <a:r>
              <a:rPr lang="zh-CN" altLang="en-US" dirty="0"/>
              <a:t>异常、内存溢出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中间件配置：线程池设置过小、内存设置过小。</a:t>
            </a:r>
            <a:endParaRPr lang="en-US" altLang="zh-CN" dirty="0" smtClean="0"/>
          </a:p>
          <a:p>
            <a:r>
              <a:rPr lang="zh-CN" altLang="en-US" dirty="0" smtClean="0"/>
              <a:t>网络：交换机、防火墙、内外网。</a:t>
            </a:r>
            <a:endParaRPr lang="en-US" altLang="zh-CN" dirty="0" smtClean="0"/>
          </a:p>
          <a:p>
            <a:r>
              <a:rPr lang="zh-CN" altLang="en-US" dirty="0" smtClean="0"/>
              <a:t>硬件：存储设备、机器硬件问题。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4521894"/>
            <a:ext cx="2770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70%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的问题来自于数据库</a:t>
            </a:r>
            <a:endParaRPr lang="en-US" altLang="zh-CN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20%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来自于程序本身</a:t>
            </a:r>
            <a:endParaRPr lang="en-US" altLang="zh-CN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10%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来自于配置优化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案例讲解：能耗监控系统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0848"/>
            <a:ext cx="6480720" cy="41274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案例讲解：测试需求分析</a:t>
            </a:r>
            <a:endParaRPr lang="zh-CN" altLang="en-US" dirty="0"/>
          </a:p>
        </p:txBody>
      </p:sp>
      <p:sp>
        <p:nvSpPr>
          <p:cNvPr id="4" name="等腰三角形 6"/>
          <p:cNvSpPr/>
          <p:nvPr/>
        </p:nvSpPr>
        <p:spPr>
          <a:xfrm>
            <a:off x="3380489" y="3004177"/>
            <a:ext cx="1796802" cy="1469072"/>
          </a:xfrm>
          <a:custGeom>
            <a:avLst/>
            <a:gdLst/>
            <a:ahLst/>
            <a:cxnLst/>
            <a:rect l="l" t="t" r="r" b="b"/>
            <a:pathLst>
              <a:path w="1796802" h="1469072">
                <a:moveTo>
                  <a:pt x="898401" y="0"/>
                </a:moveTo>
                <a:lnTo>
                  <a:pt x="1796802" y="1469072"/>
                </a:lnTo>
                <a:lnTo>
                  <a:pt x="1015417" y="1469072"/>
                </a:lnTo>
                <a:lnTo>
                  <a:pt x="1015417" y="1372637"/>
                </a:lnTo>
                <a:lnTo>
                  <a:pt x="1154781" y="1372637"/>
                </a:lnTo>
                <a:lnTo>
                  <a:pt x="876052" y="1125318"/>
                </a:lnTo>
                <a:lnTo>
                  <a:pt x="597323" y="1372637"/>
                </a:lnTo>
                <a:lnTo>
                  <a:pt x="736688" y="1372637"/>
                </a:lnTo>
                <a:lnTo>
                  <a:pt x="736688" y="1469072"/>
                </a:lnTo>
                <a:lnTo>
                  <a:pt x="0" y="1469072"/>
                </a:lnTo>
                <a:close/>
              </a:path>
            </a:pathLst>
          </a:custGeom>
          <a:gradFill flip="none"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7"/>
          <p:cNvSpPr/>
          <p:nvPr/>
        </p:nvSpPr>
        <p:spPr>
          <a:xfrm>
            <a:off x="4374264" y="4664701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765052" y="1500603"/>
                </a:lnTo>
                <a:lnTo>
                  <a:pt x="0" y="1500603"/>
                </a:lnTo>
                <a:lnTo>
                  <a:pt x="375894" y="861452"/>
                </a:lnTo>
                <a:lnTo>
                  <a:pt x="464514" y="915388"/>
                </a:lnTo>
                <a:lnTo>
                  <a:pt x="392059" y="1034436"/>
                </a:lnTo>
                <a:lnTo>
                  <a:pt x="748236" y="924919"/>
                </a:lnTo>
                <a:lnTo>
                  <a:pt x="681880" y="558240"/>
                </a:lnTo>
                <a:lnTo>
                  <a:pt x="609424" y="677289"/>
                </a:lnTo>
                <a:lnTo>
                  <a:pt x="517210" y="621166"/>
                </a:lnTo>
                <a:close/>
              </a:path>
            </a:pathLst>
          </a:custGeom>
          <a:gradFill flip="none" rotWithShape="1">
            <a:gsLst>
              <a:gs pos="18000">
                <a:srgbClr val="119707"/>
              </a:gs>
              <a:gs pos="67000">
                <a:srgbClr val="8AD53F"/>
              </a:gs>
              <a:gs pos="100000">
                <a:srgbClr val="BCEB6F"/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3345316" y="4561925"/>
            <a:ext cx="1822450" cy="1551623"/>
          </a:xfrm>
          <a:prstGeom prst="triangle">
            <a:avLst/>
          </a:prstGeom>
          <a:gradFill flip="none" rotWithShape="1">
            <a:gsLst>
              <a:gs pos="17000">
                <a:srgbClr val="00B0F0">
                  <a:shade val="30000"/>
                  <a:satMod val="115000"/>
                </a:srgbClr>
              </a:gs>
              <a:gs pos="74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11"/>
          <p:cNvSpPr/>
          <p:nvPr/>
        </p:nvSpPr>
        <p:spPr>
          <a:xfrm>
            <a:off x="2412114" y="4664701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236032" y="601083"/>
                </a:lnTo>
                <a:lnTo>
                  <a:pt x="1121186" y="667974"/>
                </a:lnTo>
                <a:lnTo>
                  <a:pt x="1051045" y="547547"/>
                </a:lnTo>
                <a:lnTo>
                  <a:pt x="977616" y="912876"/>
                </a:lnTo>
                <a:lnTo>
                  <a:pt x="1331611" y="1029255"/>
                </a:lnTo>
                <a:lnTo>
                  <a:pt x="1261469" y="908828"/>
                </a:lnTo>
                <a:lnTo>
                  <a:pt x="1377332" y="841344"/>
                </a:lnTo>
                <a:lnTo>
                  <a:pt x="1765052" y="1500603"/>
                </a:lnTo>
                <a:lnTo>
                  <a:pt x="0" y="1500603"/>
                </a:lnTo>
                <a:close/>
              </a:path>
            </a:pathLst>
          </a:cu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lin ang="10800000" scaled="1"/>
            <a:tileRect/>
          </a:gra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943" y="4768671"/>
            <a:ext cx="70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white">
                    <a:lumMod val="95000"/>
                  </a:prst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测试分析</a:t>
            </a:r>
            <a:endParaRPr lang="zh-CN" altLang="en-US" b="1" dirty="0">
              <a:solidFill>
                <a:prstClr val="white">
                  <a:lumMod val="95000"/>
                </a:prst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3915" y="53299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>
                    <a:lumMod val="95000"/>
                  </a:prst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lang="zh-CN" altLang="en-US" sz="3600" b="1" dirty="0">
              <a:solidFill>
                <a:prstClr val="white">
                  <a:lumMod val="95000"/>
                </a:prst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0488" y="35254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>
                    <a:lumMod val="95000"/>
                  </a:prst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lang="zh-CN" altLang="en-US" sz="3600" b="1" dirty="0">
              <a:solidFill>
                <a:prstClr val="white">
                  <a:lumMod val="95000"/>
                </a:prst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6585" y="53299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>
                    <a:lumMod val="95000"/>
                  </a:prst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lang="zh-CN" altLang="en-US" sz="3600" b="1" dirty="0">
              <a:solidFill>
                <a:prstClr val="white">
                  <a:lumMod val="95000"/>
                </a:prst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611560" y="4859868"/>
            <a:ext cx="204951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测试策略    </a:t>
            </a:r>
            <a:endParaRPr lang="en-US" altLang="zh-CN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 flipH="1">
            <a:off x="1006095" y="5229200"/>
            <a:ext cx="1252352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负载测试    </a:t>
            </a:r>
            <a:endParaRPr lang="en-US" altLang="zh-CN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 flipH="1">
            <a:off x="1016192" y="5552382"/>
            <a:ext cx="1252352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稳定性测试    </a:t>
            </a:r>
            <a:endParaRPr lang="en-US" altLang="zh-CN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 flipH="1">
            <a:off x="5894008" y="4859868"/>
            <a:ext cx="204951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测试对象    </a:t>
            </a:r>
            <a:endParaRPr lang="en-US" altLang="zh-CN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 flipH="1">
            <a:off x="6273031" y="5552382"/>
            <a:ext cx="212169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采用何种技术、协议、工具    </a:t>
            </a:r>
            <a:endParaRPr lang="en-US" altLang="zh-CN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 flipH="1">
            <a:off x="6273032" y="5829184"/>
            <a:ext cx="212169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测试对象的业务逻辑    </a:t>
            </a:r>
            <a:endParaRPr lang="en-US" altLang="zh-CN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 flipH="1">
            <a:off x="3217868" y="2065887"/>
            <a:ext cx="204951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测试目的、指标    </a:t>
            </a:r>
            <a:endParaRPr lang="en-US" altLang="zh-CN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 flipH="1">
            <a:off x="3415289" y="2435219"/>
            <a:ext cx="169862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性能验收测试    </a:t>
            </a:r>
            <a:endParaRPr lang="en-US" altLang="zh-CN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 flipH="1">
            <a:off x="2996585" y="2712021"/>
            <a:ext cx="2326682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平台</a:t>
            </a:r>
            <a:r>
              <a: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2000</a:t>
            </a:r>
            <a:r>
              <a:rPr lang="zh-CN" alt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并发、</a:t>
            </a:r>
            <a:r>
              <a: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万台设备    </a:t>
            </a:r>
            <a:endParaRPr lang="en-US" altLang="zh-CN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 flipH="1">
            <a:off x="6277287" y="5296616"/>
            <a:ext cx="212169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重点</a:t>
            </a:r>
            <a:r>
              <a:rPr lang="zh-CN" alt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测试对象、优先级    </a:t>
            </a:r>
            <a:endParaRPr lang="en-US" altLang="zh-CN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 flipH="1">
            <a:off x="1047642" y="5867880"/>
            <a:ext cx="1252352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大数据</a:t>
            </a:r>
            <a:r>
              <a:rPr lang="zh-CN" altLang="en-US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测试    </a:t>
            </a:r>
            <a:endParaRPr lang="en-US" altLang="zh-CN" sz="1200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案例讲解：发现的问题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线程池配置最大连接数</a:t>
            </a:r>
            <a:r>
              <a:rPr lang="en-US" altLang="zh-CN" dirty="0" smtClean="0"/>
              <a:t>100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数据库连接池连接数最大</a:t>
            </a:r>
            <a:r>
              <a:rPr lang="en-US" altLang="zh-CN" dirty="0" smtClean="0"/>
              <a:t>30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语句优化索引问题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、程序处理速度问题（批量写数据库问题）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 t="12518"/>
          <a:stretch>
            <a:fillRect/>
          </a:stretch>
        </p:blipFill>
        <p:spPr bwMode="auto">
          <a:xfrm>
            <a:off x="683568" y="3385201"/>
            <a:ext cx="7920880" cy="316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US" altLang="zh-CN" dirty="0" err="1" smtClean="0"/>
              <a:t>Sql</a:t>
            </a:r>
            <a:r>
              <a:rPr lang="en-US" altLang="zh-CN" dirty="0" smtClean="0"/>
              <a:t>/</a:t>
            </a:r>
            <a:r>
              <a:rPr lang="zh-CN" altLang="en-US" dirty="0" smtClean="0"/>
              <a:t>索引优化相关知识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96544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当且仅当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语句</a:t>
            </a:r>
            <a:r>
              <a:rPr lang="zh-CN" altLang="en-US" sz="1600" dirty="0"/>
              <a:t>包含</a:t>
            </a:r>
            <a:r>
              <a:rPr lang="en-US" altLang="zh-CN" sz="1600" dirty="0"/>
              <a:t>where</a:t>
            </a:r>
            <a:r>
              <a:rPr lang="zh-CN" altLang="en-US" sz="1600" dirty="0"/>
              <a:t>子句的</a:t>
            </a:r>
            <a:r>
              <a:rPr lang="zh-CN" altLang="en-US" sz="1600" dirty="0" smtClean="0"/>
              <a:t>时候触发</a:t>
            </a:r>
            <a:endParaRPr lang="en-US" altLang="zh-CN" sz="1600" dirty="0" smtClean="0"/>
          </a:p>
          <a:p>
            <a:r>
              <a:rPr lang="zh-CN" altLang="en-US" sz="1600" dirty="0" smtClean="0"/>
              <a:t>针对可选性高的列建索引</a:t>
            </a:r>
            <a:endParaRPr lang="en-US" altLang="zh-CN" sz="1600" dirty="0" smtClean="0"/>
          </a:p>
          <a:p>
            <a:r>
              <a:rPr lang="zh-CN" altLang="en-US" sz="1600" dirty="0" smtClean="0"/>
              <a:t>多表连接注意在被驱动表连接字段建索引（小结果表驱动大结果表）</a:t>
            </a:r>
            <a:endParaRPr lang="en-US" altLang="zh-CN" sz="1600" dirty="0" smtClean="0"/>
          </a:p>
          <a:p>
            <a:r>
              <a:rPr lang="zh-CN" altLang="en-US" sz="1600" dirty="0"/>
              <a:t>复合</a:t>
            </a:r>
            <a:r>
              <a:rPr lang="zh-CN" altLang="en-US" sz="1600" dirty="0" smtClean="0"/>
              <a:t>索引如何生效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前缀性、按可选性高低排列顺序、模糊查询右侧列失效</a:t>
            </a:r>
            <a:endParaRPr lang="en-US" altLang="zh-CN" sz="1600" dirty="0" smtClean="0"/>
          </a:p>
          <a:p>
            <a:r>
              <a:rPr lang="zh-CN" altLang="en-US" sz="1600" dirty="0"/>
              <a:t>不要</a:t>
            </a:r>
            <a:r>
              <a:rPr lang="zh-CN" altLang="en-US" sz="1600" dirty="0" smtClean="0"/>
              <a:t>把索引列套入函数或表达式、或使用函数转换数据类型</a:t>
            </a:r>
            <a:endParaRPr lang="en-US" altLang="zh-CN" sz="1600" dirty="0" smtClean="0"/>
          </a:p>
          <a:p>
            <a:r>
              <a:rPr lang="zh-CN" altLang="en-US" sz="1600" dirty="0"/>
              <a:t>大篇幅的字段搜索一个词需要建全文检索索引才有效</a:t>
            </a:r>
            <a:endParaRPr lang="en-US" altLang="zh-CN" sz="1600" dirty="0"/>
          </a:p>
          <a:p>
            <a:r>
              <a:rPr lang="en-US" altLang="zh-CN" sz="1600" dirty="0"/>
              <a:t>JOIN </a:t>
            </a:r>
            <a:r>
              <a:rPr lang="zh-CN" altLang="en-US" sz="1600" dirty="0"/>
              <a:t>查询不同类型字段无法使用索引，如果是</a:t>
            </a:r>
            <a:r>
              <a:rPr lang="en-US" altLang="zh-CN" sz="1600" dirty="0"/>
              <a:t>string</a:t>
            </a:r>
            <a:r>
              <a:rPr lang="zh-CN" altLang="en-US" sz="1600" dirty="0"/>
              <a:t>类型还必须是相同的</a:t>
            </a:r>
            <a:r>
              <a:rPr lang="zh-CN" altLang="en-US" sz="1600" dirty="0" smtClean="0"/>
              <a:t>字符集</a:t>
            </a:r>
            <a:endParaRPr lang="en-US" altLang="zh-CN" sz="1600" dirty="0" smtClean="0"/>
          </a:p>
          <a:p>
            <a:r>
              <a:rPr lang="zh-CN" altLang="en-US" sz="1600" dirty="0" smtClean="0"/>
              <a:t>如果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 Explain</a:t>
            </a:r>
            <a:r>
              <a:rPr lang="zh-CN" altLang="en-US" sz="1600" dirty="0" smtClean="0"/>
              <a:t>你</a:t>
            </a:r>
            <a:r>
              <a:rPr lang="zh-CN" altLang="en-US" sz="1600" dirty="0"/>
              <a:t>看到以下现象，请优化</a:t>
            </a:r>
            <a:r>
              <a:rPr lang="zh-CN" altLang="en-US" sz="1600" dirty="0" smtClean="0"/>
              <a:t>：</a:t>
            </a:r>
            <a:endParaRPr lang="zh-CN" altLang="en-US" sz="1600" dirty="0"/>
          </a:p>
          <a:p>
            <a:r>
              <a:rPr lang="zh-CN" altLang="en-US" sz="1600" dirty="0"/>
              <a:t>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）出现</a:t>
            </a:r>
            <a:r>
              <a:rPr lang="zh-CN" altLang="en-US" sz="1600" dirty="0"/>
              <a:t>了</a:t>
            </a:r>
            <a:r>
              <a:rPr lang="en-US" altLang="zh-CN" sz="1600" dirty="0"/>
              <a:t>Using </a:t>
            </a:r>
            <a:r>
              <a:rPr lang="en-US" altLang="zh-CN" sz="1600" dirty="0" smtClean="0"/>
              <a:t>temporary——</a:t>
            </a:r>
            <a:r>
              <a:rPr lang="zh-CN" altLang="en-US" sz="1600" dirty="0" smtClean="0"/>
              <a:t>使用到了临时表，</a:t>
            </a:r>
            <a:r>
              <a:rPr lang="en-US" altLang="zh-CN" sz="1600" dirty="0" err="1" smtClean="0"/>
              <a:t>groupby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orderby</a:t>
            </a:r>
            <a:r>
              <a:rPr lang="zh-CN" altLang="en-US" sz="1600" dirty="0" smtClean="0"/>
              <a:t>常用到</a:t>
            </a:r>
            <a:endParaRPr lang="zh-CN" altLang="en-US" sz="1600" dirty="0"/>
          </a:p>
          <a:p>
            <a:r>
              <a:rPr lang="zh-CN" altLang="en-US" sz="1600" dirty="0"/>
              <a:t>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rows</a:t>
            </a:r>
            <a:r>
              <a:rPr lang="zh-CN" altLang="en-US" sz="1600" dirty="0" smtClean="0"/>
              <a:t>过多或者</a:t>
            </a:r>
            <a:r>
              <a:rPr lang="zh-CN" altLang="en-US" sz="1600" dirty="0"/>
              <a:t>几乎是全表的记录</a:t>
            </a:r>
            <a:r>
              <a:rPr lang="zh-CN" altLang="en-US" sz="1600" dirty="0" smtClean="0"/>
              <a:t>数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全表扫描</a:t>
            </a:r>
            <a:endParaRPr lang="zh-CN" altLang="en-US" sz="1600" dirty="0"/>
          </a:p>
          <a:p>
            <a:r>
              <a:rPr lang="zh-CN" altLang="en-US" sz="1600" dirty="0"/>
              <a:t> 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key </a:t>
            </a:r>
            <a:r>
              <a:rPr lang="zh-CN" altLang="en-US" sz="1600" dirty="0"/>
              <a:t>是 </a:t>
            </a:r>
            <a:r>
              <a:rPr lang="en-US" altLang="zh-CN" sz="1600" dirty="0"/>
              <a:t>(NULL</a:t>
            </a:r>
            <a:r>
              <a:rPr lang="en-US" altLang="zh-CN" sz="1600" dirty="0" smtClean="0"/>
              <a:t>)——</a:t>
            </a:r>
            <a:r>
              <a:rPr lang="zh-CN" altLang="en-US" sz="1600" dirty="0" smtClean="0"/>
              <a:t>无索引</a:t>
            </a:r>
            <a:endParaRPr lang="zh-CN" altLang="en-US" sz="1600" dirty="0"/>
          </a:p>
          <a:p>
            <a:r>
              <a:rPr lang="zh-CN" altLang="en-US" sz="1600" dirty="0"/>
              <a:t>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possible_keys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出现</a:t>
            </a:r>
            <a:r>
              <a:rPr lang="zh-CN" altLang="en-US" sz="1600" dirty="0" smtClean="0"/>
              <a:t>过多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待选索引过多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减少不必要的排序</a:t>
            </a:r>
            <a:r>
              <a:rPr lang="en-US" altLang="zh-CN" sz="1600" dirty="0" smtClean="0"/>
              <a:t>group by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order by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zh-CN" altLang="en-US" sz="1600" dirty="0" smtClean="0"/>
              <a:t>数据类型尽量小而确定：</a:t>
            </a:r>
            <a:r>
              <a:rPr lang="en-US" altLang="zh-CN" sz="1600" dirty="0" smtClean="0"/>
              <a:t>INT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Enum</a:t>
            </a:r>
            <a:endParaRPr lang="en-US" altLang="zh-CN" sz="1600" dirty="0" smtClean="0"/>
          </a:p>
          <a:p>
            <a:r>
              <a:rPr lang="zh-CN" altLang="en-US" sz="1600" dirty="0"/>
              <a:t>字段尽可能的使用</a:t>
            </a:r>
            <a:r>
              <a:rPr lang="en-US" altLang="zh-CN" sz="1600" dirty="0"/>
              <a:t>Not </a:t>
            </a:r>
            <a:r>
              <a:rPr lang="en-US" altLang="zh-CN" sz="1600" dirty="0" smtClean="0"/>
              <a:t>Null</a:t>
            </a:r>
            <a:endParaRPr lang="en-US" altLang="zh-CN" sz="1600" dirty="0" smtClean="0"/>
          </a:p>
          <a:p>
            <a:r>
              <a:rPr lang="zh-CN" altLang="en-US" sz="1600" dirty="0"/>
              <a:t>相同</a:t>
            </a:r>
            <a:r>
              <a:rPr lang="zh-CN" altLang="en-US" sz="1600" dirty="0" smtClean="0"/>
              <a:t>的查询语句尽量使用变量避免每次都解析</a:t>
            </a:r>
            <a:endParaRPr lang="en-US" altLang="zh-CN" sz="1600" dirty="0" smtClean="0"/>
          </a:p>
          <a:p>
            <a:r>
              <a:rPr lang="zh-CN" altLang="en-US" sz="1600" dirty="0" smtClean="0"/>
              <a:t>带查询的增删改操作会锁表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21332"/>
            <a:ext cx="6672137" cy="5320036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案例讲解：性能测试结果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案例讲解：存在的问题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分布式系统没有所有程序同时持续跑一遍。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缓存的数据读写正确性没有详细验证。</a:t>
            </a:r>
            <a:endParaRPr lang="en-US" altLang="zh-CN" dirty="0" smtClean="0"/>
          </a:p>
          <a:p>
            <a:r>
              <a:rPr lang="zh-CN" altLang="en-US" dirty="0"/>
              <a:t>监控</a:t>
            </a:r>
            <a:r>
              <a:rPr lang="zh-CN" altLang="en-US" dirty="0" smtClean="0"/>
              <a:t>平台加压时没有获取静态资源，一个用户使用一个</a:t>
            </a:r>
            <a:r>
              <a:rPr lang="zh-CN" altLang="en-US" dirty="0"/>
              <a:t>长</a:t>
            </a:r>
            <a:r>
              <a:rPr lang="zh-CN" altLang="en-US" dirty="0" smtClean="0"/>
              <a:t>连接。</a:t>
            </a:r>
            <a:r>
              <a:rPr lang="zh-CN" altLang="en-US" sz="2000" dirty="0" smtClean="0"/>
              <a:t>（测程序是可以这样，验收时不行）</a:t>
            </a:r>
            <a:endParaRPr lang="en-US" altLang="zh-CN" sz="2000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量没有加到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万设备应有的业务数据量。</a:t>
            </a:r>
            <a:endParaRPr lang="en-US" altLang="zh-CN" dirty="0" smtClean="0"/>
          </a:p>
          <a:p>
            <a:r>
              <a:rPr lang="zh-CN" altLang="en-US" dirty="0" smtClean="0"/>
              <a:t>测试平台</a:t>
            </a:r>
            <a:r>
              <a:rPr lang="zh-CN" altLang="en-US" dirty="0"/>
              <a:t>针对程序测试而非验收</a:t>
            </a:r>
            <a:r>
              <a:rPr lang="zh-CN" altLang="en-US" dirty="0" smtClean="0"/>
              <a:t>时涉及到外部接口的功能应该设置测试桩程序</a:t>
            </a:r>
            <a:r>
              <a:rPr lang="en-US" altLang="zh-CN" dirty="0" smtClean="0"/>
              <a:t>MOCO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性能测试误区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一提到性能测试就开始打开</a:t>
            </a:r>
            <a:r>
              <a:rPr lang="en-US" altLang="zh-CN" dirty="0" smtClean="0"/>
              <a:t>LR/</a:t>
            </a:r>
            <a:r>
              <a:rPr lang="en-US" altLang="zh-CN" dirty="0" err="1" smtClean="0"/>
              <a:t>Badboy</a:t>
            </a:r>
            <a:r>
              <a:rPr lang="zh-CN" altLang="en-US" dirty="0" smtClean="0"/>
              <a:t>录脚本。</a:t>
            </a:r>
            <a:endParaRPr lang="en-US" altLang="zh-CN" dirty="0" smtClean="0"/>
          </a:p>
          <a:p>
            <a:r>
              <a:rPr lang="zh-CN" altLang="en-US" dirty="0" smtClean="0"/>
              <a:t>录完脚本后不对脚本进行分析优化就开始加压。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和内存占用率越低越好。</a:t>
            </a:r>
            <a:endParaRPr lang="en-US" altLang="zh-CN" dirty="0" smtClean="0"/>
          </a:p>
          <a:p>
            <a:r>
              <a:rPr lang="zh-CN" altLang="en-US" dirty="0" smtClean="0"/>
              <a:t>调整参数就能优化性能。</a:t>
            </a:r>
            <a:endParaRPr lang="en-US" altLang="zh-CN" dirty="0" smtClean="0"/>
          </a:p>
          <a:p>
            <a:r>
              <a:rPr lang="zh-CN" altLang="en-US" dirty="0" smtClean="0"/>
              <a:t>加机器就能优化性能。</a:t>
            </a:r>
            <a:endParaRPr lang="en-US" altLang="zh-CN" dirty="0" smtClean="0"/>
          </a:p>
          <a:p>
            <a:r>
              <a:rPr lang="zh-CN" altLang="en-US" dirty="0"/>
              <a:t>内存</a:t>
            </a:r>
            <a:r>
              <a:rPr lang="zh-CN" altLang="en-US" dirty="0" smtClean="0"/>
              <a:t>扩容解决性能问题。</a:t>
            </a:r>
            <a:endParaRPr lang="en-US" altLang="zh-CN" dirty="0" smtClean="0"/>
          </a:p>
          <a:p>
            <a:pPr marL="109855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性能测试工程师需要具备的</a:t>
            </a:r>
            <a:r>
              <a:rPr lang="zh-CN" altLang="en-US" dirty="0"/>
              <a:t>技能</a:t>
            </a:r>
            <a:endParaRPr lang="zh-CN" altLang="en-US" dirty="0"/>
          </a:p>
        </p:txBody>
      </p:sp>
      <p:grpSp>
        <p:nvGrpSpPr>
          <p:cNvPr id="5" name="Group 33"/>
          <p:cNvGrpSpPr/>
          <p:nvPr/>
        </p:nvGrpSpPr>
        <p:grpSpPr bwMode="auto">
          <a:xfrm>
            <a:off x="883717" y="2377572"/>
            <a:ext cx="7294566" cy="3937001"/>
            <a:chOff x="312" y="1152"/>
            <a:chExt cx="4595" cy="248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gray">
            <a:xfrm rot="-3626814">
              <a:off x="2875" y="159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tx2">
                <a:alpha val="79999"/>
              </a:schemeClr>
            </a:solidFill>
            <a:ln w="0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 rot="3465783">
              <a:off x="2907" y="292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tx2">
                <a:alpha val="79999"/>
              </a:schemeClr>
            </a:solidFill>
            <a:ln w="0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 rot="-7230978">
              <a:off x="2139" y="161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tx2">
                <a:alpha val="79999"/>
              </a:schemeClr>
            </a:solidFill>
            <a:ln w="0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gray">
            <a:xfrm rot="7535209">
              <a:off x="2115" y="2907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tx2">
                <a:alpha val="79999"/>
              </a:schemeClr>
            </a:solidFill>
            <a:ln w="0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gray">
            <a:xfrm>
              <a:off x="3272" y="227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tx2">
                <a:alpha val="79999"/>
              </a:schemeClr>
            </a:solidFill>
            <a:ln w="0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gray">
            <a:xfrm rot="10800000">
              <a:off x="1754" y="2271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chemeClr val="tx2">
                <a:alpha val="79999"/>
              </a:schemeClr>
            </a:solidFill>
            <a:ln w="0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578" y="1168"/>
              <a:ext cx="2358" cy="2359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498" y="1152"/>
              <a:ext cx="1409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数据库管理和性能优化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146" y="1152"/>
              <a:ext cx="892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测试工具使用</a:t>
              </a:r>
              <a:endPara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扩展及其原理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074" y="2256"/>
              <a:ext cx="811" cy="52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前端技术</a:t>
              </a:r>
              <a:endPara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和优化策略</a:t>
              </a:r>
              <a:endPara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Web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App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498" y="3264"/>
              <a:ext cx="1274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脚本语言的使用</a:t>
              </a:r>
              <a:endPara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sz="16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</a:t>
              </a:r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hell……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12" y="2201"/>
              <a:ext cx="1150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中间件、操作系统</a:t>
              </a:r>
              <a:endPara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基本原理和配置</a:t>
              </a:r>
              <a:endPara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902" y="3250"/>
              <a:ext cx="1124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程序语言编程</a:t>
              </a:r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原理</a:t>
              </a:r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java</a:t>
              </a:r>
              <a:r>
                <a:rPr lang="zh-CN" altLang="en-US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sz="1600" b="1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c#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gray">
            <a:xfrm>
              <a:off x="1488" y="2288"/>
              <a:ext cx="192" cy="19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2064" y="1248"/>
              <a:ext cx="192" cy="19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3264" y="1248"/>
              <a:ext cx="192" cy="19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gray">
            <a:xfrm>
              <a:off x="2016" y="3264"/>
              <a:ext cx="192" cy="19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3264" y="3264"/>
              <a:ext cx="192" cy="19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3840" y="2280"/>
              <a:ext cx="192" cy="19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33" y="1817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36" y="1816"/>
              <a:ext cx="1073" cy="10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03" y="188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gray">
            <a:xfrm>
              <a:off x="2301" y="1888"/>
              <a:ext cx="933" cy="92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gray">
            <a:xfrm>
              <a:off x="2350" y="1933"/>
              <a:ext cx="840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alibri" panose="020F0502020204030204" charset="0"/>
              </a:endParaRPr>
            </a:p>
          </p:txBody>
        </p:sp>
        <p:grpSp>
          <p:nvGrpSpPr>
            <p:cNvPr id="30" name="Group 27"/>
            <p:cNvGrpSpPr/>
            <p:nvPr/>
          </p:nvGrpSpPr>
          <p:grpSpPr bwMode="auto">
            <a:xfrm>
              <a:off x="2363" y="1945"/>
              <a:ext cx="813" cy="805"/>
              <a:chOff x="4166" y="1706"/>
              <a:chExt cx="1252" cy="1252"/>
            </a:xfrm>
          </p:grpSpPr>
          <p:sp>
            <p:nvSpPr>
              <p:cNvPr id="32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zh-CN" altLang="en-US">
                  <a:latin typeface="Calibri" panose="020F0502020204030204" charset="0"/>
                </a:endParaRPr>
              </a:p>
            </p:txBody>
          </p:sp>
          <p:sp>
            <p:nvSpPr>
              <p:cNvPr id="33" name="Oval 29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zh-CN" altLang="en-US">
                  <a:latin typeface="Calibri" panose="020F0502020204030204" charset="0"/>
                </a:endParaRPr>
              </a:p>
            </p:txBody>
          </p:sp>
          <p:sp>
            <p:nvSpPr>
              <p:cNvPr id="34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zh-CN" altLang="en-US">
                  <a:latin typeface="Calibri" panose="020F0502020204030204" charset="0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zh-CN" altLang="en-US">
                  <a:latin typeface="Calibri" panose="020F0502020204030204" charset="0"/>
                </a:endParaRPr>
              </a:p>
            </p:txBody>
          </p:sp>
        </p:grpSp>
        <p:sp>
          <p:nvSpPr>
            <p:cNvPr id="31" name="Text Box 32"/>
            <p:cNvSpPr txBox="1">
              <a:spLocks noChangeArrowheads="1"/>
            </p:cNvSpPr>
            <p:nvPr/>
          </p:nvSpPr>
          <p:spPr bwMode="gray">
            <a:xfrm>
              <a:off x="2389" y="2238"/>
              <a:ext cx="763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基本技能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95536" y="2418811"/>
            <a:ext cx="461665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有计划的慢慢啃，木有捷径可走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性能测试基础知识回顾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性能测试加压各阶段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性能问题排查方法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性能测试常见问题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案例讲解：能耗监控系统</a:t>
            </a:r>
            <a:endParaRPr lang="en-US" altLang="zh-CN" dirty="0" smtClean="0"/>
          </a:p>
          <a:p>
            <a:r>
              <a:rPr lang="zh-CN" altLang="en-US" dirty="0"/>
              <a:t>其他：性能测试思维</a:t>
            </a:r>
            <a:r>
              <a:rPr lang="zh-CN" altLang="en-US" dirty="0" smtClean="0"/>
              <a:t>误区</a:t>
            </a:r>
            <a:endParaRPr lang="en-US" altLang="zh-CN" dirty="0" smtClean="0"/>
          </a:p>
          <a:p>
            <a:r>
              <a:rPr lang="zh-CN" altLang="en-US" dirty="0" smtClean="0"/>
              <a:t>其他：性能测试工程师要具备的技能</a:t>
            </a:r>
            <a:endParaRPr lang="en-US" altLang="zh-CN" dirty="0" smtClean="0"/>
          </a:p>
          <a:p>
            <a:r>
              <a:rPr lang="zh-CN" altLang="en-US" sz="2000" dirty="0" smtClean="0"/>
              <a:t>说明：为方便解说此次培训所有例子均为单机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项目</a:t>
            </a:r>
            <a:r>
              <a:rPr lang="en-US" altLang="zh-CN" sz="2000" dirty="0" err="1" smtClean="0"/>
              <a:t>http+java+Tomcat+Mysql</a:t>
            </a:r>
            <a:r>
              <a:rPr lang="zh-CN" altLang="en-US" sz="2000" dirty="0" smtClean="0"/>
              <a:t>结构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测试工程的几个阶段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一个好的性能测试工程师</a:t>
            </a:r>
            <a:r>
              <a:rPr lang="en-US" altLang="zh-CN" dirty="0" smtClean="0"/>
              <a:t>=</a:t>
            </a:r>
            <a:r>
              <a:rPr lang="zh-CN" altLang="en-US" dirty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</a:t>
            </a:r>
            <a:r>
              <a:rPr lang="zh-CN" altLang="en-US" dirty="0" smtClean="0"/>
              <a:t>半个</a:t>
            </a:r>
            <a:r>
              <a:rPr lang="en-US" altLang="zh-CN" dirty="0"/>
              <a:t>DBA + </a:t>
            </a:r>
            <a:r>
              <a:rPr lang="zh-CN" altLang="en-US" dirty="0"/>
              <a:t>半个运维 </a:t>
            </a:r>
            <a:r>
              <a:rPr lang="en-US" altLang="zh-CN" dirty="0"/>
              <a:t>+ </a:t>
            </a:r>
            <a:r>
              <a:rPr lang="zh-CN" altLang="en-US" dirty="0"/>
              <a:t>半个开发</a:t>
            </a:r>
            <a:endParaRPr lang="zh-CN" altLang="en-US" dirty="0"/>
          </a:p>
        </p:txBody>
      </p:sp>
      <p:pic>
        <p:nvPicPr>
          <p:cNvPr id="5" name="Picture 37" descr="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14287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7" descr="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390377"/>
            <a:ext cx="14287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7" descr="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20888"/>
            <a:ext cx="14287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请求的执行过程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个时间段。</a:t>
            </a:r>
            <a:endParaRPr lang="en-US" altLang="zh-CN" dirty="0" smtClean="0"/>
          </a:p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的</a:t>
            </a:r>
            <a:r>
              <a:rPr lang="en-US" altLang="zh-CN" dirty="0"/>
              <a:t>7</a:t>
            </a:r>
            <a:r>
              <a:rPr lang="zh-CN" altLang="en-US" dirty="0" smtClean="0"/>
              <a:t>个关键参数。</a:t>
            </a:r>
            <a:endParaRPr lang="en-US" altLang="zh-CN" dirty="0" smtClean="0"/>
          </a:p>
          <a:p>
            <a:r>
              <a:rPr lang="zh-CN" altLang="en-US" dirty="0" smtClean="0"/>
              <a:t>加压到什么程度停止加压。</a:t>
            </a:r>
            <a:endParaRPr lang="en-US" altLang="zh-CN" dirty="0" smtClean="0"/>
          </a:p>
          <a:p>
            <a:r>
              <a:rPr lang="zh-CN" altLang="en-US" dirty="0" smtClean="0"/>
              <a:t>响应时间过长如何排查。</a:t>
            </a:r>
            <a:endParaRPr lang="en-US" altLang="zh-CN" dirty="0" smtClean="0"/>
          </a:p>
          <a:p>
            <a:r>
              <a:rPr lang="zh-CN" altLang="en-US" dirty="0" smtClean="0"/>
              <a:t>应用程序系统资源占用过高如何排查。</a:t>
            </a:r>
            <a:endParaRPr lang="en-US" altLang="zh-CN" dirty="0" smtClean="0"/>
          </a:p>
          <a:p>
            <a:r>
              <a:rPr lang="zh-CN" altLang="en-US" dirty="0" smtClean="0"/>
              <a:t>数据库资源占用过高如何排查。</a:t>
            </a:r>
            <a:endParaRPr lang="en-US" altLang="zh-CN" dirty="0" smtClean="0"/>
          </a:p>
          <a:p>
            <a:r>
              <a:rPr lang="zh-CN" altLang="en-US" dirty="0" smtClean="0"/>
              <a:t>常见性能问题有哪些。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 smtClean="0"/>
              <a:t>优化怎么排查，关注哪些值。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Q/A:  Any Question?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6510819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近期研究推荐：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259632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200800" cy="292022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" y="62068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知识回顾：</a:t>
            </a:r>
            <a:r>
              <a:rPr lang="en-US" altLang="zh-CN" dirty="0"/>
              <a:t>H</a:t>
            </a:r>
            <a:r>
              <a:rPr lang="en-US" altLang="zh-CN" dirty="0" smtClean="0"/>
              <a:t>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718679"/>
            <a:ext cx="7416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浏览器一次请求的执行过程：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、浏览器（查询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）解析出域名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地址和端口号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r>
              <a:rPr lang="en-US" altLang="zh-CN" dirty="0" smtClean="0">
                <a:solidFill>
                  <a:srgbClr val="00B050"/>
                </a:solidFill>
              </a:rPr>
              <a:t>N1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、浏览器发起到该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地址端口的连接，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次握手建立连接。</a:t>
            </a:r>
            <a:r>
              <a:rPr lang="en-US" altLang="zh-CN" dirty="0" smtClean="0">
                <a:solidFill>
                  <a:srgbClr val="00B050"/>
                </a:solidFill>
              </a:rPr>
              <a:t>N1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、浏览器发送一条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报文到服务器端。</a:t>
            </a:r>
            <a:r>
              <a:rPr lang="en-US" altLang="zh-CN" dirty="0" smtClean="0">
                <a:solidFill>
                  <a:srgbClr val="00B050"/>
                </a:solidFill>
              </a:rPr>
              <a:t>N1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、服务器端接收到报文后根据路径参数执行相应程序，程序连接数据库获取数据，组装成响应报文内容，发送给浏览器。</a:t>
            </a:r>
            <a:r>
              <a:rPr lang="en-US" altLang="zh-CN" dirty="0" smtClean="0">
                <a:solidFill>
                  <a:srgbClr val="FFC000"/>
                </a:solidFill>
              </a:rPr>
              <a:t>N2+N3+N4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/>
              <a:t>5</a:t>
            </a:r>
            <a:r>
              <a:rPr lang="zh-CN" altLang="en-US" dirty="0" smtClean="0"/>
              <a:t>、浏览器获得服务器传回的响应报文加载展现。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、浏览器边加载边解析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页面文件请求获取其他资源。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、服务器相应返回其他资源。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、浏览器解析展现。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、浏览器关闭连接。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知识回顾：了解工具准确模拟场景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的几个关键参数：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）线程组的</a:t>
            </a:r>
            <a:r>
              <a:rPr lang="en-US" altLang="zh-CN" dirty="0" smtClean="0"/>
              <a:t>Ramp-up Period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采样器的</a:t>
            </a:r>
            <a:r>
              <a:rPr lang="en-US" altLang="zh-CN" dirty="0" smtClean="0"/>
              <a:t>Use </a:t>
            </a:r>
            <a:r>
              <a:rPr lang="en-US" altLang="zh-CN" dirty="0" err="1"/>
              <a:t>K</a:t>
            </a:r>
            <a:r>
              <a:rPr lang="en-US" altLang="zh-CN" dirty="0" err="1" smtClean="0"/>
              <a:t>eepAlive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）从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文件获取内含的资源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）缓存</a:t>
            </a:r>
            <a:r>
              <a:rPr lang="en-US" altLang="zh-CN" dirty="0" smtClean="0"/>
              <a:t>HTTP </a:t>
            </a:r>
            <a:r>
              <a:rPr lang="en-US" altLang="zh-CN" dirty="0"/>
              <a:t>Cache Manager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/>
              <a:t>）设置集合点</a:t>
            </a:r>
            <a:r>
              <a:rPr lang="en-US" altLang="zh-CN" dirty="0"/>
              <a:t>Synchronizing Timer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）定时器（思考时间）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）参数化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性能测试加压各阶段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marL="109855" indent="0">
              <a:buNone/>
            </a:pPr>
            <a:r>
              <a:rPr lang="zh-CN" altLang="en-US" sz="2600" dirty="0" smtClean="0"/>
              <a:t>一</a:t>
            </a:r>
            <a:r>
              <a:rPr lang="zh-CN" altLang="en-US" sz="2600" dirty="0"/>
              <a:t>个正常的</a:t>
            </a:r>
            <a:r>
              <a:rPr lang="zh-CN" altLang="en-US" sz="2600" dirty="0" smtClean="0"/>
              <a:t>系统在</a:t>
            </a:r>
            <a:r>
              <a:rPr lang="zh-CN" altLang="en-US" sz="2600" dirty="0"/>
              <a:t>不断加压的过程，应该经历</a:t>
            </a:r>
            <a:r>
              <a:rPr lang="zh-CN" altLang="en-US" sz="2600" dirty="0" smtClean="0"/>
              <a:t>下面几个</a:t>
            </a:r>
            <a:r>
              <a:rPr lang="zh-CN" altLang="en-US" sz="2600" dirty="0"/>
              <a:t>阶段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marL="109855" indent="0">
              <a:buNone/>
            </a:pPr>
            <a:r>
              <a:rPr lang="zh-CN" altLang="en-US" sz="2600" b="1" dirty="0" smtClean="0">
                <a:latin typeface="+mn-ea"/>
              </a:rPr>
              <a:t>第一</a:t>
            </a:r>
            <a:r>
              <a:rPr lang="zh-CN" altLang="en-US" sz="2600" b="1" dirty="0">
                <a:latin typeface="+mn-ea"/>
              </a:rPr>
              <a:t>阶段：</a:t>
            </a:r>
            <a:r>
              <a:rPr lang="zh-CN" altLang="en-US" sz="2600" dirty="0">
                <a:latin typeface="+mn-ea"/>
              </a:rPr>
              <a:t>并发用户逐渐增加，系统的</a:t>
            </a:r>
            <a:r>
              <a:rPr lang="en-US" altLang="zh-CN" sz="2600" dirty="0">
                <a:latin typeface="+mn-ea"/>
              </a:rPr>
              <a:t>TPS</a:t>
            </a:r>
            <a:r>
              <a:rPr lang="zh-CN" altLang="en-US" sz="2600" dirty="0">
                <a:latin typeface="+mn-ea"/>
              </a:rPr>
              <a:t>（每秒处理事务笔数）逐步增大，直到达到最大值，这一阶段事务的响应时间不会有太大变化，会非常稳定；</a:t>
            </a:r>
            <a:endParaRPr lang="zh-CN" altLang="en-US" sz="2600" dirty="0">
              <a:latin typeface="+mn-ea"/>
            </a:endParaRPr>
          </a:p>
          <a:p>
            <a:pPr marL="109855" indent="0"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第二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阶段：</a:t>
            </a:r>
            <a:r>
              <a:rPr lang="zh-CN" altLang="en-US" sz="2600" dirty="0">
                <a:latin typeface="+mn-ea"/>
              </a:rPr>
              <a:t>并发用户继续增加，</a:t>
            </a:r>
            <a:r>
              <a:rPr lang="en-US" altLang="zh-CN" sz="2600" dirty="0">
                <a:latin typeface="+mn-ea"/>
              </a:rPr>
              <a:t>TPS</a:t>
            </a:r>
            <a:r>
              <a:rPr lang="zh-CN" altLang="en-US" sz="2600" dirty="0">
                <a:latin typeface="+mn-ea"/>
              </a:rPr>
              <a:t>基本维持在最大值不变，但响应时间将会逐步变长。</a:t>
            </a:r>
            <a:endParaRPr lang="zh-CN" altLang="en-US" sz="2600" dirty="0">
              <a:latin typeface="+mn-ea"/>
            </a:endParaRPr>
          </a:p>
          <a:p>
            <a:pPr marL="109855" indent="0"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第三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阶段：</a:t>
            </a:r>
            <a:r>
              <a:rPr lang="zh-CN" altLang="en-US" sz="2600" dirty="0">
                <a:latin typeface="+mn-ea"/>
              </a:rPr>
              <a:t>并发用户继续增加，</a:t>
            </a:r>
            <a:r>
              <a:rPr lang="en-US" altLang="zh-CN" sz="2600" dirty="0">
                <a:latin typeface="+mn-ea"/>
              </a:rPr>
              <a:t>TPS</a:t>
            </a:r>
            <a:r>
              <a:rPr lang="zh-CN" altLang="en-US" sz="2600" dirty="0">
                <a:latin typeface="+mn-ea"/>
              </a:rPr>
              <a:t>将会有少量下降（</a:t>
            </a:r>
            <a:r>
              <a:rPr lang="en-US" altLang="zh-CN" sz="2600" dirty="0">
                <a:latin typeface="+mn-ea"/>
              </a:rPr>
              <a:t>20%</a:t>
            </a:r>
            <a:r>
              <a:rPr lang="zh-CN" altLang="en-US" sz="2600" dirty="0">
                <a:latin typeface="+mn-ea"/>
              </a:rPr>
              <a:t>以内），但是决不能快速急剧下降，响应时间仍会逐步变长。本阶段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可以拒绝服务，但是不能宕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机、报错。</a:t>
            </a:r>
            <a:endParaRPr lang="en-US" altLang="zh-CN" sz="2600" dirty="0" smtClean="0">
              <a:solidFill>
                <a:srgbClr val="FF0000"/>
              </a:solidFill>
              <a:latin typeface="+mn-ea"/>
            </a:endParaRPr>
          </a:p>
          <a:p>
            <a:pPr marL="109855" indent="0">
              <a:buNone/>
            </a:pPr>
            <a:r>
              <a:rPr lang="zh-CN" altLang="en-US" sz="2600" dirty="0" smtClean="0">
                <a:latin typeface="+mn-ea"/>
              </a:rPr>
              <a:t>加压完成后，所有</a:t>
            </a:r>
            <a:r>
              <a:rPr lang="zh-CN" altLang="en-US" sz="2600" dirty="0">
                <a:latin typeface="+mn-ea"/>
              </a:rPr>
              <a:t>占用的</a:t>
            </a:r>
            <a:r>
              <a:rPr lang="en-US" altLang="zh-CN" sz="2600" dirty="0">
                <a:latin typeface="+mn-ea"/>
              </a:rPr>
              <a:t>CPU/</a:t>
            </a:r>
            <a:r>
              <a:rPr lang="zh-CN" altLang="en-US" sz="2600" dirty="0">
                <a:latin typeface="+mn-ea"/>
              </a:rPr>
              <a:t>内存</a:t>
            </a:r>
            <a:r>
              <a:rPr lang="en-US" altLang="zh-CN" sz="2600" dirty="0">
                <a:latin typeface="+mn-ea"/>
              </a:rPr>
              <a:t>/IO</a:t>
            </a:r>
            <a:r>
              <a:rPr lang="zh-CN" altLang="en-US" sz="2600" dirty="0" smtClean="0">
                <a:latin typeface="+mn-ea"/>
              </a:rPr>
              <a:t>资源均得到</a:t>
            </a:r>
            <a:r>
              <a:rPr lang="zh-CN" altLang="en-US" sz="2600" dirty="0">
                <a:latin typeface="+mn-ea"/>
              </a:rPr>
              <a:t>释放</a:t>
            </a:r>
            <a:r>
              <a:rPr lang="zh-CN" altLang="en-US" sz="2600" dirty="0" smtClean="0">
                <a:latin typeface="+mn-ea"/>
              </a:rPr>
              <a:t>。</a:t>
            </a:r>
            <a:endParaRPr lang="en-US" altLang="zh-CN" sz="2600" dirty="0" smtClean="0">
              <a:latin typeface="+mn-ea"/>
            </a:endParaRPr>
          </a:p>
          <a:p>
            <a:pPr marL="109855" indent="0">
              <a:buNone/>
            </a:pPr>
            <a:r>
              <a:rPr lang="en-US" altLang="zh-CN" sz="2600" b="1" dirty="0" smtClean="0">
                <a:latin typeface="+mn-ea"/>
              </a:rPr>
              <a:t>【</a:t>
            </a:r>
            <a:r>
              <a:rPr lang="zh-CN" altLang="en-US" sz="2600" b="1" dirty="0" smtClean="0">
                <a:latin typeface="+mn-ea"/>
              </a:rPr>
              <a:t>何时停止加压</a:t>
            </a:r>
            <a:r>
              <a:rPr lang="en-US" altLang="zh-CN" sz="2600" b="1" dirty="0" smtClean="0">
                <a:latin typeface="+mn-ea"/>
              </a:rPr>
              <a:t>】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！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pPr marL="109855" indent="0">
              <a:buNone/>
            </a:pPr>
            <a:r>
              <a:rPr lang="en-US" altLang="zh-CN" sz="2600" dirty="0" smtClean="0">
                <a:latin typeface="+mn-ea"/>
              </a:rPr>
              <a:t>1</a:t>
            </a:r>
            <a:r>
              <a:rPr lang="zh-CN" altLang="en-US" sz="2600" dirty="0" smtClean="0">
                <a:latin typeface="+mn-ea"/>
              </a:rPr>
              <a:t>、加压到程序报错、响应时间太长、资源占用过高、宕机。</a:t>
            </a:r>
            <a:endParaRPr lang="en-US" altLang="zh-CN" sz="2600" dirty="0" smtClean="0">
              <a:latin typeface="+mn-ea"/>
            </a:endParaRPr>
          </a:p>
          <a:p>
            <a:pPr marL="109855" indent="0">
              <a:buNone/>
            </a:pPr>
            <a:r>
              <a:rPr lang="en-US" altLang="zh-CN" sz="2600" dirty="0" smtClean="0">
                <a:latin typeface="+mn-ea"/>
              </a:rPr>
              <a:t>2</a:t>
            </a:r>
            <a:r>
              <a:rPr lang="zh-CN" altLang="en-US" sz="2600" dirty="0" smtClean="0">
                <a:latin typeface="+mn-ea"/>
              </a:rPr>
              <a:t>、加压达到单机最大极限请求被拒绝是可以接受的。</a:t>
            </a:r>
            <a:endParaRPr lang="en-US" altLang="zh-CN" sz="2600" dirty="0" smtClean="0">
              <a:latin typeface="+mn-ea"/>
            </a:endParaRPr>
          </a:p>
          <a:p>
            <a:pPr marL="109855" indent="0">
              <a:buNone/>
            </a:pPr>
            <a:r>
              <a:rPr lang="zh-CN" altLang="en-US" sz="2600" dirty="0" smtClean="0">
                <a:latin typeface="+mn-ea"/>
              </a:rPr>
              <a:t>  （联机系统</a:t>
            </a:r>
            <a:r>
              <a:rPr lang="en-US" altLang="zh-CN" sz="2600" dirty="0" smtClean="0">
                <a:latin typeface="+mn-ea"/>
              </a:rPr>
              <a:t>Tomcat</a:t>
            </a:r>
            <a:r>
              <a:rPr lang="zh-CN" altLang="en-US" sz="2600" dirty="0" smtClean="0">
                <a:latin typeface="+mn-ea"/>
              </a:rPr>
              <a:t>单机默认配置</a:t>
            </a:r>
            <a:r>
              <a:rPr lang="en-US" altLang="zh-CN" sz="2600" dirty="0" smtClean="0">
                <a:latin typeface="+mn-ea"/>
              </a:rPr>
              <a:t>600-800</a:t>
            </a:r>
            <a:r>
              <a:rPr lang="zh-CN" altLang="en-US" sz="2600" dirty="0" smtClean="0">
                <a:latin typeface="+mn-ea"/>
              </a:rPr>
              <a:t>并发）</a:t>
            </a:r>
            <a:endParaRPr lang="en-US" altLang="zh-CN" sz="26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性能问题排查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Ping</a:t>
            </a:r>
            <a:r>
              <a:rPr lang="zh-CN" altLang="en-US" dirty="0" smtClean="0">
                <a:solidFill>
                  <a:schemeClr val="accent6"/>
                </a:solidFill>
              </a:rPr>
              <a:t>网络速度，查看各服务器资源情况。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r>
              <a:rPr lang="zh-CN" altLang="en-US" dirty="0" smtClean="0">
                <a:solidFill>
                  <a:schemeClr val="accent6"/>
                </a:solidFill>
              </a:rPr>
              <a:t>排查单次访问执行是否存在性能问题</a:t>
            </a:r>
            <a:r>
              <a:rPr lang="en-US" altLang="zh-CN" dirty="0" err="1" smtClean="0">
                <a:solidFill>
                  <a:schemeClr val="accent6"/>
                </a:solidFill>
              </a:rPr>
              <a:t>FireBug</a:t>
            </a:r>
            <a:r>
              <a:rPr lang="zh-CN" altLang="en-US" dirty="0" smtClean="0">
                <a:solidFill>
                  <a:schemeClr val="accent6"/>
                </a:solidFill>
              </a:rPr>
              <a:t>。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r>
              <a:rPr lang="zh-CN" altLang="en-US" dirty="0"/>
              <a:t>响应时间过长如何排查</a:t>
            </a:r>
            <a:r>
              <a:rPr lang="zh-CN" altLang="en-US" dirty="0" smtClean="0"/>
              <a:t>？先分析响应时间，再按网</a:t>
            </a:r>
            <a:r>
              <a:rPr lang="zh-CN" altLang="en-US" dirty="0"/>
              <a:t>速</a:t>
            </a:r>
            <a:r>
              <a:rPr lang="en-US" altLang="zh-CN" dirty="0"/>
              <a:t>-</a:t>
            </a:r>
            <a:r>
              <a:rPr lang="zh-CN" altLang="en-US" dirty="0"/>
              <a:t>内容大小</a:t>
            </a:r>
            <a:r>
              <a:rPr lang="en-US" altLang="zh-CN" dirty="0"/>
              <a:t>-</a:t>
            </a:r>
            <a:r>
              <a:rPr lang="zh-CN" altLang="en-US" dirty="0"/>
              <a:t>数据库</a:t>
            </a:r>
            <a:r>
              <a:rPr lang="en-US" altLang="zh-CN" dirty="0" smtClean="0"/>
              <a:t>-</a:t>
            </a:r>
            <a:r>
              <a:rPr lang="zh-CN" altLang="en-US" dirty="0" smtClean="0"/>
              <a:t>程序报错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业务处理逻辑顺序排查。</a:t>
            </a:r>
            <a:r>
              <a:rPr lang="zh-CN" altLang="en-US" dirty="0"/>
              <a:t>涉及到第三方接口服务：</a:t>
            </a:r>
            <a:r>
              <a:rPr lang="en-US" altLang="zh-CN" dirty="0"/>
              <a:t>Mock</a:t>
            </a:r>
            <a:r>
              <a:rPr lang="zh-CN" altLang="en-US" dirty="0"/>
              <a:t>第三方接口再</a:t>
            </a:r>
            <a:r>
              <a:rPr lang="zh-CN" altLang="en-US" dirty="0" smtClean="0"/>
              <a:t>测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机器负载过高如何排查？先定位问题范围</a:t>
            </a:r>
            <a:r>
              <a:rPr lang="zh-CN" altLang="en-US" dirty="0"/>
              <a:t>再</a:t>
            </a:r>
            <a:r>
              <a:rPr lang="zh-CN" altLang="en-US" dirty="0" smtClean="0"/>
              <a:t>细查：</a:t>
            </a:r>
            <a:endParaRPr lang="en-US" altLang="zh-CN" dirty="0" smtClean="0"/>
          </a:p>
          <a:p>
            <a:pPr marL="109855" indent="0">
              <a:buNone/>
            </a:pPr>
            <a:r>
              <a:rPr lang="en-US" altLang="zh-CN" dirty="0" smtClean="0"/>
              <a:t>   1</a:t>
            </a:r>
            <a:r>
              <a:rPr lang="zh-CN" altLang="en-US" dirty="0" smtClean="0"/>
              <a:t>）应用服务器：查看连接数</a:t>
            </a:r>
            <a:r>
              <a:rPr lang="zh-CN" altLang="en-US" dirty="0"/>
              <a:t>、查看服务器</a:t>
            </a:r>
            <a:r>
              <a:rPr lang="zh-CN" altLang="en-US" dirty="0" smtClean="0"/>
              <a:t>日志、查看业务处理逻辑、监控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运行（</a:t>
            </a:r>
            <a:r>
              <a:rPr lang="en-US" altLang="zh-CN" dirty="0" smtClean="0"/>
              <a:t>jvisualvm.exe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9855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</a:t>
            </a:r>
            <a:r>
              <a:rPr lang="zh-CN" altLang="en-US" dirty="0" smtClean="0"/>
              <a:t>）数据库：查看连接数、抓出最耗时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语句、优化</a:t>
            </a:r>
            <a:r>
              <a:rPr lang="en-US" altLang="zh-CN" dirty="0" smtClean="0"/>
              <a:t>SQL/</a:t>
            </a:r>
            <a:r>
              <a:rPr lang="zh-CN" altLang="en-US" dirty="0" smtClean="0"/>
              <a:t>索引。</a:t>
            </a:r>
            <a:endParaRPr lang="en-US" altLang="zh-CN" dirty="0" smtClean="0"/>
          </a:p>
          <a:p>
            <a:pPr marL="109855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性能问题排查使用到的工具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+mn-ea"/>
              </a:rPr>
              <a:t>查看监控</a:t>
            </a:r>
            <a:r>
              <a:rPr lang="en-US" altLang="zh-CN" dirty="0" smtClean="0">
                <a:latin typeface="+mn-ea"/>
              </a:rPr>
              <a:t>tomcat</a:t>
            </a:r>
            <a:r>
              <a:rPr lang="zh-CN" altLang="en-US" dirty="0" smtClean="0">
                <a:latin typeface="+mn-ea"/>
              </a:rPr>
              <a:t>性能：</a:t>
            </a:r>
            <a:r>
              <a:rPr lang="en-US" altLang="zh-CN" dirty="0" smtClean="0">
                <a:latin typeface="+mn-ea"/>
              </a:rPr>
              <a:t>jvisualvm.exe</a:t>
            </a:r>
            <a:r>
              <a:rPr lang="zh-CN" altLang="en-US" dirty="0" smtClean="0">
                <a:latin typeface="+mn-ea"/>
              </a:rPr>
              <a:t>或自带监控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查看监控</a:t>
            </a:r>
            <a:r>
              <a:rPr lang="en-US" altLang="zh-CN" dirty="0" smtClean="0">
                <a:latin typeface="+mn-ea"/>
              </a:rPr>
              <a:t>IIS</a:t>
            </a:r>
            <a:r>
              <a:rPr lang="zh-CN" altLang="en-US" dirty="0">
                <a:latin typeface="+mn-ea"/>
              </a:rPr>
              <a:t>连接数</a:t>
            </a:r>
            <a:r>
              <a:rPr lang="zh-CN" altLang="en-US" dirty="0" smtClean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运行</a:t>
            </a:r>
            <a:r>
              <a:rPr lang="en-US" altLang="zh-CN" dirty="0" err="1">
                <a:latin typeface="+mn-ea"/>
              </a:rPr>
              <a:t>perfmon.msc</a:t>
            </a:r>
            <a:r>
              <a:rPr lang="zh-CN" altLang="en-US" dirty="0">
                <a:latin typeface="+mn-ea"/>
              </a:rPr>
              <a:t>，添加计数器</a:t>
            </a:r>
            <a:r>
              <a:rPr lang="en-US" altLang="zh-CN" dirty="0">
                <a:latin typeface="+mn-ea"/>
              </a:rPr>
              <a:t>Web Service</a:t>
            </a:r>
            <a:r>
              <a:rPr lang="zh-CN" altLang="en-US" dirty="0">
                <a:latin typeface="+mn-ea"/>
              </a:rPr>
              <a:t>里的</a:t>
            </a:r>
            <a:r>
              <a:rPr lang="en-US" altLang="zh-CN" dirty="0">
                <a:latin typeface="+mn-ea"/>
              </a:rPr>
              <a:t>Current Connection 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查看</a:t>
            </a:r>
            <a:r>
              <a:rPr lang="en-US" altLang="zh-CN" dirty="0" err="1" smtClean="0">
                <a:latin typeface="+mn-ea"/>
              </a:rPr>
              <a:t>mysql</a:t>
            </a:r>
            <a:r>
              <a:rPr lang="zh-CN" altLang="en-US" dirty="0" smtClean="0">
                <a:latin typeface="+mn-ea"/>
              </a:rPr>
              <a:t>数据库运行情况：</a:t>
            </a:r>
            <a:r>
              <a:rPr lang="en-US" altLang="zh-CN" dirty="0" smtClean="0">
                <a:latin typeface="+mn-ea"/>
              </a:rPr>
              <a:t>SHOW PROCESSLIST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查看</a:t>
            </a:r>
            <a:r>
              <a:rPr lang="en-US" altLang="zh-CN" dirty="0" err="1" smtClean="0">
                <a:latin typeface="+mn-ea"/>
              </a:rPr>
              <a:t>mysql</a:t>
            </a:r>
            <a:r>
              <a:rPr lang="zh-CN" altLang="en-US" dirty="0" smtClean="0">
                <a:latin typeface="+mn-ea"/>
              </a:rPr>
              <a:t>数据库连接情况：</a:t>
            </a:r>
            <a:endParaRPr lang="en-US" altLang="zh-CN" dirty="0" smtClean="0">
              <a:latin typeface="+mn-ea"/>
            </a:endParaRPr>
          </a:p>
          <a:p>
            <a:pPr marL="109855" indent="0">
              <a:buNone/>
            </a:pPr>
            <a:r>
              <a:rPr lang="en-US" altLang="zh-CN" dirty="0" smtClean="0">
                <a:latin typeface="+mn-ea"/>
              </a:rPr>
              <a:t>  show </a:t>
            </a:r>
            <a:r>
              <a:rPr lang="en-US" altLang="zh-CN" dirty="0">
                <a:latin typeface="+mn-ea"/>
              </a:rPr>
              <a:t>status like 'Threads</a:t>
            </a:r>
            <a:r>
              <a:rPr lang="en-US" altLang="zh-CN" dirty="0" smtClean="0">
                <a:latin typeface="+mn-ea"/>
              </a:rPr>
              <a:t>%';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找出</a:t>
            </a:r>
            <a:r>
              <a:rPr lang="en-US" altLang="zh-CN" dirty="0" err="1" smtClean="0">
                <a:latin typeface="+mn-ea"/>
              </a:rPr>
              <a:t>mysql</a:t>
            </a:r>
            <a:r>
              <a:rPr lang="zh-CN" altLang="en-US" dirty="0" smtClean="0">
                <a:latin typeface="+mn-ea"/>
              </a:rPr>
              <a:t>最慢</a:t>
            </a:r>
            <a:r>
              <a:rPr lang="en-US" altLang="zh-CN" dirty="0" err="1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：开启慢查询日志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Oracle</a:t>
            </a:r>
            <a:r>
              <a:rPr lang="zh-CN" altLang="en-US" dirty="0" smtClean="0">
                <a:latin typeface="+mn-ea"/>
              </a:rPr>
              <a:t>查找最近执行过的语句：</a:t>
            </a:r>
            <a:r>
              <a:rPr lang="en-US" altLang="zh-CN" dirty="0">
                <a:latin typeface="+mn-ea"/>
              </a:rPr>
              <a:t>select * from </a:t>
            </a:r>
            <a:r>
              <a:rPr lang="en-US" altLang="zh-CN" dirty="0" err="1">
                <a:latin typeface="+mn-ea"/>
              </a:rPr>
              <a:t>v$sqlarea</a:t>
            </a:r>
            <a:r>
              <a:rPr lang="en-US" altLang="zh-CN" dirty="0">
                <a:latin typeface="+mn-ea"/>
              </a:rPr>
              <a:t> t order by </a:t>
            </a:r>
            <a:r>
              <a:rPr lang="en-US" altLang="zh-CN" dirty="0" err="1">
                <a:latin typeface="+mn-ea"/>
              </a:rPr>
              <a:t>t.LAST_ACTIVE_TIME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desc</a:t>
            </a:r>
            <a:r>
              <a:rPr lang="en-US" altLang="zh-CN" dirty="0">
                <a:latin typeface="+mn-ea"/>
              </a:rPr>
              <a:t>;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分</a:t>
            </a:r>
            <a:r>
              <a:rPr lang="zh-CN" altLang="en-US" dirty="0" smtClean="0">
                <a:latin typeface="+mn-ea"/>
              </a:rPr>
              <a:t>析</a:t>
            </a:r>
            <a:r>
              <a:rPr lang="en-US" altLang="zh-CN" dirty="0" err="1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执行计划：</a:t>
            </a:r>
            <a:r>
              <a:rPr lang="en-US" altLang="zh-CN" dirty="0" smtClean="0">
                <a:latin typeface="+mn-ea"/>
              </a:rPr>
              <a:t>explain </a:t>
            </a:r>
            <a:r>
              <a:rPr lang="en-US" altLang="zh-CN" dirty="0" err="1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性能问题排查方法论总结</a:t>
            </a:r>
            <a:endParaRPr lang="zh-CN" altLang="en-US" dirty="0"/>
          </a:p>
        </p:txBody>
      </p:sp>
      <p:sp>
        <p:nvSpPr>
          <p:cNvPr id="13" name="Rectangle 51"/>
          <p:cNvSpPr>
            <a:spLocks noChangeArrowheads="1"/>
          </p:cNvSpPr>
          <p:nvPr/>
        </p:nvSpPr>
        <p:spPr bwMode="auto">
          <a:xfrm>
            <a:off x="611560" y="2132856"/>
            <a:ext cx="74887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自底向上的分析方法：</a:t>
            </a:r>
            <a:r>
              <a:rPr lang="zh-CN" altLang="en-US" sz="2000" dirty="0"/>
              <a:t>即从硬件</a:t>
            </a:r>
            <a:r>
              <a:rPr lang="en-US" altLang="zh-CN" sz="2000" dirty="0"/>
              <a:t>&amp;</a:t>
            </a:r>
            <a:r>
              <a:rPr lang="zh-CN" altLang="en-US" sz="2000" dirty="0"/>
              <a:t>网络</a:t>
            </a:r>
            <a:r>
              <a:rPr lang="en-US" altLang="zh-CN" sz="2000" dirty="0"/>
              <a:t>-&gt;</a:t>
            </a:r>
            <a:r>
              <a:rPr lang="zh-CN" altLang="en-US" sz="2000" dirty="0"/>
              <a:t>操作系统</a:t>
            </a:r>
            <a:r>
              <a:rPr lang="en-US" altLang="zh-CN" sz="2000" dirty="0"/>
              <a:t>-&gt;</a:t>
            </a:r>
            <a:r>
              <a:rPr lang="zh-CN" altLang="en-US" sz="2000" dirty="0"/>
              <a:t>数据库</a:t>
            </a:r>
            <a:r>
              <a:rPr lang="en-US" altLang="zh-CN" sz="2000" dirty="0"/>
              <a:t>-&gt;</a:t>
            </a:r>
            <a:r>
              <a:rPr lang="zh-CN" altLang="en-US" sz="2000" dirty="0" smtClean="0"/>
              <a:t>应用</a:t>
            </a:r>
            <a:r>
              <a:rPr lang="zh-CN" altLang="en-US" sz="2000" dirty="0"/>
              <a:t>程序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业务需求</a:t>
            </a:r>
            <a:r>
              <a:rPr lang="zh-CN" altLang="en-US" sz="2000" dirty="0"/>
              <a:t>逻辑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先</a:t>
            </a:r>
            <a:r>
              <a:rPr lang="zh-CN" altLang="en-US" sz="2000" dirty="0"/>
              <a:t>仔细检查硬件、网络层面相对简单的问题，再深入到系统软件和应用软件相对复杂的领域。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" y="62068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问题实践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37692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、能耗监控平台单次查询电表历史读数响应很慢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、加压到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并发时应用程序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占用率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，数据库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占用率</a:t>
            </a:r>
            <a:r>
              <a:rPr lang="en-US" altLang="zh-CN" dirty="0" smtClean="0"/>
              <a:t>100%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、大并发下负载均衡双机部署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网站访问很慢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306197"/>
            <a:ext cx="2233303" cy="2530569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5292080" y="4072199"/>
            <a:ext cx="1800200" cy="10081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怎么测？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 flipH="1">
            <a:off x="3131840" y="3284984"/>
            <a:ext cx="1800200" cy="10081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怎么排查？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 flipH="1">
            <a:off x="899592" y="3933056"/>
            <a:ext cx="1800200" cy="10081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可能的问题有哪些？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3062</Words>
  <Application>WPS 演示</Application>
  <PresentationFormat>全屏显示(4:3)</PresentationFormat>
  <Paragraphs>238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Georgia</vt:lpstr>
      <vt:lpstr>Wingdings 2</vt:lpstr>
      <vt:lpstr>方正姚体</vt:lpstr>
      <vt:lpstr>Trebuchet MS</vt:lpstr>
      <vt:lpstr>微软雅黑</vt:lpstr>
      <vt:lpstr>Arial Unicode MS</vt:lpstr>
      <vt:lpstr>Calibri</vt:lpstr>
      <vt:lpstr>都市</vt:lpstr>
      <vt:lpstr>性能测试之问题定位分析</vt:lpstr>
      <vt:lpstr>培训大纲</vt:lpstr>
      <vt:lpstr>知识回顾：Http请求</vt:lpstr>
      <vt:lpstr>知识回顾：了解工具准确模拟场景</vt:lpstr>
      <vt:lpstr>性能测试加压各阶段</vt:lpstr>
      <vt:lpstr>性能问题排查方法</vt:lpstr>
      <vt:lpstr>性能问题排查使用到的工具</vt:lpstr>
      <vt:lpstr>性能问题排查方法论总结</vt:lpstr>
      <vt:lpstr>问题实践</vt:lpstr>
      <vt:lpstr>常见的性能问题有哪些？</vt:lpstr>
      <vt:lpstr>常见性能问题</vt:lpstr>
      <vt:lpstr>案例讲解：能耗监控系统</vt:lpstr>
      <vt:lpstr>案例讲解：测试需求分析</vt:lpstr>
      <vt:lpstr>案例讲解：发现的问题</vt:lpstr>
      <vt:lpstr>Sql/索引优化相关知识</vt:lpstr>
      <vt:lpstr>案例讲解：性能测试结果</vt:lpstr>
      <vt:lpstr>案例讲解：存在的问题</vt:lpstr>
      <vt:lpstr>性能测试误区</vt:lpstr>
      <vt:lpstr>性能测试工程师需要具备的技能</vt:lpstr>
      <vt:lpstr>性能测试工程的几个阶段</vt:lpstr>
      <vt:lpstr>一个好的性能测试工程师=         半个DBA + 半个运维 + 半个开发</vt:lpstr>
      <vt:lpstr>总结回顾</vt:lpstr>
      <vt:lpstr>Q/A:  Any Question?</vt:lpstr>
      <vt:lpstr>近期研究推荐：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tangxiaowen</dc:creator>
  <cp:lastModifiedBy>admin</cp:lastModifiedBy>
  <cp:revision>263</cp:revision>
  <dcterms:created xsi:type="dcterms:W3CDTF">2015-07-24T01:38:00Z</dcterms:created>
  <dcterms:modified xsi:type="dcterms:W3CDTF">2018-02-23T02:24:15Z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