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9" r:id="rId3"/>
    <p:sldId id="277" r:id="rId4"/>
    <p:sldId id="276" r:id="rId5"/>
    <p:sldId id="278" r:id="rId6"/>
    <p:sldId id="274" r:id="rId7"/>
    <p:sldId id="279" r:id="rId8"/>
    <p:sldId id="280" r:id="rId9"/>
    <p:sldId id="281" r:id="rId10"/>
    <p:sldId id="268" r:id="rId11"/>
    <p:sldId id="282" r:id="rId12"/>
    <p:sldId id="285" r:id="rId13"/>
    <p:sldId id="302" r:id="rId14"/>
    <p:sldId id="301" r:id="rId15"/>
    <p:sldId id="304" r:id="rId16"/>
    <p:sldId id="300" r:id="rId17"/>
    <p:sldId id="284" r:id="rId18"/>
    <p:sldId id="287" r:id="rId19"/>
    <p:sldId id="299" r:id="rId20"/>
    <p:sldId id="298" r:id="rId21"/>
    <p:sldId id="283" r:id="rId22"/>
    <p:sldId id="286" r:id="rId23"/>
    <p:sldId id="290" r:id="rId24"/>
    <p:sldId id="291" r:id="rId25"/>
    <p:sldId id="292" r:id="rId26"/>
    <p:sldId id="293" r:id="rId27"/>
    <p:sldId id="26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85B571D-A994-4C29-80E8-15684B7E8DE6}">
          <p14:sldIdLst>
            <p14:sldId id="257"/>
            <p14:sldId id="259"/>
            <p14:sldId id="277"/>
            <p14:sldId id="276"/>
            <p14:sldId id="278"/>
            <p14:sldId id="274"/>
            <p14:sldId id="279"/>
            <p14:sldId id="280"/>
            <p14:sldId id="281"/>
            <p14:sldId id="268"/>
            <p14:sldId id="282"/>
            <p14:sldId id="285"/>
            <p14:sldId id="302"/>
            <p14:sldId id="301"/>
            <p14:sldId id="304"/>
            <p14:sldId id="300"/>
            <p14:sldId id="284"/>
            <p14:sldId id="287"/>
            <p14:sldId id="299"/>
            <p14:sldId id="298"/>
            <p14:sldId id="283"/>
            <p14:sldId id="286"/>
            <p14:sldId id="290"/>
            <p14:sldId id="291"/>
            <p14:sldId id="292"/>
            <p14:sldId id="29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747"/>
    <a:srgbClr val="90B7C7"/>
    <a:srgbClr val="BE4D4A"/>
    <a:srgbClr val="D8D8DA"/>
    <a:srgbClr val="D1D1D3"/>
    <a:srgbClr val="DB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1B0A-9C2D-42C1-8528-A85E954ED806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AAB1-0F89-40AD-9EC3-4EAACC0DB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4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43672" y="1628800"/>
            <a:ext cx="3816424" cy="77514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讲师介绍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271464" y="1412776"/>
            <a:ext cx="7920880" cy="453650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8743"/>
            <a:ext cx="2351584" cy="407757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4511824" y="2564904"/>
            <a:ext cx="0" cy="3024336"/>
          </a:xfrm>
          <a:prstGeom prst="line">
            <a:avLst/>
          </a:prstGeom>
          <a:ln w="38100" cap="sq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980124" y="2762847"/>
            <a:ext cx="3743920" cy="2593057"/>
          </a:xfrm>
        </p:spPr>
        <p:txBody>
          <a:bodyPr/>
          <a:lstStyle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3856379" y="0"/>
            <a:ext cx="8335621" cy="6858000"/>
            <a:chOff x="3935837" y="4192"/>
            <a:chExt cx="8335621" cy="6858000"/>
          </a:xfrm>
        </p:grpSpPr>
        <p:sp>
          <p:nvSpPr>
            <p:cNvPr id="20" name="矩形 19"/>
            <p:cNvSpPr/>
            <p:nvPr userDrawn="1"/>
          </p:nvSpPr>
          <p:spPr>
            <a:xfrm>
              <a:off x="10399250" y="4192"/>
              <a:ext cx="1872208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 userDrawn="1"/>
          </p:nvGrpSpPr>
          <p:grpSpPr>
            <a:xfrm>
              <a:off x="3935837" y="4192"/>
              <a:ext cx="7344739" cy="6858000"/>
              <a:chOff x="4367885" y="19819"/>
              <a:chExt cx="7344739" cy="6858000"/>
            </a:xfrm>
          </p:grpSpPr>
          <p:sp>
            <p:nvSpPr>
              <p:cNvPr id="18" name="矩形 17"/>
              <p:cNvSpPr/>
              <p:nvPr userDrawn="1"/>
            </p:nvSpPr>
            <p:spPr>
              <a:xfrm>
                <a:off x="9336360" y="19819"/>
                <a:ext cx="2376264" cy="685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 userDrawn="1"/>
            </p:nvSpPr>
            <p:spPr>
              <a:xfrm>
                <a:off x="8175716" y="19819"/>
                <a:ext cx="3240360" cy="6858000"/>
              </a:xfrm>
              <a:custGeom>
                <a:avLst/>
                <a:gdLst>
                  <a:gd name="connsiteX0" fmla="*/ 1080081 w 1944139"/>
                  <a:gd name="connsiteY0" fmla="*/ 0 h 6857756"/>
                  <a:gd name="connsiteX1" fmla="*/ 1944139 w 1944139"/>
                  <a:gd name="connsiteY1" fmla="*/ 0 h 6857756"/>
                  <a:gd name="connsiteX2" fmla="*/ 864057 w 1944139"/>
                  <a:gd name="connsiteY2" fmla="*/ 6857756 h 6857756"/>
                  <a:gd name="connsiteX3" fmla="*/ 0 w 1944139"/>
                  <a:gd name="connsiteY3" fmla="*/ 6857756 h 6857756"/>
                  <a:gd name="connsiteX4" fmla="*/ 1080081 w 1944139"/>
                  <a:gd name="connsiteY4" fmla="*/ 0 h 685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4139" h="6857756">
                    <a:moveTo>
                      <a:pt x="1080081" y="0"/>
                    </a:moveTo>
                    <a:lnTo>
                      <a:pt x="1944139" y="0"/>
                    </a:lnTo>
                    <a:lnTo>
                      <a:pt x="864057" y="6857756"/>
                    </a:lnTo>
                    <a:lnTo>
                      <a:pt x="0" y="6857756"/>
                    </a:lnTo>
                    <a:lnTo>
                      <a:pt x="1080081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 userDrawn="1"/>
            </p:nvSpPr>
            <p:spPr>
              <a:xfrm>
                <a:off x="4367885" y="19819"/>
                <a:ext cx="7344739" cy="6858000"/>
              </a:xfrm>
              <a:custGeom>
                <a:avLst/>
                <a:gdLst>
                  <a:gd name="connsiteX0" fmla="*/ 1080120 w 4320480"/>
                  <a:gd name="connsiteY0" fmla="*/ 0 h 6858000"/>
                  <a:gd name="connsiteX1" fmla="*/ 4320480 w 4320480"/>
                  <a:gd name="connsiteY1" fmla="*/ 0 h 6858000"/>
                  <a:gd name="connsiteX2" fmla="*/ 4320442 w 4320480"/>
                  <a:gd name="connsiteY2" fmla="*/ 244 h 6858000"/>
                  <a:gd name="connsiteX3" fmla="*/ 3456384 w 4320480"/>
                  <a:gd name="connsiteY3" fmla="*/ 244 h 6858000"/>
                  <a:gd name="connsiteX4" fmla="*/ 2376303 w 4320480"/>
                  <a:gd name="connsiteY4" fmla="*/ 6858000 h 6858000"/>
                  <a:gd name="connsiteX5" fmla="*/ 0 w 4320480"/>
                  <a:gd name="connsiteY5" fmla="*/ 6858000 h 6858000"/>
                  <a:gd name="connsiteX6" fmla="*/ 1080120 w 4320480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0" h="6858000">
                    <a:moveTo>
                      <a:pt x="1080120" y="0"/>
                    </a:moveTo>
                    <a:lnTo>
                      <a:pt x="4320480" y="0"/>
                    </a:lnTo>
                    <a:lnTo>
                      <a:pt x="4320442" y="244"/>
                    </a:lnTo>
                    <a:lnTo>
                      <a:pt x="3456384" y="244"/>
                    </a:lnTo>
                    <a:lnTo>
                      <a:pt x="2376303" y="6858000"/>
                    </a:lnTo>
                    <a:lnTo>
                      <a:pt x="0" y="6858000"/>
                    </a:lnTo>
                    <a:lnTo>
                      <a:pt x="108012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3" name="图片 42" descr="logo_middl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336" y="-13064"/>
            <a:ext cx="2639614" cy="14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8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09600" y="1844824"/>
            <a:ext cx="8534421" cy="4248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1685504" y="2593077"/>
            <a:ext cx="288000" cy="288000"/>
          </a:xfrm>
          <a:prstGeom prst="ellipse">
            <a:avLst/>
          </a:prstGeom>
          <a:solidFill>
            <a:srgbClr val="BE4D4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631504" y="2539077"/>
            <a:ext cx="396000" cy="396000"/>
          </a:xfrm>
          <a:prstGeom prst="ellipse">
            <a:avLst/>
          </a:prstGeom>
          <a:noFill/>
          <a:ln w="25400" cap="flat" cmpd="sng" algn="ctr">
            <a:solidFill>
              <a:sysClr val="window" lastClr="FFFFFF">
                <a:alpha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1685504" y="3393745"/>
            <a:ext cx="288000" cy="288000"/>
          </a:xfrm>
          <a:prstGeom prst="ellipse">
            <a:avLst/>
          </a:pr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695413" y="4207217"/>
            <a:ext cx="288000" cy="28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695413" y="4959208"/>
            <a:ext cx="288000" cy="288000"/>
          </a:xfrm>
          <a:prstGeom prst="ellipse">
            <a:avLst/>
          </a:prstGeom>
          <a:solidFill>
            <a:srgbClr val="9BBB59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631504" y="3339745"/>
            <a:ext cx="396000" cy="396000"/>
          </a:xfrm>
          <a:prstGeom prst="ellipse">
            <a:avLst/>
          </a:prstGeom>
          <a:noFill/>
          <a:ln w="25400" cap="flat" cmpd="sng" algn="ctr">
            <a:solidFill>
              <a:sysClr val="window" lastClr="FFFFFF">
                <a:alpha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1641413" y="4905208"/>
            <a:ext cx="396000" cy="396000"/>
          </a:xfrm>
          <a:prstGeom prst="ellipse">
            <a:avLst/>
          </a:prstGeom>
          <a:noFill/>
          <a:ln w="25400" cap="flat" cmpd="sng" algn="ctr">
            <a:solidFill>
              <a:sysClr val="window" lastClr="FFFFFF">
                <a:alpha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640994" y="4153217"/>
            <a:ext cx="396000" cy="396000"/>
          </a:xfrm>
          <a:prstGeom prst="ellipse">
            <a:avLst/>
          </a:prstGeom>
          <a:noFill/>
          <a:ln w="25400" cap="flat" cmpd="sng" algn="ctr">
            <a:solidFill>
              <a:sysClr val="window" lastClr="FFFFFF">
                <a:alpha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397453" y="2116827"/>
            <a:ext cx="4680520" cy="125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添加文本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添加文本</a:t>
            </a:r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397453" y="2959780"/>
            <a:ext cx="4680520" cy="125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添加文本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添加文本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397453" y="3718975"/>
            <a:ext cx="4680520" cy="125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添加文本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添加文本</a:t>
            </a:r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2397453" y="4478170"/>
            <a:ext cx="4680520" cy="125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添加文本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添加文本</a:t>
            </a: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8743"/>
            <a:ext cx="2351584" cy="40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8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模板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 userDrawn="1"/>
        </p:nvSpPr>
        <p:spPr>
          <a:xfrm>
            <a:off x="0" y="319472"/>
            <a:ext cx="5087888" cy="87728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7" y="260647"/>
            <a:ext cx="5010894" cy="10154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2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251684" y="1772816"/>
            <a:ext cx="5688632" cy="3024336"/>
            <a:chOff x="3275856" y="915566"/>
            <a:chExt cx="4176464" cy="2592288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7452320" y="915568"/>
              <a:ext cx="0" cy="2592286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3275856" y="915566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75856" y="915566"/>
              <a:ext cx="0" cy="2592288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75856" y="3507854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 userDrawn="1"/>
        </p:nvSpPr>
        <p:spPr>
          <a:xfrm>
            <a:off x="0" y="2812504"/>
            <a:ext cx="12192000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2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8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53442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pic>
        <p:nvPicPr>
          <p:cNvPr id="6" name="图片 5" descr="logo_middl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552384" y="0"/>
            <a:ext cx="2639614" cy="1422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0" r:id="rId5"/>
    <p:sldLayoutId id="2147483654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课程二维码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54054"/>
            <a:ext cx="1703511" cy="1603946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127448" y="1753818"/>
            <a:ext cx="8712967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TextBox 1"/>
          <p:cNvSpPr txBox="1"/>
          <p:nvPr/>
        </p:nvSpPr>
        <p:spPr>
          <a:xfrm>
            <a:off x="1055439" y="1693133"/>
            <a:ext cx="8856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Airtest Web</a:t>
            </a:r>
            <a:r>
              <a:rPr lang="zh-CN" altLang="en-US" sz="4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自动化测试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"/>
          <p:cNvSpPr txBox="1"/>
          <p:nvPr/>
        </p:nvSpPr>
        <p:spPr>
          <a:xfrm>
            <a:off x="2838788" y="2484185"/>
            <a:ext cx="496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欢迎</a:t>
            </a:r>
            <a:r>
              <a:rPr lang="zh-CN" altLang="en-US" sz="3200" smtClean="0">
                <a:solidFill>
                  <a:schemeClr val="accent1">
                    <a:lumMod val="75000"/>
                  </a:schemeClr>
                </a:solidFill>
              </a:rPr>
              <a:t>进入 特斯汀学院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PA-矩形 3"/>
          <p:cNvSpPr/>
          <p:nvPr>
            <p:custDataLst>
              <p:tags r:id="rId1"/>
            </p:custDataLst>
          </p:nvPr>
        </p:nvSpPr>
        <p:spPr>
          <a:xfrm>
            <a:off x="4224469" y="3090571"/>
            <a:ext cx="3456383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Roy    </a:t>
            </a:r>
            <a:r>
              <a:rPr lang="en-US" altLang="zh-CN" sz="140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4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578225840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PA-矩形 3"/>
          <p:cNvSpPr/>
          <p:nvPr>
            <p:custDataLst>
              <p:tags r:id="rId2"/>
            </p:custDataLst>
          </p:nvPr>
        </p:nvSpPr>
        <p:spPr>
          <a:xfrm>
            <a:off x="3864429" y="3571424"/>
            <a:ext cx="3816423" cy="35827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技术交流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+mn-ea"/>
              </a:rPr>
              <a:t>691499681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7248805" y="1052736"/>
            <a:ext cx="0" cy="575627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15883" y="1052736"/>
            <a:ext cx="6632922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15882" y="1052736"/>
            <a:ext cx="0" cy="3744416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5882" y="4797152"/>
            <a:ext cx="6632923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248805" y="4509120"/>
            <a:ext cx="0" cy="288032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-矩形 3"/>
          <p:cNvSpPr/>
          <p:nvPr>
            <p:custDataLst>
              <p:tags r:id="rId3"/>
            </p:custDataLst>
          </p:nvPr>
        </p:nvSpPr>
        <p:spPr>
          <a:xfrm>
            <a:off x="3432381" y="4033360"/>
            <a:ext cx="4248471" cy="35827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客服老师：卡卡    </a:t>
            </a:r>
            <a:r>
              <a:rPr lang="zh-CN" altLang="en-US" sz="14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4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</a:rPr>
              <a:t>632232258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6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 animBg="1"/>
      <p:bldP spid="29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Airtest</a:t>
            </a:r>
            <a:r>
              <a:rPr lang="zh-CN" altLang="en-US" smtClean="0"/>
              <a:t>录制</a:t>
            </a:r>
            <a:r>
              <a:rPr lang="en-US" altLang="zh-CN" smtClean="0"/>
              <a:t>Web</a:t>
            </a:r>
            <a:r>
              <a:rPr lang="zh-CN" altLang="en-US" smtClean="0"/>
              <a:t>脚本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23" y="1988840"/>
            <a:ext cx="5405405" cy="458598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1384" y="1377062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mtClean="0"/>
              <a:t>在窗口菜单中，打开</a:t>
            </a:r>
            <a:r>
              <a:rPr lang="en-US" altLang="zh-CN" smtClean="0"/>
              <a:t>Selenium Window</a:t>
            </a:r>
            <a:r>
              <a:rPr lang="zh-CN" altLang="en-US" smtClean="0"/>
              <a:t>辅助窗口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223792" y="1988840"/>
            <a:ext cx="0" cy="4752528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29720" y="2396062"/>
            <a:ext cx="138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通过点击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840" y="2472716"/>
            <a:ext cx="300555" cy="21602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942510" y="2396062"/>
            <a:ext cx="213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按钮，打开浏览器。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53939" y="3495053"/>
            <a:ext cx="3417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在浏览器中访问网站，并点击</a:t>
            </a:r>
            <a:r>
              <a:rPr lang="en-US" altLang="zh-CN" smtClean="0"/>
              <a:t>start_web</a:t>
            </a:r>
            <a:r>
              <a:rPr lang="zh-CN" altLang="en-US" smtClean="0"/>
              <a:t>菜单，将自动生成一条访问网站的代码。点击     ，开始录制。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663" y="2031862"/>
            <a:ext cx="288262" cy="22420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51384" y="1957772"/>
            <a:ext cx="73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点击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376579" y="1957772"/>
            <a:ext cx="234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，创建一个新脚本。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47996" y="2768731"/>
            <a:ext cx="339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在脚本编辑窗弹出的提示选择</a:t>
            </a:r>
            <a:r>
              <a:rPr lang="en-US" altLang="zh-CN" smtClean="0"/>
              <a:t>yes</a:t>
            </a:r>
            <a:r>
              <a:rPr lang="zh-CN" altLang="en-US" smtClean="0"/>
              <a:t>，生成初始化代码。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80" y="4121048"/>
            <a:ext cx="372041" cy="21602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03" y="4795706"/>
            <a:ext cx="809524" cy="40952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103" y="5280166"/>
            <a:ext cx="798476" cy="44239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103" y="5817834"/>
            <a:ext cx="809524" cy="447619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559496" y="479570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用于录制元素点击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549776" y="530954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用于录制文本输入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559496" y="585697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用于断言元素是否存在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Airtest</a:t>
            </a:r>
            <a:r>
              <a:rPr lang="zh-CN" altLang="en-US" smtClean="0"/>
              <a:t>录制</a:t>
            </a:r>
            <a:r>
              <a:rPr lang="en-US" altLang="zh-CN" smtClean="0"/>
              <a:t>Web</a:t>
            </a:r>
            <a:r>
              <a:rPr lang="zh-CN" altLang="en-US" smtClean="0"/>
              <a:t>脚本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69" y="1988840"/>
            <a:ext cx="5426078" cy="460352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1384" y="1377062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mtClean="0"/>
              <a:t>Airtest </a:t>
            </a:r>
            <a:r>
              <a:rPr lang="zh-CN" altLang="en-US"/>
              <a:t>封装</a:t>
            </a:r>
            <a:r>
              <a:rPr lang="zh-CN" altLang="en-US" smtClean="0"/>
              <a:t>了常用的方法以进行脚本录制，同时引入了</a:t>
            </a:r>
            <a:r>
              <a:rPr lang="en-US" altLang="zh-CN" smtClean="0"/>
              <a:t>Airtest</a:t>
            </a:r>
            <a:r>
              <a:rPr lang="zh-CN" altLang="en-US" smtClean="0"/>
              <a:t>框架特有的图像识别。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223792" y="1988840"/>
            <a:ext cx="0" cy="4752528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5" y="2384554"/>
            <a:ext cx="1371429" cy="390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15" y="2924944"/>
            <a:ext cx="1375459" cy="5072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1384" y="1865419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accent3">
                    <a:lumMod val="75000"/>
                  </a:schemeClr>
                </a:solidFill>
              </a:rPr>
              <a:t>Airtest</a:t>
            </a:r>
            <a:r>
              <a:rPr lang="zh-CN" altLang="en-US" sz="200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zh-CN" altLang="en-US" sz="2000" smtClean="0">
                <a:solidFill>
                  <a:schemeClr val="accent3">
                    <a:lumMod val="75000"/>
                  </a:schemeClr>
                </a:solidFill>
              </a:rPr>
              <a:t>图像识别按钮</a:t>
            </a:r>
            <a:endParaRPr lang="zh-CN" altLang="en-US" sz="2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35560" y="23845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通过图像点击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35560" y="29939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断言图像存在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51384" y="363865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accent3">
                    <a:lumMod val="75000"/>
                  </a:schemeClr>
                </a:solidFill>
              </a:rPr>
              <a:t>直接生成代码按钮</a:t>
            </a:r>
            <a:endParaRPr lang="zh-CN" altLang="en-US" sz="200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15" y="4174628"/>
            <a:ext cx="1076190" cy="38095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35559" y="4165067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对当前页面截图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15" y="4702386"/>
            <a:ext cx="1342857" cy="4000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135560" y="47363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回到上一个标签页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115" y="5249354"/>
            <a:ext cx="1342857" cy="463381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135559" y="529637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切换到最新标签页</a:t>
            </a:r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14" y="5859703"/>
            <a:ext cx="1342857" cy="42106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113" y="6382121"/>
            <a:ext cx="1342857" cy="433179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135559" y="588556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返回到上一个页面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135559" y="64140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前进到下一个页面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录制第一个脚本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67408" y="155679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开展</a:t>
            </a:r>
            <a:r>
              <a:rPr lang="en-US" altLang="zh-CN" smtClean="0"/>
              <a:t>web</a:t>
            </a:r>
            <a:r>
              <a:rPr lang="zh-CN" altLang="en-US" smtClean="0"/>
              <a:t>自动化测试的脚本录制来源于</a:t>
            </a:r>
            <a:r>
              <a:rPr lang="en-US" altLang="zh-CN" smtClean="0"/>
              <a:t>web</a:t>
            </a:r>
            <a:r>
              <a:rPr lang="zh-CN" altLang="en-US" smtClean="0"/>
              <a:t>测试用例，以一个简单的例子开始熟悉</a:t>
            </a:r>
            <a:r>
              <a:rPr lang="en-US" altLang="zh-CN" smtClean="0"/>
              <a:t>Airtest</a:t>
            </a:r>
            <a:r>
              <a:rPr lang="zh-CN" altLang="en-US" smtClean="0"/>
              <a:t>的基本使用，用例步骤与预期结果如下：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7408" y="242088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accent3">
                    <a:lumMod val="75000"/>
                  </a:schemeClr>
                </a:solidFill>
              </a:rPr>
              <a:t>腾</a:t>
            </a:r>
            <a:r>
              <a:rPr lang="zh-CN" altLang="en-US" sz="2000" smtClean="0">
                <a:solidFill>
                  <a:schemeClr val="accent3">
                    <a:lumMod val="75000"/>
                  </a:schemeClr>
                </a:solidFill>
              </a:rPr>
              <a:t>讯课堂搜索功能用例</a:t>
            </a:r>
            <a:endParaRPr lang="zh-CN" altLang="en-US" sz="2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3432" y="2820998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用例步骤：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、访问百度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、输入腾讯课堂执行搜索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、点击腾讯课堂首页链接，进入腾讯课堂</a:t>
            </a: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、输入特斯汀学院进行搜索</a:t>
            </a:r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、点击免费课程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预期结果：</a:t>
            </a:r>
            <a:endParaRPr lang="en-US" altLang="zh-CN" smtClean="0"/>
          </a:p>
          <a:p>
            <a:r>
              <a:rPr lang="zh-CN" altLang="en-US" smtClean="0"/>
              <a:t>页面中包含指定图片。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731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页面内</a:t>
            </a:r>
            <a:r>
              <a:rPr lang="en-US" altLang="zh-CN" smtClean="0"/>
              <a:t>IFrame</a:t>
            </a:r>
            <a:r>
              <a:rPr lang="zh-CN" altLang="en-US" smtClean="0"/>
              <a:t>处理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400" y="170080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web</a:t>
            </a:r>
            <a:r>
              <a:rPr lang="zh-CN" altLang="en-US" smtClean="0"/>
              <a:t>自动化测试的过程中，有时会遇到页面元素内嵌在一个</a:t>
            </a:r>
            <a:r>
              <a:rPr lang="en-US" altLang="zh-CN" smtClean="0"/>
              <a:t>Iframe</a:t>
            </a:r>
            <a:r>
              <a:rPr lang="zh-CN" altLang="en-US" smtClean="0"/>
              <a:t>元素中的情况，此时如果直接录制，将无法定位到元素。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400" y="248619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accent2">
                    <a:lumMod val="75000"/>
                  </a:schemeClr>
                </a:solidFill>
              </a:rPr>
              <a:t>Iframe</a:t>
            </a:r>
            <a:r>
              <a:rPr lang="zh-CN" altLang="en-US" sz="2000" smtClean="0">
                <a:solidFill>
                  <a:schemeClr val="accent2">
                    <a:lumMod val="75000"/>
                  </a:schemeClr>
                </a:solidFill>
              </a:rPr>
              <a:t>元素的切入与切出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400" y="3025367"/>
            <a:ext cx="77768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1</a:t>
            </a:r>
            <a:r>
              <a:rPr lang="zh-CN" altLang="en-US" smtClean="0"/>
              <a:t>、当录制过程中出现点击某个元素无法定位到时，检查定位的元素是否包含在</a:t>
            </a:r>
            <a:r>
              <a:rPr lang="en-US" altLang="zh-CN" smtClean="0"/>
              <a:t>Iframe</a:t>
            </a:r>
            <a:r>
              <a:rPr lang="zh-CN" altLang="en-US" smtClean="0"/>
              <a:t>中</a:t>
            </a:r>
            <a:endParaRPr lang="en-US" altLang="zh-CN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2</a:t>
            </a:r>
            <a:r>
              <a:rPr lang="zh-CN" altLang="en-US" smtClean="0"/>
              <a:t>、找到</a:t>
            </a:r>
            <a:r>
              <a:rPr lang="en-US" altLang="zh-CN" smtClean="0"/>
              <a:t>Iframe</a:t>
            </a:r>
            <a:r>
              <a:rPr lang="zh-CN" altLang="en-US" smtClean="0"/>
              <a:t>元素，获取它的</a:t>
            </a:r>
            <a:r>
              <a:rPr lang="en-US" altLang="zh-CN" smtClean="0"/>
              <a:t>id</a:t>
            </a:r>
            <a:r>
              <a:rPr lang="zh-CN" altLang="en-US" smtClean="0"/>
              <a:t>或者</a:t>
            </a:r>
            <a:r>
              <a:rPr lang="en-US" altLang="zh-CN" smtClean="0"/>
              <a:t>name</a:t>
            </a:r>
            <a:r>
              <a:rPr lang="zh-CN" altLang="en-US" smtClean="0"/>
              <a:t>属性</a:t>
            </a:r>
            <a:endParaRPr lang="en-US" altLang="zh-CN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3</a:t>
            </a:r>
            <a:r>
              <a:rPr lang="zh-CN" altLang="en-US" smtClean="0"/>
              <a:t>、通过</a:t>
            </a:r>
            <a:r>
              <a:rPr lang="en-US" altLang="zh-CN" smtClean="0"/>
              <a:t>driver.switch_to_frame()</a:t>
            </a:r>
            <a:r>
              <a:rPr lang="zh-CN" altLang="en-US" smtClean="0"/>
              <a:t>方法切入</a:t>
            </a:r>
            <a:r>
              <a:rPr lang="en-US" altLang="zh-CN" smtClean="0"/>
              <a:t>Iframe</a:t>
            </a:r>
            <a:r>
              <a:rPr lang="zh-CN" altLang="en-US" smtClean="0"/>
              <a:t>中</a:t>
            </a:r>
            <a:endParaRPr lang="en-US" altLang="zh-CN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4</a:t>
            </a:r>
            <a:r>
              <a:rPr lang="zh-CN" altLang="en-US" smtClean="0"/>
              <a:t>、定位待定位元素并进行操作</a:t>
            </a:r>
            <a:endParaRPr lang="en-US" altLang="zh-CN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5</a:t>
            </a:r>
            <a:r>
              <a:rPr lang="zh-CN" altLang="en-US" smtClean="0"/>
              <a:t>、通过</a:t>
            </a:r>
            <a:r>
              <a:rPr lang="en-US" altLang="zh-CN" smtClean="0"/>
              <a:t>driver.switch_to_default_content()</a:t>
            </a:r>
            <a:r>
              <a:rPr lang="zh-CN" altLang="en-US" smtClean="0"/>
              <a:t>方法退出</a:t>
            </a:r>
            <a:r>
              <a:rPr lang="en-US" altLang="zh-CN" smtClean="0"/>
              <a:t>IFrame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5746" y="5534306"/>
            <a:ext cx="5616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accent2">
                    <a:lumMod val="75000"/>
                  </a:schemeClr>
                </a:solidFill>
              </a:rPr>
              <a:t>直接通过</a:t>
            </a:r>
            <a:r>
              <a:rPr lang="en-US" altLang="zh-CN" sz="2000" smtClean="0">
                <a:solidFill>
                  <a:schemeClr val="accent2">
                    <a:lumMod val="75000"/>
                  </a:schemeClr>
                </a:solidFill>
              </a:rPr>
              <a:t>Airtest_touch</a:t>
            </a:r>
            <a:r>
              <a:rPr lang="zh-CN" altLang="en-US" sz="2000" smtClean="0">
                <a:solidFill>
                  <a:schemeClr val="accent2">
                    <a:lumMod val="75000"/>
                  </a:schemeClr>
                </a:solidFill>
              </a:rPr>
              <a:t>方法对图像进行操作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5400" y="604877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另外一种解决方案，则是直接通过</a:t>
            </a:r>
            <a:r>
              <a:rPr lang="en-US" altLang="zh-CN" smtClean="0"/>
              <a:t>Airtest</a:t>
            </a:r>
            <a:r>
              <a:rPr lang="zh-CN" altLang="en-US" smtClean="0"/>
              <a:t>的图像识别方法，模拟操作。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文件上传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7408" y="2060848"/>
            <a:ext cx="758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遇到需要进行文件上传的操作，这时单纯使用</a:t>
            </a:r>
            <a:r>
              <a:rPr lang="en-US" altLang="zh-CN" smtClean="0"/>
              <a:t>Airtest</a:t>
            </a:r>
            <a:r>
              <a:rPr lang="zh-CN" altLang="en-US" smtClean="0"/>
              <a:t>无法操作页面弹出的选择文件上传的文本框，可以通过代码来实现：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5514" y="3460470"/>
            <a:ext cx="82089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1</a:t>
            </a:r>
            <a:r>
              <a:rPr lang="zh-CN" altLang="en-US" smtClean="0"/>
              <a:t>、在页面中找到用于上传元素的</a:t>
            </a:r>
            <a:r>
              <a:rPr lang="en-US" altLang="zh-CN" smtClean="0"/>
              <a:t>input</a:t>
            </a:r>
            <a:r>
              <a:rPr lang="zh-CN" altLang="en-US" smtClean="0"/>
              <a:t>元素，它的属性</a:t>
            </a:r>
            <a:r>
              <a:rPr lang="en-US" altLang="zh-CN" smtClean="0"/>
              <a:t>type</a:t>
            </a:r>
            <a:r>
              <a:rPr lang="zh-CN" altLang="en-US" smtClean="0"/>
              <a:t>为</a:t>
            </a:r>
            <a:r>
              <a:rPr lang="en-US" altLang="zh-CN" smtClean="0"/>
              <a:t>file</a:t>
            </a:r>
            <a:endParaRPr lang="en-US" altLang="zh-CN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2</a:t>
            </a:r>
            <a:r>
              <a:rPr lang="zh-CN" altLang="en-US" smtClean="0"/>
              <a:t>、通过</a:t>
            </a:r>
            <a:r>
              <a:rPr lang="en-US" altLang="zh-CN" smtClean="0"/>
              <a:t>driver.find_element_by_xpath</a:t>
            </a:r>
            <a:r>
              <a:rPr lang="zh-CN" altLang="en-US" smtClean="0"/>
              <a:t>方法定位该元素</a:t>
            </a:r>
            <a:endParaRPr lang="en-US" altLang="zh-CN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3</a:t>
            </a:r>
            <a:r>
              <a:rPr lang="zh-CN" altLang="en-US" smtClean="0"/>
              <a:t>、对该元素进行</a:t>
            </a:r>
            <a:r>
              <a:rPr lang="en-US" altLang="zh-CN" smtClean="0"/>
              <a:t>send_keys</a:t>
            </a:r>
            <a:r>
              <a:rPr lang="zh-CN" altLang="en-US" smtClean="0"/>
              <a:t>操作，输入内容为待上传文件的路径值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8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绕</a:t>
            </a:r>
            <a:r>
              <a:rPr lang="zh-CN" altLang="en-US" smtClean="0"/>
              <a:t>过验证码登录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3392" y="170080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Web</a:t>
            </a:r>
            <a:r>
              <a:rPr lang="zh-CN" altLang="en-US" smtClean="0"/>
              <a:t>自动化测试过程中，经常需要以登录状态对被测网站进行测试，这时，验证码就成为了一道迈不过去的门槛，可以通过加载浏览器用户文件的方式，通过</a:t>
            </a:r>
            <a:r>
              <a:rPr lang="en-US" altLang="zh-CN" smtClean="0"/>
              <a:t>cookies</a:t>
            </a:r>
            <a:r>
              <a:rPr lang="zh-CN" altLang="en-US" smtClean="0"/>
              <a:t>来实现免登录的操作。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3392" y="2924944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1</a:t>
            </a:r>
            <a:r>
              <a:rPr lang="zh-CN" altLang="en-US" smtClean="0"/>
              <a:t>、在启动浏览器的代码之前，先创建</a:t>
            </a:r>
            <a:r>
              <a:rPr lang="en-US" altLang="zh-CN" smtClean="0"/>
              <a:t>ChromeOptions()</a:t>
            </a:r>
            <a:r>
              <a:rPr lang="zh-CN" altLang="en-US" smtClean="0"/>
              <a:t>属性</a:t>
            </a:r>
            <a:r>
              <a:rPr lang="en-US" altLang="zh-CN" smtClean="0"/>
              <a:t>option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2</a:t>
            </a:r>
            <a:r>
              <a:rPr lang="zh-CN" altLang="en-US" smtClean="0"/>
              <a:t>、在</a:t>
            </a:r>
            <a:r>
              <a:rPr lang="en-US" altLang="zh-CN" smtClean="0"/>
              <a:t>option</a:t>
            </a:r>
            <a:r>
              <a:rPr lang="zh-CN" altLang="en-US" smtClean="0"/>
              <a:t>中通过</a:t>
            </a:r>
            <a:r>
              <a:rPr lang="en-US" altLang="zh-CN" smtClean="0"/>
              <a:t>add_argument()</a:t>
            </a:r>
            <a:r>
              <a:rPr lang="zh-CN" altLang="en-US" smtClean="0"/>
              <a:t>方法添加属性</a:t>
            </a:r>
            <a:r>
              <a:rPr lang="en-US" altLang="zh-CN" smtClean="0"/>
              <a:t>’--user-data-dir</a:t>
            </a:r>
            <a:r>
              <a:rPr lang="zh-CN" altLang="en-US" smtClean="0"/>
              <a:t>’</a:t>
            </a:r>
            <a:endParaRPr lang="en-US" altLang="zh-CN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3</a:t>
            </a:r>
            <a:r>
              <a:rPr lang="zh-CN" altLang="en-US" smtClean="0"/>
              <a:t>、在调用</a:t>
            </a:r>
            <a:r>
              <a:rPr lang="en-US" altLang="zh-CN" smtClean="0"/>
              <a:t>webChrome</a:t>
            </a:r>
            <a:r>
              <a:rPr lang="zh-CN" altLang="en-US" smtClean="0"/>
              <a:t>方法启动浏览器时，加上</a:t>
            </a:r>
            <a:r>
              <a:rPr lang="en-US" altLang="zh-CN" smtClean="0"/>
              <a:t>chrome_options=option</a:t>
            </a:r>
            <a:r>
              <a:rPr lang="zh-CN" altLang="en-US" smtClean="0"/>
              <a:t>参数加载用户配置文件</a:t>
            </a:r>
            <a:endParaRPr lang="en-US" altLang="zh-CN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4</a:t>
            </a:r>
            <a:r>
              <a:rPr lang="zh-CN" altLang="en-US" smtClean="0"/>
              <a:t>、访问网站，就可以加载本地浏览器已经记录的</a:t>
            </a:r>
            <a:r>
              <a:rPr lang="en-US" altLang="zh-CN" smtClean="0"/>
              <a:t>cookie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05656" y="3351853"/>
            <a:ext cx="5791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Airtest</a:t>
            </a:r>
            <a:r>
              <a:rPr lang="zh-CN" altLang="en-US" sz="36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脚本执行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Running Airtest Scripts</a:t>
            </a:r>
            <a:endParaRPr lang="zh-CN" altLang="en-US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48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Airtest</a:t>
            </a:r>
            <a:r>
              <a:rPr lang="zh-CN" altLang="en-US" smtClean="0"/>
              <a:t>脚本运行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51384" y="1377062"/>
            <a:ext cx="950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mtClean="0"/>
              <a:t>Airtest IDE</a:t>
            </a:r>
            <a:r>
              <a:rPr lang="zh-CN" altLang="en-US" smtClean="0"/>
              <a:t>能够直接执行录制好的脚本，也可以通过命令行执行或通过</a:t>
            </a:r>
            <a:r>
              <a:rPr lang="en-US" altLang="zh-CN" smtClean="0"/>
              <a:t>python</a:t>
            </a:r>
            <a:r>
              <a:rPr lang="zh-CN" altLang="en-US" smtClean="0"/>
              <a:t>执行。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50992" y="357301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accent3">
                    <a:lumMod val="75000"/>
                  </a:schemeClr>
                </a:solidFill>
              </a:rPr>
              <a:t>命令行调用</a:t>
            </a:r>
            <a:r>
              <a:rPr lang="en-US" altLang="zh-CN" sz="2000" smtClean="0">
                <a:solidFill>
                  <a:schemeClr val="accent3">
                    <a:lumMod val="75000"/>
                  </a:schemeClr>
                </a:solidFill>
              </a:rPr>
              <a:t>IDE</a:t>
            </a:r>
            <a:r>
              <a:rPr lang="zh-CN" altLang="en-US" sz="2000" smtClean="0">
                <a:solidFill>
                  <a:schemeClr val="accent3">
                    <a:lumMod val="75000"/>
                  </a:schemeClr>
                </a:solidFill>
              </a:rPr>
              <a:t>运行脚本</a:t>
            </a:r>
            <a:endParaRPr lang="zh-CN" altLang="en-US" sz="2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5542" y="407410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在通过</a:t>
            </a:r>
            <a:r>
              <a:rPr lang="en-US" altLang="zh-CN" smtClean="0"/>
              <a:t>Airtest IDE</a:t>
            </a:r>
            <a:r>
              <a:rPr lang="zh-CN" altLang="en-US" smtClean="0"/>
              <a:t>运行脚本时，</a:t>
            </a:r>
            <a:r>
              <a:rPr lang="en-US" altLang="zh-CN" smtClean="0"/>
              <a:t>log</a:t>
            </a:r>
            <a:r>
              <a:rPr lang="zh-CN" altLang="en-US" smtClean="0"/>
              <a:t>窗口中有如下命令，直接将此段命令复制后即可执行脚本。由于</a:t>
            </a:r>
            <a:r>
              <a:rPr lang="en-US" altLang="zh-CN" smtClean="0"/>
              <a:t>Airtest</a:t>
            </a:r>
            <a:r>
              <a:rPr lang="zh-CN" altLang="en-US" smtClean="0"/>
              <a:t>已经</a:t>
            </a:r>
            <a:r>
              <a:rPr lang="zh-CN" altLang="en-US"/>
              <a:t>集成</a:t>
            </a:r>
            <a:r>
              <a:rPr lang="zh-CN" altLang="en-US" smtClean="0"/>
              <a:t>了</a:t>
            </a:r>
            <a:r>
              <a:rPr lang="en-US" altLang="zh-CN" smtClean="0"/>
              <a:t>selenium</a:t>
            </a:r>
            <a:r>
              <a:rPr lang="zh-CN" altLang="en-US" smtClean="0"/>
              <a:t>相关环境，因此不需要进行其他相关配置。</a:t>
            </a:r>
            <a:endParaRPr lang="en-US" altLang="zh-CN" smtClean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00" y="5013589"/>
            <a:ext cx="7761905" cy="144761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5407" y="1937427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accent3">
                    <a:lumMod val="75000"/>
                  </a:schemeClr>
                </a:solidFill>
              </a:rPr>
              <a:t>Airtest IDE</a:t>
            </a:r>
            <a:r>
              <a:rPr lang="zh-CN" altLang="en-US" sz="2000" smtClean="0">
                <a:solidFill>
                  <a:schemeClr val="accent3">
                    <a:lumMod val="75000"/>
                  </a:schemeClr>
                </a:solidFill>
              </a:rPr>
              <a:t> 直接运行脚本</a:t>
            </a:r>
            <a:endParaRPr lang="zh-CN" altLang="en-US" sz="2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9423" y="2420888"/>
            <a:ext cx="842493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点击</a:t>
            </a:r>
            <a:r>
              <a:rPr lang="en-US" altLang="zh-CN" smtClean="0"/>
              <a:t>	</a:t>
            </a:r>
            <a:r>
              <a:rPr lang="zh-CN" altLang="en-US" smtClean="0"/>
              <a:t>按钮可以直接运行编写好的</a:t>
            </a:r>
            <a:r>
              <a:rPr lang="en-US" altLang="zh-CN" smtClean="0"/>
              <a:t>.air</a:t>
            </a:r>
            <a:r>
              <a:rPr lang="zh-CN" altLang="en-US" smtClean="0"/>
              <a:t>脚本，点击</a:t>
            </a:r>
            <a:r>
              <a:rPr lang="en-US" altLang="zh-CN" smtClean="0"/>
              <a:t>	 </a:t>
            </a:r>
            <a:r>
              <a:rPr lang="zh-CN" altLang="en-US" smtClean="0"/>
              <a:t>按钮可以停止脚本运行。</a:t>
            </a:r>
            <a:endParaRPr lang="en-US" altLang="zh-CN" smtClean="0"/>
          </a:p>
          <a:p>
            <a:pPr>
              <a:spcBef>
                <a:spcPts val="600"/>
              </a:spcBef>
            </a:pPr>
            <a:r>
              <a:rPr lang="zh-CN" altLang="en-US" smtClean="0"/>
              <a:t>点击</a:t>
            </a:r>
            <a:r>
              <a:rPr lang="en-US" altLang="zh-CN" smtClean="0"/>
              <a:t>	</a:t>
            </a:r>
            <a:r>
              <a:rPr lang="zh-CN" altLang="en-US" smtClean="0"/>
              <a:t>按钮将打开浏览器查看脚本运行后的报告。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87" y="2420888"/>
            <a:ext cx="390476" cy="3428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007" y="2438887"/>
            <a:ext cx="390476" cy="333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487" y="2806335"/>
            <a:ext cx="400000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运行</a:t>
            </a:r>
            <a:r>
              <a:rPr lang="en-US" altLang="zh-CN" smtClean="0"/>
              <a:t>air</a:t>
            </a:r>
            <a:r>
              <a:rPr lang="zh-CN" altLang="en-US" smtClean="0"/>
              <a:t>脚本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0956" y="469449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accent3">
                    <a:lumMod val="75000"/>
                  </a:schemeClr>
                </a:solidFill>
              </a:rPr>
              <a:t>Python</a:t>
            </a:r>
            <a:r>
              <a:rPr lang="zh-CN" altLang="en-US" sz="2000" smtClean="0">
                <a:solidFill>
                  <a:schemeClr val="accent3">
                    <a:lumMod val="75000"/>
                  </a:schemeClr>
                </a:solidFill>
              </a:rPr>
              <a:t>必备库安装</a:t>
            </a:r>
            <a:endParaRPr lang="zh-CN" altLang="en-US" sz="2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3931" y="512002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</a:t>
            </a:r>
            <a:r>
              <a:rPr lang="en-US" altLang="zh-CN" smtClean="0"/>
              <a:t>python</a:t>
            </a:r>
            <a:r>
              <a:rPr lang="zh-CN" altLang="en-US" smtClean="0"/>
              <a:t>执行</a:t>
            </a:r>
            <a:r>
              <a:rPr lang="en-US" altLang="zh-CN" smtClean="0"/>
              <a:t>airtest</a:t>
            </a:r>
            <a:r>
              <a:rPr lang="zh-CN" altLang="en-US" smtClean="0"/>
              <a:t>的</a:t>
            </a:r>
            <a:r>
              <a:rPr lang="en-US" altLang="zh-CN" smtClean="0"/>
              <a:t>selenium</a:t>
            </a:r>
            <a:r>
              <a:rPr lang="zh-CN" altLang="en-US" smtClean="0"/>
              <a:t>脚本时，需要进行相关环境的配置，需要</a:t>
            </a:r>
            <a:r>
              <a:rPr lang="en-US" altLang="zh-CN" smtClean="0"/>
              <a:t>pynput</a:t>
            </a:r>
            <a:r>
              <a:rPr lang="zh-CN" altLang="en-US" smtClean="0"/>
              <a:t>库和</a:t>
            </a:r>
            <a:r>
              <a:rPr lang="en-US" altLang="zh-CN" smtClean="0"/>
              <a:t>selenium</a:t>
            </a:r>
            <a:r>
              <a:rPr lang="zh-CN" altLang="en-US" smtClean="0"/>
              <a:t>的库</a:t>
            </a:r>
            <a:r>
              <a:rPr lang="en-US" altLang="zh-CN" smtClean="0"/>
              <a:t>,</a:t>
            </a:r>
            <a:r>
              <a:rPr lang="zh-CN" altLang="en-US" smtClean="0"/>
              <a:t>分别通过</a:t>
            </a:r>
            <a:r>
              <a:rPr lang="en-US" altLang="zh-CN" smtClean="0"/>
              <a:t>pip</a:t>
            </a:r>
            <a:r>
              <a:rPr lang="zh-CN" altLang="en-US" smtClean="0"/>
              <a:t>命令安装即可。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pip install pynput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pip install selenium</a:t>
            </a:r>
          </a:p>
          <a:p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en-US" altLang="zh-CN" smtClean="0">
                <a:solidFill>
                  <a:srgbClr val="FF0000"/>
                </a:solidFill>
              </a:rPr>
              <a:t>ip install airtest</a:t>
            </a:r>
          </a:p>
        </p:txBody>
      </p:sp>
      <p:sp>
        <p:nvSpPr>
          <p:cNvPr id="2" name="矩形 1"/>
          <p:cNvSpPr/>
          <p:nvPr/>
        </p:nvSpPr>
        <p:spPr>
          <a:xfrm>
            <a:off x="640416" y="1530950"/>
            <a:ext cx="7975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Airtest</a:t>
            </a:r>
            <a:r>
              <a:rPr lang="zh-CN" altLang="en-US"/>
              <a:t>脚本基于</a:t>
            </a:r>
            <a:r>
              <a:rPr lang="en-US" altLang="zh-CN"/>
              <a:t>python</a:t>
            </a:r>
            <a:r>
              <a:rPr lang="zh-CN" altLang="en-US"/>
              <a:t>语言</a:t>
            </a:r>
            <a:r>
              <a:rPr lang="zh-CN" altLang="en-US" smtClean="0"/>
              <a:t>，官方推荐使用</a:t>
            </a:r>
            <a:r>
              <a:rPr lang="en-US" altLang="zh-CN"/>
              <a:t>python</a:t>
            </a:r>
            <a:r>
              <a:rPr lang="zh-CN" altLang="en-US" smtClean="0"/>
              <a:t>运行脚本。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1483" y="200422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accent3">
                    <a:lumMod val="75000"/>
                  </a:schemeClr>
                </a:solidFill>
              </a:rPr>
              <a:t>安装部署</a:t>
            </a:r>
            <a:r>
              <a:rPr lang="en-US" altLang="zh-CN" sz="2000" smtClean="0">
                <a:solidFill>
                  <a:schemeClr val="accent3">
                    <a:lumMod val="75000"/>
                  </a:schemeClr>
                </a:solidFill>
              </a:rPr>
              <a:t>python</a:t>
            </a:r>
            <a:r>
              <a:rPr lang="zh-CN" altLang="en-US" sz="2000" smtClean="0">
                <a:solidFill>
                  <a:schemeClr val="accent3">
                    <a:lumMod val="75000"/>
                  </a:schemeClr>
                </a:solidFill>
              </a:rPr>
              <a:t>环境</a:t>
            </a:r>
            <a:endParaRPr lang="zh-CN" altLang="en-US" sz="2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0956" y="2471114"/>
            <a:ext cx="86409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/>
              <a:t>推荐安装</a:t>
            </a:r>
            <a:r>
              <a:rPr lang="en-US" altLang="zh-CN" smtClean="0"/>
              <a:t>python3.5</a:t>
            </a:r>
            <a:r>
              <a:rPr lang="zh-CN" altLang="en-US" smtClean="0"/>
              <a:t>以上版本，官网：</a:t>
            </a:r>
            <a:r>
              <a:rPr lang="en-US" altLang="zh-CN" smtClean="0"/>
              <a:t>https</a:t>
            </a:r>
            <a:r>
              <a:rPr lang="en-US" altLang="zh-CN"/>
              <a:t>://www.python.org/getit/</a:t>
            </a:r>
            <a:endParaRPr lang="zh-CN" altLang="en-US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/>
              <a:t>配置环境变量，在</a:t>
            </a:r>
            <a:r>
              <a:rPr lang="en-US" altLang="zh-CN" smtClean="0"/>
              <a:t>path</a:t>
            </a:r>
            <a:r>
              <a:rPr lang="zh-CN" altLang="en-US" smtClean="0"/>
              <a:t>中追加 </a:t>
            </a:r>
            <a:r>
              <a:rPr lang="en-US" altLang="zh-CN">
                <a:solidFill>
                  <a:srgbClr val="FF0000"/>
                </a:solidFill>
              </a:rPr>
              <a:t>F:\python\Scripts\;F:\python</a:t>
            </a:r>
            <a:r>
              <a:rPr lang="en-US" altLang="zh-CN" smtClean="0">
                <a:solidFill>
                  <a:srgbClr val="FF0000"/>
                </a:solidFill>
              </a:rPr>
              <a:t>\;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/>
              <a:t>其中</a:t>
            </a:r>
            <a:r>
              <a:rPr lang="en-US" altLang="zh-CN">
                <a:solidFill>
                  <a:srgbClr val="FF0000"/>
                </a:solidFill>
              </a:rPr>
              <a:t>F:\python</a:t>
            </a:r>
            <a:r>
              <a:rPr lang="en-US" altLang="zh-CN" smtClean="0">
                <a:solidFill>
                  <a:srgbClr val="FF0000"/>
                </a:solidFill>
              </a:rPr>
              <a:t>\</a:t>
            </a:r>
            <a:r>
              <a:rPr lang="zh-CN" altLang="en-US" smtClean="0"/>
              <a:t>为</a:t>
            </a:r>
            <a:r>
              <a:rPr lang="en-US" altLang="zh-CN" smtClean="0"/>
              <a:t>python</a:t>
            </a:r>
            <a:r>
              <a:rPr lang="zh-CN" altLang="en-US" smtClean="0"/>
              <a:t>安装路径。</a:t>
            </a:r>
            <a:endParaRPr lang="en-US" altLang="zh-CN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/>
              <a:t>同时建议下载一个</a:t>
            </a:r>
            <a:r>
              <a:rPr lang="en-US" altLang="zh-CN" smtClean="0"/>
              <a:t>IDE</a:t>
            </a:r>
            <a:r>
              <a:rPr lang="zh-CN" altLang="en-US" smtClean="0"/>
              <a:t>，如</a:t>
            </a:r>
            <a:r>
              <a:rPr lang="en-US" altLang="zh-CN" smtClean="0"/>
              <a:t>pycharm</a:t>
            </a:r>
            <a:r>
              <a:rPr lang="zh-CN" altLang="en-US" smtClean="0"/>
              <a:t>，下载地址：</a:t>
            </a:r>
            <a:endParaRPr lang="en-US" altLang="zh-CN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https://www.jetbrains.com/pycharm/download/#</a:t>
            </a:r>
            <a:r>
              <a:rPr lang="en-US" altLang="zh-CN" smtClean="0"/>
              <a:t>section=windows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运行</a:t>
            </a:r>
            <a:r>
              <a:rPr lang="en-US" altLang="zh-CN" smtClean="0"/>
              <a:t>air</a:t>
            </a:r>
            <a:r>
              <a:rPr lang="zh-CN" altLang="en-US" smtClean="0"/>
              <a:t>脚本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0416" y="215514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accent3">
                    <a:lumMod val="75000"/>
                  </a:schemeClr>
                </a:solidFill>
              </a:rPr>
              <a:t>Python</a:t>
            </a:r>
            <a:r>
              <a:rPr lang="zh-CN" altLang="en-US" sz="2000" smtClean="0">
                <a:solidFill>
                  <a:schemeClr val="accent3">
                    <a:lumMod val="75000"/>
                  </a:schemeClr>
                </a:solidFill>
              </a:rPr>
              <a:t>运行</a:t>
            </a:r>
            <a:r>
              <a:rPr lang="en-US" altLang="zh-CN" sz="2000" smtClean="0">
                <a:solidFill>
                  <a:schemeClr val="accent3">
                    <a:lumMod val="75000"/>
                  </a:schemeClr>
                </a:solidFill>
              </a:rPr>
              <a:t>Airtest</a:t>
            </a:r>
            <a:r>
              <a:rPr lang="zh-CN" altLang="en-US" sz="2000" smtClean="0">
                <a:solidFill>
                  <a:schemeClr val="accent3">
                    <a:lumMod val="75000"/>
                  </a:schemeClr>
                </a:solidFill>
              </a:rPr>
              <a:t>脚本</a:t>
            </a:r>
            <a:endParaRPr lang="zh-CN" altLang="en-US" sz="2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3391" y="2580676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</a:t>
            </a:r>
            <a:r>
              <a:rPr lang="en-US" altLang="zh-CN" smtClean="0"/>
              <a:t>python</a:t>
            </a:r>
            <a:r>
              <a:rPr lang="zh-CN" altLang="en-US" smtClean="0"/>
              <a:t>脚本运行</a:t>
            </a:r>
            <a:r>
              <a:rPr lang="en-US" altLang="zh-CN" smtClean="0"/>
              <a:t>airtest</a:t>
            </a:r>
            <a:r>
              <a:rPr lang="zh-CN" altLang="en-US" smtClean="0"/>
              <a:t>脚本时，需要依赖</a:t>
            </a:r>
            <a:r>
              <a:rPr lang="en-US" altLang="zh-CN" smtClean="0"/>
              <a:t>airtest</a:t>
            </a:r>
            <a:r>
              <a:rPr lang="zh-CN" altLang="en-US" smtClean="0"/>
              <a:t>的库，因此在运行前，做如下配置：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、将</a:t>
            </a:r>
            <a:r>
              <a:rPr lang="en-US" altLang="zh-CN" smtClean="0"/>
              <a:t>Airtest IDE</a:t>
            </a:r>
            <a:r>
              <a:rPr lang="zh-CN" altLang="en-US" smtClean="0"/>
              <a:t>根目录下的</a:t>
            </a:r>
            <a:r>
              <a:rPr lang="en-US" altLang="zh-CN" smtClean="0">
                <a:solidFill>
                  <a:srgbClr val="FF0000"/>
                </a:solidFill>
              </a:rPr>
              <a:t>airtest_selenium</a:t>
            </a:r>
            <a:r>
              <a:rPr lang="zh-CN" altLang="en-US" smtClean="0"/>
              <a:t>文件夹拷贝到</a:t>
            </a:r>
            <a:r>
              <a:rPr lang="en-US" altLang="zh-CN" smtClean="0"/>
              <a:t>python</a:t>
            </a:r>
            <a:r>
              <a:rPr lang="zh-CN" altLang="en-US" smtClean="0"/>
              <a:t>目录下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、用 </a:t>
            </a:r>
            <a:r>
              <a:rPr lang="en-US" altLang="zh-CN" smtClean="0">
                <a:solidFill>
                  <a:srgbClr val="FF0000"/>
                </a:solidFill>
              </a:rPr>
              <a:t>pip install airtest</a:t>
            </a:r>
            <a:r>
              <a:rPr lang="zh-CN" altLang="en-US" smtClean="0"/>
              <a:t>命令安装</a:t>
            </a:r>
            <a:r>
              <a:rPr lang="en-US" altLang="zh-CN" smtClean="0"/>
              <a:t>Airtest</a:t>
            </a:r>
            <a:r>
              <a:rPr lang="zh-CN" altLang="en-US" smtClean="0"/>
              <a:t>库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、将</a:t>
            </a:r>
            <a:r>
              <a:rPr lang="en-US" altLang="zh-CN" smtClean="0">
                <a:solidFill>
                  <a:srgbClr val="FF0000"/>
                </a:solidFill>
              </a:rPr>
              <a:t>chromedriver.exe</a:t>
            </a:r>
            <a:r>
              <a:rPr lang="zh-CN" altLang="en-US" smtClean="0"/>
              <a:t>配置在系统环境变量能找到的位置，建议直接将其拷贝到</a:t>
            </a:r>
            <a:r>
              <a:rPr lang="en-US" altLang="zh-CN" smtClean="0"/>
              <a:t>python</a:t>
            </a:r>
            <a:r>
              <a:rPr lang="zh-CN" altLang="en-US" smtClean="0"/>
              <a:t>目录下。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通过</a:t>
            </a:r>
            <a:r>
              <a:rPr lang="en-US" altLang="zh-CN" smtClean="0">
                <a:solidFill>
                  <a:srgbClr val="FF0000"/>
                </a:solidFill>
              </a:rPr>
              <a:t>python –m </a:t>
            </a:r>
            <a:r>
              <a:rPr lang="zh-CN" altLang="zh-CN">
                <a:solidFill>
                  <a:srgbClr val="FF0000"/>
                </a:solidFill>
              </a:rPr>
              <a:t>airtest run </a:t>
            </a:r>
            <a:r>
              <a:rPr lang="en-US" altLang="zh-CN" smtClean="0">
                <a:solidFill>
                  <a:srgbClr val="FF0000"/>
                </a:solidFill>
              </a:rPr>
              <a:t>search.</a:t>
            </a:r>
            <a:r>
              <a:rPr lang="zh-CN" altLang="zh-CN" smtClean="0">
                <a:solidFill>
                  <a:srgbClr val="FF0000"/>
                </a:solidFill>
              </a:rPr>
              <a:t>air</a:t>
            </a:r>
            <a:r>
              <a:rPr lang="zh-CN" altLang="en-US" smtClean="0"/>
              <a:t>命令</a:t>
            </a:r>
            <a:endParaRPr lang="en-US" altLang="zh-CN" smtClean="0"/>
          </a:p>
          <a:p>
            <a:r>
              <a:rPr lang="zh-CN" altLang="en-US" smtClean="0"/>
              <a:t>或者</a:t>
            </a:r>
            <a:r>
              <a:rPr lang="en-US" altLang="zh-CN" smtClean="0">
                <a:solidFill>
                  <a:srgbClr val="FF0000"/>
                </a:solidFill>
              </a:rPr>
              <a:t>airtest run search.air</a:t>
            </a:r>
            <a:r>
              <a:rPr lang="zh-CN" altLang="en-US" smtClean="0"/>
              <a:t>命令 都可以执行脚本。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40416" y="1530950"/>
            <a:ext cx="7975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Airtest</a:t>
            </a:r>
            <a:r>
              <a:rPr lang="zh-CN" altLang="en-US"/>
              <a:t>脚本基于</a:t>
            </a:r>
            <a:r>
              <a:rPr lang="en-US" altLang="zh-CN"/>
              <a:t>python</a:t>
            </a:r>
            <a:r>
              <a:rPr lang="zh-CN" altLang="en-US"/>
              <a:t>语言</a:t>
            </a:r>
            <a:r>
              <a:rPr lang="zh-CN" altLang="en-US" smtClean="0"/>
              <a:t>，官方推荐使用</a:t>
            </a:r>
            <a:r>
              <a:rPr lang="en-US" altLang="zh-CN"/>
              <a:t>python</a:t>
            </a:r>
            <a:r>
              <a:rPr lang="zh-CN" altLang="en-US" smtClean="0"/>
              <a:t>运行脚本。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623" y="1598893"/>
            <a:ext cx="1660027" cy="2261865"/>
            <a:chOff x="179512" y="195486"/>
            <a:chExt cx="1296144" cy="2261865"/>
          </a:xfrm>
        </p:grpSpPr>
        <p:sp>
          <p:nvSpPr>
            <p:cNvPr id="5" name="文本框 4"/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目</a:t>
              </a:r>
              <a:endParaRPr lang="en-US" altLang="zh-CN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CONTENT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6004" y="927037"/>
            <a:ext cx="6765828" cy="945396"/>
            <a:chOff x="3923928" y="267494"/>
            <a:chExt cx="4752528" cy="945396"/>
          </a:xfrm>
        </p:grpSpPr>
        <p:sp>
          <p:nvSpPr>
            <p:cNvPr id="8" name="文本框 7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Part.1</a:t>
              </a:r>
              <a:endParaRPr lang="zh-CN" alt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安装配置与原理</a:t>
              </a:r>
              <a:endPara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167300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Automatic testing of Web </a:t>
              </a:r>
              <a:endPara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71206" y="2067674"/>
            <a:ext cx="7067898" cy="949081"/>
            <a:chOff x="3923928" y="267494"/>
            <a:chExt cx="4643849" cy="949081"/>
          </a:xfrm>
        </p:grpSpPr>
        <p:sp>
          <p:nvSpPr>
            <p:cNvPr id="12" name="文本框 11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Part.2</a:t>
              </a:r>
              <a:endParaRPr lang="zh-CN" altLang="en-US" sz="32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39385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Airtest</a:t>
              </a:r>
              <a:r>
                <a:rPr lang="zh-CN" altLang="en-US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脚本</a:t>
              </a:r>
              <a:r>
                <a:rPr lang="zh-CN" altLang="en-US" sz="360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录制</a:t>
              </a:r>
              <a:endPara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45138" y="847243"/>
              <a:ext cx="334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Recording </a:t>
              </a:r>
              <a:r>
                <a:rPr lang="en-US" altLang="zh-CN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Scripts </a:t>
              </a:r>
              <a:r>
                <a:rPr lang="en-US" altLang="zh-CN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with Airtest</a:t>
              </a:r>
              <a:endPara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21184" y="3214427"/>
            <a:ext cx="6952183" cy="976893"/>
            <a:chOff x="3923928" y="267494"/>
            <a:chExt cx="4883430" cy="976893"/>
          </a:xfrm>
        </p:grpSpPr>
        <p:sp>
          <p:nvSpPr>
            <p:cNvPr id="16" name="文本框 15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Part.3</a:t>
              </a:r>
              <a:endParaRPr lang="zh-CN" altLang="en-US" sz="32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Airtest</a:t>
              </a:r>
              <a:r>
                <a:rPr lang="zh-CN" altLang="en-US" sz="360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脚本运行</a:t>
              </a:r>
              <a:endPara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129036" y="875055"/>
              <a:ext cx="3678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Running  Airtest Scripts</a:t>
              </a:r>
              <a:endPara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05160" y="4330440"/>
            <a:ext cx="7373707" cy="972451"/>
            <a:chOff x="3923928" y="267494"/>
            <a:chExt cx="4651448" cy="972451"/>
          </a:xfrm>
        </p:grpSpPr>
        <p:sp>
          <p:nvSpPr>
            <p:cNvPr id="20" name="文本框 19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Part.4</a:t>
              </a:r>
              <a:endParaRPr lang="zh-CN" altLang="en-US" sz="32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04698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Web</a:t>
              </a:r>
              <a:r>
                <a:rPr lang="zh-CN" altLang="en-US" sz="360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自动化实战进阶</a:t>
              </a:r>
              <a:endPara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24845" y="870613"/>
              <a:ext cx="296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Example for Airtest Web Auto-test</a:t>
              </a:r>
              <a:endPara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47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生成测试报告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8154" y="223928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Airtest</a:t>
            </a:r>
            <a:r>
              <a:rPr lang="zh-CN" altLang="en-US" smtClean="0"/>
              <a:t>的脚本执行和报告生成是两个独立的步骤，在脚本运行时，可以通过</a:t>
            </a:r>
            <a:r>
              <a:rPr lang="en-US" altLang="zh-CN" smtClean="0"/>
              <a:t>--log</a:t>
            </a:r>
            <a:r>
              <a:rPr lang="zh-CN" altLang="en-US" smtClean="0"/>
              <a:t>参数来指定</a:t>
            </a:r>
            <a:r>
              <a:rPr lang="en-US" altLang="zh-CN" smtClean="0"/>
              <a:t>log</a:t>
            </a:r>
            <a:r>
              <a:rPr lang="zh-CN" altLang="en-US" smtClean="0"/>
              <a:t>的输出目录，</a:t>
            </a:r>
            <a:r>
              <a:rPr lang="en-US" altLang="zh-CN" smtClean="0"/>
              <a:t>log</a:t>
            </a:r>
            <a:r>
              <a:rPr lang="zh-CN" altLang="en-US" smtClean="0"/>
              <a:t>中包含运行过程的截图和</a:t>
            </a:r>
            <a:r>
              <a:rPr lang="en-US" altLang="zh-CN" smtClean="0"/>
              <a:t>log.txt</a:t>
            </a:r>
            <a:r>
              <a:rPr lang="zh-CN" altLang="en-US" smtClean="0"/>
              <a:t>文件。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9079" y="3284984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accent2">
                    <a:lumMod val="75000"/>
                  </a:schemeClr>
                </a:solidFill>
              </a:rPr>
              <a:t>生成报告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8154" y="1604147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accent2">
                    <a:lumMod val="75000"/>
                  </a:schemeClr>
                </a:solidFill>
              </a:rPr>
              <a:t>指定运行日志输出目录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8154" y="3861048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在运行结束后，可以通过 </a:t>
            </a:r>
            <a:r>
              <a:rPr lang="en-US" altLang="zh-CN" smtClean="0"/>
              <a:t>Airtest report</a:t>
            </a:r>
            <a:r>
              <a:rPr lang="zh-CN" altLang="en-US" smtClean="0"/>
              <a:t>命令来生成报告，格式如下：</a:t>
            </a:r>
            <a:endParaRPr lang="en-US" altLang="zh-CN" smtClean="0"/>
          </a:p>
          <a:p>
            <a:r>
              <a:rPr lang="en-US" altLang="zh-CN">
                <a:solidFill>
                  <a:srgbClr val="FF0000"/>
                </a:solidFill>
              </a:rPr>
              <a:t>airtest report F:\search.air --log_root F:\airtest\log --outfile F:\airtest\log\log.html --lang zh --plugins airtest_selenium.report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8154" y="4963358"/>
            <a:ext cx="8571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在指定路径时，</a:t>
            </a:r>
            <a:r>
              <a:rPr lang="en-US" altLang="zh-CN" smtClean="0"/>
              <a:t>air</a:t>
            </a:r>
            <a:r>
              <a:rPr lang="zh-CN" altLang="en-US" smtClean="0"/>
              <a:t>脚本和</a:t>
            </a:r>
            <a:r>
              <a:rPr lang="en-US" altLang="zh-CN" smtClean="0"/>
              <a:t>log</a:t>
            </a:r>
            <a:r>
              <a:rPr lang="zh-CN" altLang="en-US" smtClean="0"/>
              <a:t>文件夹目录都要使用绝对路径，否则报告中某些图片将无法找到路径。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同时需要设置</a:t>
            </a:r>
            <a:r>
              <a:rPr lang="en-US" altLang="zh-CN" smtClean="0"/>
              <a:t>--plugin</a:t>
            </a:r>
            <a:r>
              <a:rPr lang="zh-CN" altLang="en-US" smtClean="0"/>
              <a:t>参数指定调用</a:t>
            </a:r>
            <a:r>
              <a:rPr lang="en-US" altLang="zh-CN" smtClean="0"/>
              <a:t>airtest selenium</a:t>
            </a:r>
            <a:r>
              <a:rPr lang="zh-CN" altLang="en-US" smtClean="0"/>
              <a:t>报告插件。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76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05656" y="3351853"/>
            <a:ext cx="5791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36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自动化实战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Example for Airtest Web Auto-test</a:t>
            </a:r>
            <a:endParaRPr lang="zh-CN" altLang="en-US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3392" y="2852936"/>
            <a:ext cx="2304256" cy="6243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392" y="3581208"/>
            <a:ext cx="2304256" cy="2872128"/>
          </a:xfrm>
          <a:prstGeom prst="rect">
            <a:avLst/>
          </a:prstGeom>
          <a:solidFill>
            <a:srgbClr val="9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用例录制编写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23392" y="148478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实际工作中的自动化测试基于功能测试的用例，我们以一个电商网站为例，先完成一系列测试用例的设计和录制。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7468" y="283337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用例</a:t>
            </a:r>
            <a:r>
              <a:rPr lang="en-US" altLang="zh-CN" smtClean="0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1404" y="3581208"/>
            <a:ext cx="2052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用例步骤：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访问网站首页，点击登录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输入用户名密码以及万能验证码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点击登录按钮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预期结果：</a:t>
            </a:r>
            <a:endParaRPr lang="en-US" altLang="zh-CN" smtClean="0"/>
          </a:p>
          <a:p>
            <a:r>
              <a:rPr lang="zh-CN" altLang="en-US" smtClean="0"/>
              <a:t>登录成功，获取到用户名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47428" y="3121925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登录功能用例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23692" y="2852936"/>
            <a:ext cx="2304256" cy="6243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079775" y="2809995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用例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67708" y="31149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添加商品到购物车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27599" y="3581208"/>
            <a:ext cx="2304256" cy="2872128"/>
          </a:xfrm>
          <a:prstGeom prst="rect">
            <a:avLst/>
          </a:prstGeom>
          <a:solidFill>
            <a:srgbClr val="9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431704" y="3621780"/>
            <a:ext cx="2052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用例步骤：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点击首页，切换到首页菜单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搜索</a:t>
            </a:r>
            <a:r>
              <a:rPr lang="zh-CN" altLang="en-US"/>
              <a:t>多肉</a:t>
            </a:r>
            <a:r>
              <a:rPr lang="zh-CN" altLang="en-US" smtClean="0"/>
              <a:t>，</a:t>
            </a:r>
            <a:r>
              <a:rPr lang="zh-CN" altLang="en-US" smtClean="0"/>
              <a:t>将商品添加到购物车</a:t>
            </a:r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预期结果：</a:t>
            </a:r>
            <a:endParaRPr lang="en-US" altLang="zh-CN" smtClean="0"/>
          </a:p>
          <a:p>
            <a:r>
              <a:rPr lang="zh-CN" altLang="en-US" smtClean="0"/>
              <a:t>购物车图标计数变为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23991" y="2852936"/>
            <a:ext cx="2304256" cy="6243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80074" y="2809995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用例</a:t>
            </a:r>
            <a:r>
              <a:rPr lang="en-US" altLang="zh-CN" smtClean="0">
                <a:solidFill>
                  <a:schemeClr val="bg1"/>
                </a:solidFill>
              </a:rPr>
              <a:t>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56040" y="3114956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清空购物车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3991" y="3581208"/>
            <a:ext cx="2304256" cy="2872128"/>
          </a:xfrm>
          <a:prstGeom prst="rect">
            <a:avLst/>
          </a:prstGeom>
          <a:solidFill>
            <a:srgbClr val="90B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128096" y="3621780"/>
            <a:ext cx="2052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用例步骤：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购物车中选择商品，下单购买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选择货到付款完成购买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切换到用户菜单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预期结果：</a:t>
            </a:r>
            <a:endParaRPr lang="en-US" altLang="zh-CN" smtClean="0"/>
          </a:p>
          <a:p>
            <a:r>
              <a:rPr lang="zh-CN" altLang="en-US" smtClean="0"/>
              <a:t>我的订单中出现对应订单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87387" y="2412701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EB4747"/>
                </a:solidFill>
              </a:rPr>
              <a:t>注意：该电商网站仅为测试使用，不具备真实交易性质，请不要付款。</a:t>
            </a:r>
            <a:endParaRPr lang="zh-CN" altLang="en-US">
              <a:solidFill>
                <a:srgbClr val="EB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0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Airtest</a:t>
            </a:r>
            <a:r>
              <a:rPr lang="zh-CN" altLang="en-US" smtClean="0"/>
              <a:t>启动器使用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23392" y="1484784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当我们设计了多个用例之后，就会发现这时执行自动化测试有了新的要求，需要将多个用例按照一定的逻辑来管理和执行，而不是一个个地独立运行，于是我们需要用到</a:t>
            </a:r>
            <a:r>
              <a:rPr lang="en-US" altLang="zh-CN" smtClean="0"/>
              <a:t>Airtest</a:t>
            </a:r>
            <a:r>
              <a:rPr lang="zh-CN" altLang="en-US" smtClean="0"/>
              <a:t>的一个高级功能</a:t>
            </a:r>
            <a:r>
              <a:rPr lang="en-US" altLang="zh-CN" smtClean="0"/>
              <a:t>——</a:t>
            </a:r>
            <a:r>
              <a:rPr lang="zh-CN" altLang="en-US" smtClean="0"/>
              <a:t>启动器。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048" y="2512313"/>
            <a:ext cx="835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Airtest</a:t>
            </a:r>
            <a:r>
              <a:rPr lang="zh-CN" altLang="en-US" smtClean="0"/>
              <a:t>在</a:t>
            </a:r>
            <a:r>
              <a:rPr lang="en-US" altLang="zh-CN" smtClean="0"/>
              <a:t>unittest</a:t>
            </a:r>
            <a:r>
              <a:rPr lang="zh-CN" altLang="en-US" smtClean="0"/>
              <a:t>的基础上，</a:t>
            </a:r>
            <a:r>
              <a:rPr lang="zh-CN" altLang="en-US"/>
              <a:t>实现了一</a:t>
            </a:r>
            <a:r>
              <a:rPr lang="zh-CN" altLang="en-US" smtClean="0"/>
              <a:t>个</a:t>
            </a:r>
            <a:r>
              <a:rPr lang="en-US" altLang="zh-CN" smtClean="0"/>
              <a:t>AirtestCase</a:t>
            </a:r>
            <a:r>
              <a:rPr lang="zh-CN" altLang="en-US"/>
              <a:t>的</a:t>
            </a:r>
            <a:r>
              <a:rPr lang="zh-CN" altLang="en-US" smtClean="0"/>
              <a:t>类，用于管理用例执行。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7048" y="2955229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accent3">
                    <a:lumMod val="75000"/>
                  </a:schemeClr>
                </a:solidFill>
              </a:rPr>
              <a:t>创建启动器代码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7048" y="3378894"/>
            <a:ext cx="82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创建一个</a:t>
            </a:r>
            <a:r>
              <a:rPr lang="en-US" altLang="zh-CN" smtClean="0"/>
              <a:t>launch.py</a:t>
            </a:r>
            <a:r>
              <a:rPr lang="zh-CN" altLang="en-US" smtClean="0"/>
              <a:t>文件，通过</a:t>
            </a:r>
            <a:r>
              <a:rPr lang="en-US" altLang="zh-CN" smtClean="0"/>
              <a:t>pycharm</a:t>
            </a:r>
            <a:r>
              <a:rPr lang="zh-CN" altLang="en-US" smtClean="0"/>
              <a:t>对其编辑，编写如下代码</a:t>
            </a:r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95400" y="3702532"/>
            <a:ext cx="4542848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airtest.cli.runner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AirtestCase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run_script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airtest.cli.parser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runner_parser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airtest_selenium.proxy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WebChrome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CustomAirtestCase(AirtestCase):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setUp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"custom setup"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en-US" altLang="zh-CN" sz="900" b="0" i="0" u="none" strike="noStrike" cap="none" normalizeH="0" baseline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#</a:t>
            </a:r>
            <a:r>
              <a:rPr lang="zh-CN" altLang="en-US" sz="90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en-US" altLang="zh-CN" sz="90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</a:t>
            </a:r>
            <a:r>
              <a:rPr lang="zh-CN" altLang="en-US" sz="90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为成员变量，则每个脚本都调用同一个浏览器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.scope[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"driver"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=WebChrome()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(CustomAirtestCase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).setUp()</a:t>
            </a:r>
            <a:endParaRPr kumimoji="0" lang="en-US" altLang="zh-CN" sz="900" b="0" i="0" u="none" strike="noStrike" cap="none" normalizeH="0" baseline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tearDown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"custom tearDown"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(CustomAirtestCase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lang="en-US" altLang="zh-CN" sz="90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tearDown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__name__ ==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'__main__'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ap = runner_parser()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args = ap.parse_args()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run_script(args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CustomAirtestCase)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Airtest</a:t>
            </a:r>
            <a:r>
              <a:rPr lang="zh-CN" altLang="en-US" smtClean="0"/>
              <a:t>启动器使用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9376" y="1414494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为了便于用例脚本管理，将打开浏览器的</a:t>
            </a:r>
            <a:r>
              <a:rPr lang="en-US" altLang="zh-CN" smtClean="0"/>
              <a:t>webdriver</a:t>
            </a:r>
            <a:r>
              <a:rPr lang="zh-CN" altLang="en-US" smtClean="0"/>
              <a:t>类，作为全局变量</a:t>
            </a:r>
            <a:r>
              <a:rPr lang="en-US" altLang="zh-CN" smtClean="0"/>
              <a:t>driver</a:t>
            </a:r>
            <a:r>
              <a:rPr lang="zh-CN" altLang="en-US" smtClean="0"/>
              <a:t>写在启动器代码中，从而达到每个用例脚本都操作同一个</a:t>
            </a:r>
            <a:r>
              <a:rPr lang="en-US" altLang="zh-CN" smtClean="0"/>
              <a:t>Chrome</a:t>
            </a:r>
            <a:r>
              <a:rPr lang="zh-CN" altLang="en-US" smtClean="0"/>
              <a:t>浏览器的目的。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376" y="3305195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完成启动器</a:t>
            </a:r>
            <a:r>
              <a:rPr lang="en-US" altLang="zh-CN" smtClean="0"/>
              <a:t>launch.py</a:t>
            </a:r>
            <a:r>
              <a:rPr lang="zh-CN" altLang="en-US" smtClean="0"/>
              <a:t>的编写之后，可以通过这个启动器来调用脚本的执行，在</a:t>
            </a:r>
            <a:r>
              <a:rPr lang="en-US" altLang="zh-CN" smtClean="0"/>
              <a:t>Airtest IDE</a:t>
            </a:r>
            <a:r>
              <a:rPr lang="zh-CN" altLang="en-US" smtClean="0"/>
              <a:t>的选项</a:t>
            </a:r>
            <a:r>
              <a:rPr lang="en-US" altLang="zh-CN" smtClean="0"/>
              <a:t>-&gt;</a:t>
            </a:r>
            <a:r>
              <a:rPr lang="zh-CN" altLang="en-US" smtClean="0"/>
              <a:t>设置中，将</a:t>
            </a:r>
            <a:r>
              <a:rPr lang="en-US" altLang="zh-CN" smtClean="0"/>
              <a:t>Airtest</a:t>
            </a:r>
            <a:r>
              <a:rPr lang="zh-CN" altLang="en-US" smtClean="0"/>
              <a:t>菜单中的</a:t>
            </a:r>
            <a:r>
              <a:rPr lang="en-US" altLang="zh-CN" smtClean="0">
                <a:solidFill>
                  <a:srgbClr val="FF0000"/>
                </a:solidFill>
              </a:rPr>
              <a:t>Custom Launcher Path</a:t>
            </a:r>
            <a:r>
              <a:rPr lang="zh-CN" altLang="en-US" smtClean="0"/>
              <a:t>设置为编写好的</a:t>
            </a:r>
            <a:r>
              <a:rPr lang="en-US" altLang="zh-CN" smtClean="0"/>
              <a:t>launch.py</a:t>
            </a:r>
            <a:r>
              <a:rPr lang="zh-CN" altLang="en-US" smtClean="0"/>
              <a:t>。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9376" y="6314697"/>
            <a:ext cx="3416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python launch.py </a:t>
            </a:r>
            <a:r>
              <a:rPr lang="en-US" altLang="zh-CN" smtClean="0">
                <a:solidFill>
                  <a:srgbClr val="FF0000"/>
                </a:solidFill>
              </a:rPr>
              <a:t>search.air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9376" y="594536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命令行执行方式：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6230352"/>
            <a:ext cx="4752528" cy="53802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1414494"/>
            <a:ext cx="475252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管理</a:t>
            </a:r>
            <a:r>
              <a:rPr lang="en-US" altLang="zh-CN" smtClean="0"/>
              <a:t>Airtest</a:t>
            </a:r>
            <a:r>
              <a:rPr lang="zh-CN" altLang="en-US" smtClean="0"/>
              <a:t>脚本执行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400" y="155679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至此，我们已经实现了在同一个浏览器中执行用例脚本，而不需要每个用例都从打开浏览器开始从头执行。</a:t>
            </a:r>
            <a:endParaRPr lang="en-US" altLang="zh-CN" smtClean="0"/>
          </a:p>
          <a:p>
            <a:r>
              <a:rPr lang="zh-CN" altLang="en-US" smtClean="0"/>
              <a:t>由于用例脚本之间存在逻辑顺序，可以通过运行子脚本的方式对用例脚本的执行逻辑进行管理。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6170" y="2924944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accent2">
                    <a:lumMod val="75000"/>
                  </a:schemeClr>
                </a:solidFill>
              </a:rPr>
              <a:t>运行子脚本管理用例执行顺序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400" y="342900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创建一个新的</a:t>
            </a:r>
            <a:r>
              <a:rPr lang="en-US" altLang="zh-CN" smtClean="0"/>
              <a:t>air</a:t>
            </a:r>
            <a:r>
              <a:rPr lang="zh-CN" altLang="en-US" smtClean="0"/>
              <a:t>脚本</a:t>
            </a:r>
            <a:r>
              <a:rPr lang="en-US" altLang="zh-CN" smtClean="0"/>
              <a:t>runCase.air</a:t>
            </a:r>
            <a:r>
              <a:rPr lang="zh-CN" altLang="en-US" smtClean="0"/>
              <a:t>，用于管理脚本的执行，并完成测试环境的浏览器的打开和关闭。通过</a:t>
            </a:r>
            <a:r>
              <a:rPr lang="en-US" altLang="zh-CN" smtClean="0"/>
              <a:t>Airtest</a:t>
            </a:r>
            <a:r>
              <a:rPr lang="zh-CN" altLang="en-US" smtClean="0"/>
              <a:t>的</a:t>
            </a:r>
            <a:r>
              <a:rPr lang="en-US" altLang="zh-CN" smtClean="0"/>
              <a:t>exec_script</a:t>
            </a:r>
            <a:r>
              <a:rPr lang="zh-CN" altLang="en-US" smtClean="0"/>
              <a:t>方法，将录好的其他</a:t>
            </a:r>
            <a:r>
              <a:rPr lang="en-US" altLang="zh-CN" smtClean="0"/>
              <a:t>air</a:t>
            </a:r>
            <a:r>
              <a:rPr lang="zh-CN" altLang="en-US" smtClean="0"/>
              <a:t>脚本作为子脚本在</a:t>
            </a:r>
            <a:r>
              <a:rPr lang="en-US" altLang="zh-CN" smtClean="0"/>
              <a:t>runCase.air</a:t>
            </a:r>
            <a:r>
              <a:rPr lang="zh-CN" altLang="en-US" smtClean="0"/>
              <a:t>中调用，并加入</a:t>
            </a:r>
            <a:r>
              <a:rPr lang="en-US" altLang="zh-CN" smtClean="0"/>
              <a:t>try except</a:t>
            </a:r>
            <a:r>
              <a:rPr lang="zh-CN" altLang="en-US" smtClean="0"/>
              <a:t>语句来增加代码健壮性。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509120"/>
            <a:ext cx="3133303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58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命令行调用脚本执行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400" y="1556792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脚本编写完成后，通过</a:t>
            </a:r>
            <a:r>
              <a:rPr lang="en-US" altLang="zh-CN" smtClean="0"/>
              <a:t>bat</a:t>
            </a:r>
            <a:r>
              <a:rPr lang="zh-CN" altLang="en-US" smtClean="0"/>
              <a:t>命令运行</a:t>
            </a:r>
            <a:r>
              <a:rPr lang="en-US" altLang="zh-CN" smtClean="0"/>
              <a:t>runCase.air</a:t>
            </a:r>
            <a:r>
              <a:rPr lang="zh-CN" altLang="en-US" smtClean="0"/>
              <a:t>再基于</a:t>
            </a:r>
            <a:r>
              <a:rPr lang="en-US" altLang="zh-CN" smtClean="0"/>
              <a:t>log</a:t>
            </a:r>
            <a:r>
              <a:rPr lang="zh-CN" altLang="en-US" smtClean="0"/>
              <a:t>来生成报告文件，并且通过</a:t>
            </a:r>
            <a:r>
              <a:rPr lang="en-US" altLang="zh-CN" smtClean="0"/>
              <a:t>windows</a:t>
            </a:r>
            <a:r>
              <a:rPr lang="zh-CN" altLang="en-US" smtClean="0"/>
              <a:t>定时任务来完成脚本的定时执行。如此，能够真正意义上实现</a:t>
            </a:r>
            <a:r>
              <a:rPr lang="en-US" altLang="zh-CN" smtClean="0"/>
              <a:t>Web</a:t>
            </a:r>
            <a:r>
              <a:rPr lang="zh-CN" altLang="en-US" smtClean="0"/>
              <a:t>自动化测试，命令如下：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7408" y="2924944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python </a:t>
            </a:r>
            <a:endParaRPr lang="en-US" altLang="zh-CN" smtClean="0"/>
          </a:p>
          <a:p>
            <a:r>
              <a:rPr lang="en-US" altLang="zh-CN" smtClean="0"/>
              <a:t>F</a:t>
            </a:r>
            <a:r>
              <a:rPr lang="en-US" altLang="zh-CN"/>
              <a:t>:\airtest0807\AirtestScripts\launch\</a:t>
            </a:r>
            <a:r>
              <a:rPr lang="en-US" altLang="zh-CN">
                <a:solidFill>
                  <a:srgbClr val="FF0000"/>
                </a:solidFill>
              </a:rPr>
              <a:t>launch.py</a:t>
            </a:r>
            <a:r>
              <a:rPr lang="en-US" altLang="zh-CN"/>
              <a:t> F:\airtest0807\AirtestScripts\</a:t>
            </a:r>
            <a:r>
              <a:rPr lang="en-US" altLang="zh-CN">
                <a:solidFill>
                  <a:srgbClr val="FF0000"/>
                </a:solidFill>
              </a:rPr>
              <a:t>tcshopBuy.air</a:t>
            </a:r>
            <a:r>
              <a:rPr lang="en-US" altLang="zh-CN"/>
              <a:t> 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--</a:t>
            </a:r>
            <a:r>
              <a:rPr lang="en-US" altLang="zh-CN">
                <a:solidFill>
                  <a:srgbClr val="FF0000"/>
                </a:solidFill>
              </a:rPr>
              <a:t>log </a:t>
            </a:r>
            <a:r>
              <a:rPr lang="en-US" altLang="zh-CN"/>
              <a:t>F:\airtest0807\log\tcshopBuy</a:t>
            </a:r>
          </a:p>
          <a:p>
            <a:endParaRPr lang="en-US" altLang="zh-CN"/>
          </a:p>
          <a:p>
            <a:r>
              <a:rPr lang="en-US" altLang="zh-CN"/>
              <a:t>airtest report </a:t>
            </a:r>
            <a:endParaRPr lang="en-US" altLang="zh-CN" smtClean="0"/>
          </a:p>
          <a:p>
            <a:r>
              <a:rPr lang="en-US" altLang="zh-CN" smtClean="0"/>
              <a:t>F</a:t>
            </a:r>
            <a:r>
              <a:rPr lang="en-US" altLang="zh-CN"/>
              <a:t>:\airtest0807\AirtestScripts\</a:t>
            </a:r>
            <a:r>
              <a:rPr lang="en-US" altLang="zh-CN">
                <a:solidFill>
                  <a:srgbClr val="FF0000"/>
                </a:solidFill>
              </a:rPr>
              <a:t>tcshopBuy.air</a:t>
            </a:r>
            <a:r>
              <a:rPr lang="en-US" altLang="zh-CN"/>
              <a:t> 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--</a:t>
            </a:r>
            <a:r>
              <a:rPr lang="en-US" altLang="zh-CN">
                <a:solidFill>
                  <a:srgbClr val="FF0000"/>
                </a:solidFill>
              </a:rPr>
              <a:t>log_root </a:t>
            </a:r>
            <a:r>
              <a:rPr lang="en-US" altLang="zh-CN"/>
              <a:t>F:\airtest0807\log\tcshopBuy\ 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--</a:t>
            </a:r>
            <a:r>
              <a:rPr lang="en-US" altLang="zh-CN">
                <a:solidFill>
                  <a:srgbClr val="FF0000"/>
                </a:solidFill>
              </a:rPr>
              <a:t>outfile </a:t>
            </a:r>
            <a:r>
              <a:rPr lang="en-US" altLang="zh-CN"/>
              <a:t>F:\airtest0807\log\tcshopBuy\log.html 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--</a:t>
            </a:r>
            <a:r>
              <a:rPr lang="en-US" altLang="zh-CN">
                <a:solidFill>
                  <a:srgbClr val="FF0000"/>
                </a:solidFill>
              </a:rPr>
              <a:t>lang zh</a:t>
            </a:r>
            <a:r>
              <a:rPr lang="en-US" altLang="zh-CN"/>
              <a:t> 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--</a:t>
            </a:r>
            <a:r>
              <a:rPr lang="en-US" altLang="zh-CN">
                <a:solidFill>
                  <a:srgbClr val="FF0000"/>
                </a:solidFill>
              </a:rPr>
              <a:t>plugins </a:t>
            </a:r>
            <a:r>
              <a:rPr lang="en-US" altLang="zh-CN"/>
              <a:t>airtest_selenium.report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69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4113809" y="2769353"/>
            <a:ext cx="3843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THANKS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4007768" y="3420145"/>
            <a:ext cx="408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特斯汀软件测试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3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29147" y="3351853"/>
            <a:ext cx="5144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原理与安装配置</a:t>
            </a:r>
          </a:p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Automatic </a:t>
            </a:r>
            <a:r>
              <a:rPr lang="en-US" altLang="zh-CN" sz="20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testing of Web </a:t>
            </a:r>
            <a:endParaRPr lang="zh-CN" altLang="en-US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3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86" y="260647"/>
            <a:ext cx="5370934" cy="1015441"/>
          </a:xfrm>
        </p:spPr>
        <p:txBody>
          <a:bodyPr>
            <a:normAutofit/>
          </a:bodyPr>
          <a:lstStyle/>
          <a:p>
            <a:r>
              <a:rPr lang="en-US" altLang="zh-CN" smtClean="0"/>
              <a:t>Airtest</a:t>
            </a:r>
            <a:r>
              <a:rPr lang="zh-CN" altLang="en-US" smtClean="0"/>
              <a:t>测试框架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1384" y="1420714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感谢网易测试团队开发并开源的</a:t>
            </a:r>
            <a:r>
              <a:rPr lang="en-US" altLang="zh-CN"/>
              <a:t>Airtest</a:t>
            </a:r>
            <a:r>
              <a:rPr lang="zh-CN" altLang="en-US"/>
              <a:t>测试框架</a:t>
            </a:r>
            <a:r>
              <a:rPr lang="zh-CN" altLang="en-US" smtClean="0"/>
              <a:t>，正如他们所说，基于</a:t>
            </a:r>
            <a:r>
              <a:rPr lang="zh-CN" altLang="en-US"/>
              <a:t>图形化</a:t>
            </a:r>
            <a:r>
              <a:rPr lang="zh-CN" altLang="en-US" smtClean="0"/>
              <a:t>识别的</a:t>
            </a:r>
            <a:r>
              <a:rPr lang="en-US" altLang="zh-CN" smtClean="0"/>
              <a:t>Airtest Project</a:t>
            </a:r>
            <a:r>
              <a:rPr lang="zh-CN" altLang="en-US" smtClean="0"/>
              <a:t>解决方案，十分有效地降低了自动化测试的门槛，真正使自动化测试带来测试效率的提升。</a:t>
            </a:r>
            <a:r>
              <a:rPr lang="en-US" altLang="zh-CN"/>
              <a:t>Google</a:t>
            </a:r>
            <a:r>
              <a:rPr lang="zh-CN" altLang="en-US"/>
              <a:t>表示</a:t>
            </a:r>
            <a:r>
              <a:rPr lang="en-US" altLang="zh-CN"/>
              <a:t>Airtest </a:t>
            </a:r>
            <a:r>
              <a:rPr lang="zh-CN" altLang="en-US"/>
              <a:t>是安卓游戏最强大、最全面的自动测试方案之一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1384" y="270892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Airtest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能做什么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43472" y="3356992"/>
            <a:ext cx="432048" cy="432048"/>
            <a:chOff x="1343472" y="3933056"/>
            <a:chExt cx="432048" cy="432048"/>
          </a:xfrm>
        </p:grpSpPr>
        <p:sp>
          <p:nvSpPr>
            <p:cNvPr id="6" name="椭圆 5"/>
            <p:cNvSpPr/>
            <p:nvPr/>
          </p:nvSpPr>
          <p:spPr>
            <a:xfrm>
              <a:off x="1343472" y="3933056"/>
              <a:ext cx="432048" cy="4320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15480" y="395032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zh-CN" altLang="en-US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87688" y="3356992"/>
            <a:ext cx="432048" cy="432048"/>
            <a:chOff x="1343472" y="3933056"/>
            <a:chExt cx="432048" cy="432048"/>
          </a:xfrm>
        </p:grpSpPr>
        <p:sp>
          <p:nvSpPr>
            <p:cNvPr id="11" name="椭圆 10"/>
            <p:cNvSpPr/>
            <p:nvPr/>
          </p:nvSpPr>
          <p:spPr>
            <a:xfrm>
              <a:off x="1343472" y="3933056"/>
              <a:ext cx="432048" cy="4320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15480" y="395032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zh-CN" altLang="en-US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231904" y="3356992"/>
            <a:ext cx="432048" cy="432048"/>
            <a:chOff x="1343472" y="3933056"/>
            <a:chExt cx="432048" cy="432048"/>
          </a:xfrm>
        </p:grpSpPr>
        <p:sp>
          <p:nvSpPr>
            <p:cNvPr id="14" name="椭圆 13"/>
            <p:cNvSpPr/>
            <p:nvPr/>
          </p:nvSpPr>
          <p:spPr>
            <a:xfrm>
              <a:off x="1343472" y="3933056"/>
              <a:ext cx="432048" cy="432048"/>
            </a:xfrm>
            <a:prstGeom prst="ellipse">
              <a:avLst/>
            </a:prstGeom>
            <a:solidFill>
              <a:srgbClr val="EB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15480" y="395032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zh-CN" altLang="en-US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464152" y="3343538"/>
            <a:ext cx="432048" cy="432048"/>
            <a:chOff x="1343472" y="3933056"/>
            <a:chExt cx="432048" cy="432048"/>
          </a:xfrm>
        </p:grpSpPr>
        <p:sp>
          <p:nvSpPr>
            <p:cNvPr id="17" name="椭圆 16"/>
            <p:cNvSpPr/>
            <p:nvPr/>
          </p:nvSpPr>
          <p:spPr>
            <a:xfrm>
              <a:off x="1343472" y="3933056"/>
              <a:ext cx="432048" cy="4320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15480" y="395032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zh-CN" altLang="en-US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983432" y="395905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游戏测试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943207" y="395905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App</a:t>
            </a:r>
            <a:r>
              <a:rPr lang="zh-CN" altLang="en-US" smtClean="0"/>
              <a:t>测试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835860" y="396979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EB4747"/>
                </a:solidFill>
              </a:rPr>
              <a:t>Web</a:t>
            </a:r>
            <a:r>
              <a:rPr lang="zh-CN" altLang="en-US" smtClean="0">
                <a:solidFill>
                  <a:srgbClr val="EB4747"/>
                </a:solidFill>
              </a:rPr>
              <a:t>测试</a:t>
            </a:r>
            <a:endParaRPr lang="zh-CN" altLang="en-US">
              <a:solidFill>
                <a:srgbClr val="EB4747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88088" y="3959051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Win</a:t>
            </a:r>
            <a:r>
              <a:rPr lang="zh-CN" altLang="en-US" smtClean="0"/>
              <a:t>应用测试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51384" y="436945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Airtest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下载与文档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1384" y="4875882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AirTest Project </a:t>
            </a:r>
            <a:r>
              <a:rPr lang="zh-CN" altLang="en-US"/>
              <a:t>官方网站：</a:t>
            </a:r>
            <a:r>
              <a:rPr lang="en-US" altLang="zh-CN"/>
              <a:t>http://airtest.netease.com/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Airtest </a:t>
            </a:r>
            <a:r>
              <a:rPr lang="zh-CN" altLang="en-US"/>
              <a:t>说明文档：</a:t>
            </a:r>
            <a:r>
              <a:rPr lang="en-US" altLang="zh-CN"/>
              <a:t>http://airtest.netease.com/docs/docs_AirtestIDE-zh_CN/index.html   </a:t>
            </a:r>
            <a:r>
              <a:rPr lang="zh-CN" altLang="en-US"/>
              <a:t>（中英两种版本有区别，建议都看看）</a:t>
            </a:r>
            <a:endParaRPr lang="en-US" altLang="zh-CN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Airtest API</a:t>
            </a:r>
            <a:r>
              <a:rPr lang="zh-CN" altLang="en-US"/>
              <a:t>文档：</a:t>
            </a:r>
            <a:r>
              <a:rPr lang="en-US" altLang="zh-CN"/>
              <a:t>https://airtest.readthedocs.io/en/latest</a:t>
            </a:r>
            <a:r>
              <a:rPr lang="en-US" altLang="zh-CN" smtClean="0"/>
              <a:t>/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Github</a:t>
            </a:r>
            <a:r>
              <a:rPr lang="zh-CN" altLang="en-US" smtClean="0"/>
              <a:t>源码：</a:t>
            </a:r>
            <a:r>
              <a:rPr lang="en-US" altLang="zh-CN"/>
              <a:t>https://github.com/AirtestProject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9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86" y="260647"/>
            <a:ext cx="5370934" cy="1015441"/>
          </a:xfrm>
        </p:spPr>
        <p:txBody>
          <a:bodyPr>
            <a:normAutofit/>
          </a:bodyPr>
          <a:lstStyle/>
          <a:p>
            <a:r>
              <a:rPr lang="en-US" altLang="zh-CN" smtClean="0"/>
              <a:t>Airtest Web</a:t>
            </a:r>
            <a:r>
              <a:rPr lang="zh-CN" altLang="en-US" smtClean="0"/>
              <a:t>自动化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2616" y="1566827"/>
            <a:ext cx="88569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Web</a:t>
            </a:r>
            <a:r>
              <a:rPr lang="zh-CN" altLang="en-US" smtClean="0"/>
              <a:t>自动化测试通常被用于回归测试阶段，通过脚本用机器代替人工执行测试。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2616" y="2204864"/>
            <a:ext cx="361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Airtest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Web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自动化测试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2616" y="272741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AirTest Web</a:t>
            </a:r>
            <a:r>
              <a:rPr lang="zh-CN" altLang="en-US" smtClean="0"/>
              <a:t>自动化测试基于</a:t>
            </a:r>
            <a:r>
              <a:rPr lang="en-US" altLang="zh-CN" smtClean="0"/>
              <a:t>Selenium</a:t>
            </a:r>
            <a:r>
              <a:rPr lang="zh-CN" altLang="en-US" smtClean="0"/>
              <a:t>和</a:t>
            </a:r>
            <a:r>
              <a:rPr lang="en-US" altLang="zh-CN" smtClean="0"/>
              <a:t>python</a:t>
            </a:r>
            <a:r>
              <a:rPr lang="zh-CN" altLang="en-US" smtClean="0"/>
              <a:t>语言，通过调用</a:t>
            </a:r>
            <a:r>
              <a:rPr lang="en-US" altLang="zh-CN" smtClean="0"/>
              <a:t>Chrome</a:t>
            </a:r>
            <a:r>
              <a:rPr lang="zh-CN" altLang="en-US" smtClean="0"/>
              <a:t>浏览器</a:t>
            </a:r>
            <a:r>
              <a:rPr lang="en-US" altLang="zh-CN" smtClean="0"/>
              <a:t>Devtools Protocol</a:t>
            </a:r>
            <a:r>
              <a:rPr lang="zh-CN" altLang="en-US" smtClean="0"/>
              <a:t>协议，将用户操作解析成</a:t>
            </a:r>
            <a:r>
              <a:rPr lang="en-US" altLang="zh-CN" smtClean="0"/>
              <a:t>python</a:t>
            </a:r>
            <a:r>
              <a:rPr lang="zh-CN" altLang="en-US" smtClean="0"/>
              <a:t>脚本。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51" y="3460522"/>
            <a:ext cx="5085714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6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Selenium</a:t>
            </a:r>
            <a:r>
              <a:rPr lang="zh-CN" altLang="en-US" smtClean="0"/>
              <a:t>工作原理示意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6A19897-693B-4671-888E-47E63E83D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75" y="2949096"/>
            <a:ext cx="1305369" cy="146994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C8B1DDEA-E707-4B57-87F1-B0874881FA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7" t="3641" r="5446" b="4599"/>
          <a:stretch>
            <a:fillRect/>
          </a:stretch>
        </p:blipFill>
        <p:spPr>
          <a:xfrm>
            <a:off x="5099794" y="2985802"/>
            <a:ext cx="1315482" cy="1387908"/>
          </a:xfrm>
          <a:custGeom>
            <a:avLst/>
            <a:gdLst>
              <a:gd name="connsiteX0" fmla="*/ 219251 w 1315482"/>
              <a:gd name="connsiteY0" fmla="*/ 0 h 1387908"/>
              <a:gd name="connsiteX1" fmla="*/ 1096231 w 1315482"/>
              <a:gd name="connsiteY1" fmla="*/ 0 h 1387908"/>
              <a:gd name="connsiteX2" fmla="*/ 1315482 w 1315482"/>
              <a:gd name="connsiteY2" fmla="*/ 219251 h 1387908"/>
              <a:gd name="connsiteX3" fmla="*/ 1315482 w 1315482"/>
              <a:gd name="connsiteY3" fmla="*/ 1168657 h 1387908"/>
              <a:gd name="connsiteX4" fmla="*/ 1096231 w 1315482"/>
              <a:gd name="connsiteY4" fmla="*/ 1387908 h 1387908"/>
              <a:gd name="connsiteX5" fmla="*/ 219251 w 1315482"/>
              <a:gd name="connsiteY5" fmla="*/ 1387908 h 1387908"/>
              <a:gd name="connsiteX6" fmla="*/ 0 w 1315482"/>
              <a:gd name="connsiteY6" fmla="*/ 1168657 h 1387908"/>
              <a:gd name="connsiteX7" fmla="*/ 0 w 1315482"/>
              <a:gd name="connsiteY7" fmla="*/ 219251 h 1387908"/>
              <a:gd name="connsiteX8" fmla="*/ 219251 w 1315482"/>
              <a:gd name="connsiteY8" fmla="*/ 0 h 138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5482" h="1387908">
                <a:moveTo>
                  <a:pt x="219251" y="0"/>
                </a:moveTo>
                <a:lnTo>
                  <a:pt x="1096231" y="0"/>
                </a:lnTo>
                <a:cubicBezTo>
                  <a:pt x="1217320" y="0"/>
                  <a:pt x="1315482" y="98162"/>
                  <a:pt x="1315482" y="219251"/>
                </a:cubicBezTo>
                <a:lnTo>
                  <a:pt x="1315482" y="1168657"/>
                </a:lnTo>
                <a:cubicBezTo>
                  <a:pt x="1315482" y="1289746"/>
                  <a:pt x="1217320" y="1387908"/>
                  <a:pt x="1096231" y="1387908"/>
                </a:cubicBezTo>
                <a:lnTo>
                  <a:pt x="219251" y="1387908"/>
                </a:lnTo>
                <a:cubicBezTo>
                  <a:pt x="98162" y="1387908"/>
                  <a:pt x="0" y="1289746"/>
                  <a:pt x="0" y="1168657"/>
                </a:cubicBezTo>
                <a:lnTo>
                  <a:pt x="0" y="219251"/>
                </a:lnTo>
                <a:cubicBezTo>
                  <a:pt x="0" y="98162"/>
                  <a:pt x="98162" y="0"/>
                  <a:pt x="219251" y="0"/>
                </a:cubicBezTo>
                <a:close/>
              </a:path>
            </a:pathLst>
          </a:cu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xmlns="" id="{C390561E-0E2F-47A7-9BED-62057B9207BF}"/>
              </a:ext>
            </a:extLst>
          </p:cNvPr>
          <p:cNvSpPr/>
          <p:nvPr/>
        </p:nvSpPr>
        <p:spPr>
          <a:xfrm>
            <a:off x="2687358" y="3297311"/>
            <a:ext cx="2151810" cy="355261"/>
          </a:xfrm>
          <a:prstGeom prst="rightArrow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9924AA2-159F-4396-A10D-F21083144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68"/>
          <a:stretch/>
        </p:blipFill>
        <p:spPr>
          <a:xfrm>
            <a:off x="7080443" y="3003311"/>
            <a:ext cx="1319813" cy="137039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D7253E0-8644-44C4-8091-EF7B44F09CDF}"/>
              </a:ext>
            </a:extLst>
          </p:cNvPr>
          <p:cNvSpPr txBox="1"/>
          <p:nvPr/>
        </p:nvSpPr>
        <p:spPr>
          <a:xfrm>
            <a:off x="6061278" y="5536418"/>
            <a:ext cx="1231033" cy="484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080359D2-C5F6-41AA-80C2-D291899A0E74}"/>
              </a:ext>
            </a:extLst>
          </p:cNvPr>
          <p:cNvSpPr txBox="1"/>
          <p:nvPr/>
        </p:nvSpPr>
        <p:spPr>
          <a:xfrm>
            <a:off x="1484988" y="5536418"/>
            <a:ext cx="1009543" cy="484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9A851E1-0352-4929-978E-2E819F8541FF}"/>
              </a:ext>
            </a:extLst>
          </p:cNvPr>
          <p:cNvSpPr txBox="1"/>
          <p:nvPr/>
        </p:nvSpPr>
        <p:spPr>
          <a:xfrm>
            <a:off x="1413695" y="47432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测试</a:t>
            </a:r>
            <a:r>
              <a:rPr lang="zh-CN" altLang="en-US" dirty="0"/>
              <a:t>脚本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9CCDF566-C273-401A-B495-169423B2674C}"/>
              </a:ext>
            </a:extLst>
          </p:cNvPr>
          <p:cNvSpPr txBox="1"/>
          <p:nvPr/>
        </p:nvSpPr>
        <p:spPr>
          <a:xfrm>
            <a:off x="5447928" y="4684151"/>
            <a:ext cx="283657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WebDriver</a:t>
            </a:r>
            <a:r>
              <a:rPr lang="zh-CN" altLang="en-US" dirty="0"/>
              <a:t>启动浏览器</a:t>
            </a:r>
          </a:p>
        </p:txBody>
      </p:sp>
      <p:sp>
        <p:nvSpPr>
          <p:cNvPr id="17" name="右箭头 15">
            <a:extLst>
              <a:ext uri="{FF2B5EF4-FFF2-40B4-BE49-F238E27FC236}">
                <a16:creationId xmlns:a16="http://schemas.microsoft.com/office/drawing/2014/main" xmlns="" id="{7A129D73-AF13-44D6-82FE-81CA8F8C9B43}"/>
              </a:ext>
            </a:extLst>
          </p:cNvPr>
          <p:cNvSpPr/>
          <p:nvPr/>
        </p:nvSpPr>
        <p:spPr>
          <a:xfrm rot="10800000">
            <a:off x="2687358" y="3767302"/>
            <a:ext cx="2151810" cy="355261"/>
          </a:xfrm>
          <a:prstGeom prst="rightArrow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980FE685-522D-4B4E-A1FE-A608D697B808}"/>
              </a:ext>
            </a:extLst>
          </p:cNvPr>
          <p:cNvSpPr txBox="1"/>
          <p:nvPr/>
        </p:nvSpPr>
        <p:spPr>
          <a:xfrm>
            <a:off x="3080275" y="2757990"/>
            <a:ext cx="1354352" cy="484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发送指令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A937E73-57B0-4424-A10A-D111B292FE22}"/>
              </a:ext>
            </a:extLst>
          </p:cNvPr>
          <p:cNvSpPr txBox="1"/>
          <p:nvPr/>
        </p:nvSpPr>
        <p:spPr>
          <a:xfrm>
            <a:off x="3080275" y="4285341"/>
            <a:ext cx="1354352" cy="484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监听回复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494531" y="5733256"/>
            <a:ext cx="35667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719211" y="5298275"/>
            <a:ext cx="31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Webdriver Wire protocol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78470" y="3360184"/>
            <a:ext cx="53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chemeClr val="accent3">
                    <a:lumMod val="75000"/>
                  </a:schemeClr>
                </a:solidFill>
              </a:rPr>
              <a:t>+</a:t>
            </a:r>
            <a:endParaRPr lang="zh-CN" altLang="en-US" sz="32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384" y="162880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Airtest </a:t>
            </a:r>
            <a:r>
              <a:rPr lang="zh-CN" altLang="en-US" smtClean="0"/>
              <a:t>目前集成了</a:t>
            </a:r>
            <a:r>
              <a:rPr lang="en-US" altLang="zh-CN" smtClean="0"/>
              <a:t>chrome</a:t>
            </a:r>
            <a:r>
              <a:rPr lang="zh-CN" altLang="en-US" smtClean="0"/>
              <a:t>浏览器基于</a:t>
            </a:r>
            <a:r>
              <a:rPr lang="en-US" altLang="zh-CN" smtClean="0"/>
              <a:t>selenium</a:t>
            </a:r>
            <a:r>
              <a:rPr lang="zh-CN" altLang="en-US" smtClean="0"/>
              <a:t>进行</a:t>
            </a:r>
            <a:r>
              <a:rPr lang="en-US" altLang="zh-CN" smtClean="0"/>
              <a:t>web</a:t>
            </a:r>
            <a:r>
              <a:rPr lang="zh-CN" altLang="en-US" smtClean="0"/>
              <a:t>自动化测试，通过录制得到的</a:t>
            </a:r>
            <a:r>
              <a:rPr lang="en-US" altLang="zh-CN" smtClean="0"/>
              <a:t>python</a:t>
            </a:r>
            <a:r>
              <a:rPr lang="zh-CN" altLang="en-US" smtClean="0"/>
              <a:t>脚本，调用</a:t>
            </a:r>
            <a:r>
              <a:rPr lang="en-US" altLang="zh-CN" smtClean="0"/>
              <a:t>chromedriver</a:t>
            </a:r>
            <a:r>
              <a:rPr lang="zh-CN" altLang="en-US" smtClean="0"/>
              <a:t>驱动浏览器执行指定动作。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6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86" y="260647"/>
            <a:ext cx="5370934" cy="1015441"/>
          </a:xfrm>
        </p:spPr>
        <p:txBody>
          <a:bodyPr>
            <a:normAutofit/>
          </a:bodyPr>
          <a:lstStyle/>
          <a:p>
            <a:r>
              <a:rPr lang="zh-CN" altLang="en-US" smtClean="0"/>
              <a:t>设置</a:t>
            </a:r>
            <a:r>
              <a:rPr lang="en-US" altLang="zh-CN" smtClean="0"/>
              <a:t>Chrome</a:t>
            </a:r>
            <a:r>
              <a:rPr lang="zh-CN" altLang="en-US" smtClean="0"/>
              <a:t>启动路径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1384" y="1700808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/>
              <a:t>基于上述原理，在使用</a:t>
            </a:r>
            <a:r>
              <a:rPr lang="en-US" altLang="zh-CN" smtClean="0"/>
              <a:t>Airtest</a:t>
            </a:r>
            <a:r>
              <a:rPr lang="zh-CN" altLang="en-US" smtClean="0"/>
              <a:t>进行</a:t>
            </a:r>
            <a:r>
              <a:rPr lang="en-US" altLang="zh-CN" smtClean="0"/>
              <a:t>Chrome</a:t>
            </a:r>
            <a:r>
              <a:rPr lang="zh-CN" altLang="en-US" smtClean="0"/>
              <a:t>自动化测试脚本录制与执行前，需要指定</a:t>
            </a:r>
            <a:r>
              <a:rPr lang="en-US" altLang="zh-CN" smtClean="0"/>
              <a:t>chrome</a:t>
            </a:r>
            <a:r>
              <a:rPr lang="zh-CN" altLang="en-US" smtClean="0"/>
              <a:t>浏览器启动路径，并使</a:t>
            </a:r>
            <a:r>
              <a:rPr lang="en-US" altLang="zh-CN" smtClean="0"/>
              <a:t>Airtest</a:t>
            </a:r>
            <a:r>
              <a:rPr lang="zh-CN" altLang="en-US" smtClean="0"/>
              <a:t>内置的</a:t>
            </a:r>
            <a:r>
              <a:rPr lang="en-US" altLang="zh-CN" smtClean="0"/>
              <a:t>chromedriver</a:t>
            </a:r>
            <a:r>
              <a:rPr lang="zh-CN" altLang="en-US" smtClean="0"/>
              <a:t>与浏览器版本配套。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1384" y="2692169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Airtest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 指定</a:t>
            </a:r>
            <a:r>
              <a:rPr lang="en-US" altLang="zh-CN" sz="2400" smtClean="0">
                <a:solidFill>
                  <a:schemeClr val="accent2">
                    <a:lumMod val="75000"/>
                  </a:schemeClr>
                </a:solidFill>
              </a:rPr>
              <a:t>chrome</a:t>
            </a:r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启动路径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1384" y="3214717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mtClean="0"/>
              <a:t>Airtest</a:t>
            </a:r>
            <a:r>
              <a:rPr lang="zh-CN" altLang="en-US" smtClean="0"/>
              <a:t>的最新版自带较新的稳定版本</a:t>
            </a:r>
            <a:r>
              <a:rPr lang="en-US" altLang="zh-CN" smtClean="0"/>
              <a:t>chromedriver.exe</a:t>
            </a:r>
            <a:r>
              <a:rPr lang="zh-CN" altLang="en-US" smtClean="0"/>
              <a:t>（目前为</a:t>
            </a:r>
            <a:r>
              <a:rPr lang="en-US" altLang="zh-CN" smtClean="0"/>
              <a:t>2.37</a:t>
            </a:r>
            <a:r>
              <a:rPr lang="zh-CN" altLang="en-US" smtClean="0"/>
              <a:t>版本），需要匹配对应的</a:t>
            </a:r>
            <a:r>
              <a:rPr lang="en-US" altLang="zh-CN" smtClean="0"/>
              <a:t>chrome</a:t>
            </a:r>
            <a:r>
              <a:rPr lang="zh-CN" altLang="en-US" smtClean="0"/>
              <a:t>浏览器。</a:t>
            </a:r>
            <a:endParaRPr lang="en-US" altLang="zh-CN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/>
              <a:t>通过</a:t>
            </a:r>
            <a:r>
              <a:rPr lang="en-US" altLang="zh-CN" smtClean="0"/>
              <a:t>Airtest</a:t>
            </a:r>
            <a:r>
              <a:rPr lang="zh-CN" altLang="en-US" smtClean="0"/>
              <a:t>设置菜单，在</a:t>
            </a:r>
            <a:r>
              <a:rPr lang="en-US" altLang="zh-CN" smtClean="0"/>
              <a:t>selenium</a:t>
            </a:r>
            <a:r>
              <a:rPr lang="zh-CN" altLang="en-US" smtClean="0"/>
              <a:t>选项中，设置</a:t>
            </a:r>
            <a:r>
              <a:rPr lang="en-US" altLang="zh-CN" smtClean="0"/>
              <a:t>chrome</a:t>
            </a:r>
            <a:r>
              <a:rPr lang="zh-CN" altLang="en-US" smtClean="0"/>
              <a:t>浏览器的安装路径。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293096"/>
            <a:ext cx="3409524" cy="12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5661248"/>
            <a:ext cx="7609524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6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86" y="260647"/>
            <a:ext cx="5370934" cy="1015441"/>
          </a:xfrm>
        </p:spPr>
        <p:txBody>
          <a:bodyPr>
            <a:normAutofit/>
          </a:bodyPr>
          <a:lstStyle/>
          <a:p>
            <a:r>
              <a:rPr lang="en-US" altLang="zh-CN" smtClean="0"/>
              <a:t>Webdriver</a:t>
            </a:r>
            <a:r>
              <a:rPr lang="zh-CN" altLang="en-US" smtClean="0"/>
              <a:t>版本配套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1384" y="1557094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/>
              <a:t>如果浏览器与</a:t>
            </a:r>
            <a:r>
              <a:rPr lang="en-US" altLang="zh-CN" smtClean="0"/>
              <a:t>AirTest</a:t>
            </a:r>
            <a:r>
              <a:rPr lang="zh-CN" altLang="en-US"/>
              <a:t>自</a:t>
            </a:r>
            <a:r>
              <a:rPr lang="zh-CN" altLang="en-US" smtClean="0"/>
              <a:t>带的</a:t>
            </a:r>
            <a:r>
              <a:rPr lang="en-US" altLang="zh-CN" smtClean="0"/>
              <a:t>chromedriver</a:t>
            </a:r>
            <a:r>
              <a:rPr lang="zh-CN" altLang="en-US" smtClean="0"/>
              <a:t>支持的版本不匹配，在执行脚本时，将出现如下错误。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2972" y="299695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chemeClr val="accent2">
                    <a:lumMod val="75000"/>
                  </a:schemeClr>
                </a:solidFill>
              </a:rPr>
              <a:t>解决方案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96051"/>
            <a:ext cx="8470090" cy="3568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1384" y="3513480"/>
            <a:ext cx="95050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mtClean="0"/>
              <a:t>1</a:t>
            </a:r>
            <a:r>
              <a:rPr lang="zh-CN" altLang="en-US" smtClean="0"/>
              <a:t>、根据提示升级</a:t>
            </a:r>
            <a:r>
              <a:rPr lang="en-US" altLang="zh-CN" smtClean="0"/>
              <a:t>chrome</a:t>
            </a:r>
            <a:r>
              <a:rPr lang="zh-CN" altLang="en-US" smtClean="0"/>
              <a:t>浏览器版本</a:t>
            </a:r>
            <a:endParaRPr lang="en-US" altLang="zh-CN" smtClean="0"/>
          </a:p>
          <a:p>
            <a:pPr>
              <a:spcBef>
                <a:spcPts val="600"/>
              </a:spcBef>
            </a:pPr>
            <a:r>
              <a:rPr lang="en-US" altLang="zh-CN" smtClean="0"/>
              <a:t>2</a:t>
            </a:r>
            <a:r>
              <a:rPr lang="zh-CN" altLang="en-US" smtClean="0"/>
              <a:t>、替换</a:t>
            </a:r>
            <a:r>
              <a:rPr lang="en-US" altLang="zh-CN" smtClean="0"/>
              <a:t>Airtest</a:t>
            </a:r>
            <a:r>
              <a:rPr lang="zh-CN" altLang="en-US" smtClean="0"/>
              <a:t>内置的</a:t>
            </a:r>
            <a:r>
              <a:rPr lang="en-US" altLang="zh-CN" smtClean="0"/>
              <a:t>chromedriver</a:t>
            </a:r>
            <a:r>
              <a:rPr lang="zh-CN" altLang="en-US" smtClean="0"/>
              <a:t>为浏览器适配的版本</a:t>
            </a:r>
            <a:endParaRPr lang="en-US" altLang="zh-CN" smtClean="0"/>
          </a:p>
          <a:p>
            <a:pPr>
              <a:spcBef>
                <a:spcPts val="600"/>
              </a:spcBef>
            </a:pPr>
            <a:r>
              <a:rPr lang="en-US" altLang="zh-CN" smtClean="0"/>
              <a:t>Chromedriver</a:t>
            </a:r>
            <a:r>
              <a:rPr lang="zh-CN" altLang="en-US" smtClean="0"/>
              <a:t>下载地址：</a:t>
            </a:r>
            <a:r>
              <a:rPr lang="en-US" altLang="zh-CN"/>
              <a:t>http://</a:t>
            </a:r>
            <a:r>
              <a:rPr lang="en-US" altLang="zh-CN" smtClean="0"/>
              <a:t>chromedriver.storage.googleapis.com/index.html</a:t>
            </a:r>
          </a:p>
          <a:p>
            <a:pPr>
              <a:spcBef>
                <a:spcPts val="600"/>
              </a:spcBef>
            </a:pPr>
            <a:r>
              <a:rPr lang="zh-CN" altLang="en-US" smtClean="0"/>
              <a:t>淘宝</a:t>
            </a:r>
            <a:r>
              <a:rPr lang="en-US" altLang="zh-CN" smtClean="0"/>
              <a:t>npm</a:t>
            </a:r>
            <a:r>
              <a:rPr lang="zh-CN" altLang="en-US" smtClean="0"/>
              <a:t>镜像：</a:t>
            </a:r>
            <a:r>
              <a:rPr lang="en-US" altLang="zh-CN"/>
              <a:t>https://</a:t>
            </a:r>
            <a:r>
              <a:rPr lang="en-US" altLang="zh-CN" smtClean="0"/>
              <a:t>npm.taobao.org/mirrors/chromedriver</a:t>
            </a:r>
          </a:p>
          <a:p>
            <a:pPr>
              <a:spcBef>
                <a:spcPts val="600"/>
              </a:spcBef>
            </a:pPr>
            <a:r>
              <a:rPr lang="zh-CN" altLang="en-US" smtClean="0"/>
              <a:t>通过查看网页中版本目录下的</a:t>
            </a:r>
            <a:r>
              <a:rPr lang="en-US" altLang="zh-CN" smtClean="0"/>
              <a:t>note.txt</a:t>
            </a:r>
            <a:r>
              <a:rPr lang="zh-CN" altLang="en-US" smtClean="0"/>
              <a:t>文件，确认各版本适配的</a:t>
            </a:r>
            <a:r>
              <a:rPr lang="en-US" altLang="zh-CN" smtClean="0"/>
              <a:t>chromedriver</a:t>
            </a:r>
            <a:r>
              <a:rPr lang="zh-CN" altLang="en-US" smtClean="0"/>
              <a:t>，下载后替换</a:t>
            </a:r>
            <a:r>
              <a:rPr lang="en-US" altLang="zh-CN" smtClean="0"/>
              <a:t>Airtest</a:t>
            </a:r>
            <a:r>
              <a:rPr lang="zh-CN" altLang="en-US" smtClean="0"/>
              <a:t>根目录下的</a:t>
            </a:r>
            <a:r>
              <a:rPr lang="en-US" altLang="zh-CN" smtClean="0"/>
              <a:t>chromedriver.exe</a:t>
            </a:r>
            <a:r>
              <a:rPr lang="zh-CN" altLang="en-US" smtClean="0"/>
              <a:t>文件即可。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5617076"/>
            <a:ext cx="7066667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3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05656" y="3351853"/>
            <a:ext cx="5791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Airtest</a:t>
            </a:r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脚本</a:t>
            </a:r>
            <a:r>
              <a:rPr lang="zh-CN" altLang="en-US" sz="360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录制</a:t>
            </a:r>
            <a:endParaRPr lang="zh-CN" altLang="en-US" sz="36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0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Recording </a:t>
            </a:r>
            <a:r>
              <a:rPr lang="en-US" altLang="zh-CN" sz="20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Scripts </a:t>
            </a:r>
            <a:r>
              <a:rPr lang="en-US" altLang="zh-CN" sz="20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with Airtest</a:t>
            </a:r>
            <a:endParaRPr lang="zh-CN" altLang="en-US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88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heme/theme1.xml><?xml version="1.0" encoding="utf-8"?>
<a:theme xmlns:a="http://schemas.openxmlformats.org/drawingml/2006/main" name="特斯汀学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4274</TotalTime>
  <Words>2105</Words>
  <Application>Microsoft Office PowerPoint</Application>
  <PresentationFormat>宽屏</PresentationFormat>
  <Paragraphs>231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特斯汀学院</vt:lpstr>
      <vt:lpstr>PowerPoint 演示文稿</vt:lpstr>
      <vt:lpstr>PowerPoint 演示文稿</vt:lpstr>
      <vt:lpstr>PowerPoint 演示文稿</vt:lpstr>
      <vt:lpstr>Airtest测试框架</vt:lpstr>
      <vt:lpstr>Airtest Web自动化</vt:lpstr>
      <vt:lpstr>Selenium工作原理示意</vt:lpstr>
      <vt:lpstr>设置Chrome启动路径</vt:lpstr>
      <vt:lpstr>Webdriver版本配套</vt:lpstr>
      <vt:lpstr>PowerPoint 演示文稿</vt:lpstr>
      <vt:lpstr>Airtest录制Web脚本</vt:lpstr>
      <vt:lpstr>Airtest录制Web脚本</vt:lpstr>
      <vt:lpstr>录制第一个脚本</vt:lpstr>
      <vt:lpstr>页面内IFrame处理</vt:lpstr>
      <vt:lpstr>文件上传</vt:lpstr>
      <vt:lpstr>绕过验证码登录</vt:lpstr>
      <vt:lpstr>PowerPoint 演示文稿</vt:lpstr>
      <vt:lpstr>Airtest脚本运行</vt:lpstr>
      <vt:lpstr>Python运行air脚本</vt:lpstr>
      <vt:lpstr>Python运行air脚本</vt:lpstr>
      <vt:lpstr>生成测试报告</vt:lpstr>
      <vt:lpstr>PowerPoint 演示文稿</vt:lpstr>
      <vt:lpstr>用例录制编写</vt:lpstr>
      <vt:lpstr>Airtest启动器使用</vt:lpstr>
      <vt:lpstr>Airtest启动器使用</vt:lpstr>
      <vt:lpstr>管理Airtest脚本执行</vt:lpstr>
      <vt:lpstr>命令行调用脚本执行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xzf</dc:creator>
  <cp:lastModifiedBy>pc</cp:lastModifiedBy>
  <cp:revision>169</cp:revision>
  <dcterms:created xsi:type="dcterms:W3CDTF">2018-07-16T01:52:55Z</dcterms:created>
  <dcterms:modified xsi:type="dcterms:W3CDTF">2018-08-30T08:42:22Z</dcterms:modified>
</cp:coreProperties>
</file>