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8s4WAsTsy0biUxo07/0IXLJg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f0d30efca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f0d30efc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0d30efca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f0d30ef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0d30efca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f0d30ef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f0d30efca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f0d30efc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f0d30efca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f0d30efc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f2b6520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f2b65205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hyperlink" Target="https://drive.google.com/file/d/1nRKj6qS8QnY_HvP9exJ2FpJKEjnmi85-/view?usp=drive_link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149384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4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b="1" lang="es-CL" sz="4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b="1" i="0" lang="es-CL" sz="4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225" y="3288021"/>
            <a:ext cx="218952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1f0d30efca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2002"/>
            <a:ext cx="6849598" cy="51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1f0d30efca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00" y="1483575"/>
            <a:ext cx="6540899" cy="42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1f0d30efca_1_3"/>
          <p:cNvSpPr txBox="1"/>
          <p:nvPr>
            <p:ph type="ctrTitle"/>
          </p:nvPr>
        </p:nvSpPr>
        <p:spPr>
          <a:xfrm>
            <a:off x="282900" y="86200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2940">
                <a:highlight>
                  <a:schemeClr val="lt1"/>
                </a:highlight>
              </a:rPr>
              <a:t>Diagrama de secuencia</a:t>
            </a:r>
            <a:endParaRPr sz="96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100">
              <a:highlight>
                <a:schemeClr val="lt1"/>
              </a:highlight>
            </a:endParaRPr>
          </a:p>
        </p:txBody>
      </p:sp>
      <p:sp>
        <p:nvSpPr>
          <p:cNvPr id="180" name="Google Shape;180;g31f0d30efca_1_3"/>
          <p:cNvSpPr txBox="1"/>
          <p:nvPr>
            <p:ph type="ctrTitle"/>
          </p:nvPr>
        </p:nvSpPr>
        <p:spPr>
          <a:xfrm>
            <a:off x="7766550" y="94870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2900">
                <a:highlight>
                  <a:schemeClr val="lt1"/>
                </a:highlight>
              </a:rPr>
              <a:t>Diagrama de clases</a:t>
            </a:r>
            <a:endParaRPr sz="29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f0d30efca_1_26"/>
          <p:cNvSpPr txBox="1"/>
          <p:nvPr>
            <p:ph type="ctrTitle"/>
          </p:nvPr>
        </p:nvSpPr>
        <p:spPr>
          <a:xfrm>
            <a:off x="3358475" y="19340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accent4"/>
                </a:highlight>
              </a:rPr>
              <a:t>Vista de proceso</a:t>
            </a:r>
            <a:endParaRPr sz="3240">
              <a:highlight>
                <a:schemeClr val="accent4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highlight>
                <a:schemeClr val="accent4"/>
              </a:highlight>
            </a:endParaRPr>
          </a:p>
        </p:txBody>
      </p:sp>
      <p:pic>
        <p:nvPicPr>
          <p:cNvPr id="186" name="Google Shape;186;g31f0d30efc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4575"/>
            <a:ext cx="4481334" cy="63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1f0d30efca_1_26"/>
          <p:cNvSpPr txBox="1"/>
          <p:nvPr>
            <p:ph type="ctrTitle"/>
          </p:nvPr>
        </p:nvSpPr>
        <p:spPr>
          <a:xfrm>
            <a:off x="140100" y="355200"/>
            <a:ext cx="44814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2940">
                <a:highlight>
                  <a:schemeClr val="lt1"/>
                </a:highlight>
              </a:rPr>
              <a:t>Diagrama de actividad</a:t>
            </a:r>
            <a:endParaRPr sz="294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highlight>
                <a:schemeClr val="lt1"/>
              </a:highlight>
            </a:endParaRPr>
          </a:p>
        </p:txBody>
      </p:sp>
      <p:sp>
        <p:nvSpPr>
          <p:cNvPr id="188" name="Google Shape;188;g31f0d30efca_1_26"/>
          <p:cNvSpPr txBox="1"/>
          <p:nvPr>
            <p:ph type="ctrTitle"/>
          </p:nvPr>
        </p:nvSpPr>
        <p:spPr>
          <a:xfrm>
            <a:off x="6952325" y="933825"/>
            <a:ext cx="4644000" cy="72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2940">
                <a:highlight>
                  <a:schemeClr val="lt1"/>
                </a:highlight>
              </a:rPr>
              <a:t>Diagrama BPMN</a:t>
            </a:r>
            <a:endParaRPr sz="2940">
              <a:highlight>
                <a:schemeClr val="lt1"/>
              </a:highlight>
            </a:endParaRPr>
          </a:p>
        </p:txBody>
      </p:sp>
      <p:pic>
        <p:nvPicPr>
          <p:cNvPr id="189" name="Google Shape;189;g31f0d30efca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134" y="1779350"/>
            <a:ext cx="7405867" cy="252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f0d30efca_1_40"/>
          <p:cNvSpPr txBox="1"/>
          <p:nvPr>
            <p:ph type="ctrTitle"/>
          </p:nvPr>
        </p:nvSpPr>
        <p:spPr>
          <a:xfrm>
            <a:off x="4180250" y="174725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accent4"/>
                </a:highlight>
              </a:rPr>
              <a:t>Vista de despliegue</a:t>
            </a:r>
            <a:endParaRPr sz="3240">
              <a:highlight>
                <a:schemeClr val="accent4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highlight>
                <a:schemeClr val="accent4"/>
              </a:highlight>
            </a:endParaRPr>
          </a:p>
        </p:txBody>
      </p:sp>
      <p:pic>
        <p:nvPicPr>
          <p:cNvPr id="195" name="Google Shape;195;g31f0d30efca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5600" y="989250"/>
            <a:ext cx="5742399" cy="542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1f0d30efca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50" y="1333575"/>
            <a:ext cx="7647401" cy="36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1f0d30efca_1_40"/>
          <p:cNvSpPr txBox="1"/>
          <p:nvPr>
            <p:ph type="ctrTitle"/>
          </p:nvPr>
        </p:nvSpPr>
        <p:spPr>
          <a:xfrm>
            <a:off x="4768725" y="5217975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lt1"/>
                </a:highlight>
              </a:rPr>
              <a:t>Diagrama </a:t>
            </a:r>
            <a:r>
              <a:rPr lang="es-CL" sz="3240">
                <a:highlight>
                  <a:schemeClr val="lt1"/>
                </a:highlight>
              </a:rPr>
              <a:t>de paquete</a:t>
            </a:r>
            <a:endParaRPr sz="324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/>
          </a:p>
        </p:txBody>
      </p:sp>
      <p:sp>
        <p:nvSpPr>
          <p:cNvPr id="198" name="Google Shape;198;g31f0d30efca_1_40"/>
          <p:cNvSpPr txBox="1"/>
          <p:nvPr>
            <p:ph type="ctrTitle"/>
          </p:nvPr>
        </p:nvSpPr>
        <p:spPr>
          <a:xfrm>
            <a:off x="-1039200" y="380175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lt1"/>
                </a:highlight>
              </a:rPr>
              <a:t>Diagrama </a:t>
            </a:r>
            <a:r>
              <a:rPr lang="es-CL" sz="3240">
                <a:highlight>
                  <a:schemeClr val="lt1"/>
                </a:highlight>
              </a:rPr>
              <a:t>de componente</a:t>
            </a:r>
            <a:endParaRPr sz="324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f0d30efca_1_50"/>
          <p:cNvSpPr txBox="1"/>
          <p:nvPr>
            <p:ph type="ctrTitle"/>
          </p:nvPr>
        </p:nvSpPr>
        <p:spPr>
          <a:xfrm>
            <a:off x="1544125" y="279075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accent4"/>
                </a:highlight>
              </a:rPr>
              <a:t>Vista </a:t>
            </a:r>
            <a:r>
              <a:rPr lang="es-CL" sz="3240">
                <a:highlight>
                  <a:schemeClr val="accent4"/>
                </a:highlight>
              </a:rPr>
              <a:t>Física</a:t>
            </a:r>
            <a:endParaRPr sz="3240">
              <a:highlight>
                <a:schemeClr val="accent4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highlight>
                <a:schemeClr val="accent4"/>
              </a:highlight>
            </a:endParaRPr>
          </a:p>
        </p:txBody>
      </p:sp>
      <p:sp>
        <p:nvSpPr>
          <p:cNvPr id="204" name="Google Shape;204;g31f0d30efca_1_50"/>
          <p:cNvSpPr txBox="1"/>
          <p:nvPr>
            <p:ph type="ctrTitle"/>
          </p:nvPr>
        </p:nvSpPr>
        <p:spPr>
          <a:xfrm>
            <a:off x="-676225" y="269165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lt1"/>
                </a:highlight>
              </a:rPr>
              <a:t>Diagrama de </a:t>
            </a:r>
            <a:r>
              <a:rPr lang="es-CL" sz="3240">
                <a:highlight>
                  <a:schemeClr val="lt1"/>
                </a:highlight>
              </a:rPr>
              <a:t>topología</a:t>
            </a:r>
            <a:endParaRPr sz="3240">
              <a:highlight>
                <a:schemeClr val="lt1"/>
              </a:highlight>
            </a:endParaRPr>
          </a:p>
        </p:txBody>
      </p:sp>
      <p:pic>
        <p:nvPicPr>
          <p:cNvPr id="205" name="Google Shape;205;g31f0d30efca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75" y="1079650"/>
            <a:ext cx="4791150" cy="56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f0d30efca_1_58"/>
          <p:cNvSpPr txBox="1"/>
          <p:nvPr>
            <p:ph type="ctrTitle"/>
          </p:nvPr>
        </p:nvSpPr>
        <p:spPr>
          <a:xfrm>
            <a:off x="2671200" y="324125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accent4"/>
                </a:highlight>
              </a:rPr>
              <a:t>Vista de escenario</a:t>
            </a:r>
            <a:endParaRPr sz="3240">
              <a:highlight>
                <a:schemeClr val="accent4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highlight>
                <a:schemeClr val="accent4"/>
              </a:highlight>
            </a:endParaRPr>
          </a:p>
        </p:txBody>
      </p:sp>
      <p:pic>
        <p:nvPicPr>
          <p:cNvPr id="211" name="Google Shape;211;g31f0d30efca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5" y="1056400"/>
            <a:ext cx="6558676" cy="52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1f0d30efca_1_58"/>
          <p:cNvSpPr txBox="1"/>
          <p:nvPr>
            <p:ph type="ctrTitle"/>
          </p:nvPr>
        </p:nvSpPr>
        <p:spPr>
          <a:xfrm>
            <a:off x="5080925" y="197065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240">
                <a:highlight>
                  <a:schemeClr val="lt1"/>
                </a:highlight>
              </a:rPr>
              <a:t>Diagrama caso de uso</a:t>
            </a:r>
            <a:endParaRPr sz="29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0" y="11967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20" name="Google Shape;220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1" name="Google Shape;22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25" y="2281927"/>
            <a:ext cx="1139325" cy="1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025" y="2281925"/>
            <a:ext cx="806495" cy="1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525" y="2281925"/>
            <a:ext cx="1671276" cy="11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0022" y="2549922"/>
            <a:ext cx="2320250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8">
            <a:alphaModFix/>
          </a:blip>
          <a:srcRect b="13899" l="0" r="0" t="-13900"/>
          <a:stretch/>
        </p:blipFill>
        <p:spPr>
          <a:xfrm>
            <a:off x="8200266" y="4204850"/>
            <a:ext cx="1463075" cy="1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43175" y="1996724"/>
            <a:ext cx="2320251" cy="120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5625" y="4393125"/>
            <a:ext cx="2320246" cy="129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5025" y="4393125"/>
            <a:ext cx="3766500" cy="18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333600" y="1172824"/>
            <a:ext cx="11524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417350" y="2644450"/>
            <a:ext cx="97575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https://drive.google.com/file/d/1nRKj6qS8QnY_HvP9exJ2FpJKEjnmi85-/view?usp=drive_link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howjump?jump=nextslide"/>
              </a:rPr>
              <a:t>www.incluus.com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6425" y="3927775"/>
            <a:ext cx="2593451" cy="25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-373524" y="21547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765750" y="1139275"/>
            <a:ext cx="8859000" cy="5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CL" sz="1900">
                <a:solidFill>
                  <a:schemeClr val="dk1"/>
                </a:solidFill>
              </a:rPr>
              <a:t>Monitoreo del Progreso</a:t>
            </a:r>
            <a:r>
              <a:rPr lang="es-CL" sz="1900">
                <a:solidFill>
                  <a:schemeClr val="dk1"/>
                </a:solidFill>
              </a:rPr>
              <a:t>: El sistema rastrea el avance de los estudiantes a medida que completan lecciones. Los usuarios reciben puntos acumulados, lo que fomenta la motivación y mejora el aprendizaje.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CL" sz="1900">
                <a:solidFill>
                  <a:schemeClr val="dk1"/>
                </a:solidFill>
              </a:rPr>
              <a:t>Validación de Conocimientos</a:t>
            </a:r>
            <a:r>
              <a:rPr lang="es-CL" sz="1900">
                <a:solidFill>
                  <a:schemeClr val="dk1"/>
                </a:solidFill>
              </a:rPr>
              <a:t>: A través de ejercicios y pruebas de conocimiento, </a:t>
            </a:r>
            <a:r>
              <a:rPr lang="es-CL" sz="1900">
                <a:solidFill>
                  <a:schemeClr val="dk1"/>
                </a:solidFill>
              </a:rPr>
              <a:t>Incluus</a:t>
            </a:r>
            <a:r>
              <a:rPr lang="es-CL" sz="1900">
                <a:solidFill>
                  <a:schemeClr val="dk1"/>
                </a:solidFill>
              </a:rPr>
              <a:t> ayuda a validar que los usuarios han adquirido las habilidades y conocimientos correspondientes a cada lección.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CL" sz="1900">
                <a:solidFill>
                  <a:schemeClr val="dk1"/>
                </a:solidFill>
              </a:rPr>
              <a:t>Organización de Cursos y Lecciones</a:t>
            </a:r>
            <a:r>
              <a:rPr lang="es-CL" sz="1900">
                <a:solidFill>
                  <a:schemeClr val="dk1"/>
                </a:solidFill>
              </a:rPr>
              <a:t>: Los administradores pueden crear, gestionar y actualizar cursos y lecciones, lo que mejora la estructura educativa del sistema y facilita la distribución de contenido.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CL" sz="1900">
                <a:solidFill>
                  <a:schemeClr val="dk1"/>
                </a:solidFill>
              </a:rPr>
              <a:t>Contenido Multimedia</a:t>
            </a:r>
            <a:r>
              <a:rPr lang="es-CL" sz="1900">
                <a:solidFill>
                  <a:schemeClr val="dk1"/>
                </a:solidFill>
              </a:rPr>
              <a:t>: La integración de videos de YouTube y otros recursos multimedia permite una experiencia de aprendizaje más dinámica y atractiva para los estudiante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-171924" y="7876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912700" y="1557175"/>
            <a:ext cx="88590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L" sz="1900">
                <a:solidFill>
                  <a:schemeClr val="dk1"/>
                </a:solidFill>
              </a:rPr>
              <a:t>Desafíos de coordinación y comunicación dentro del equipo de desarrollo.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L" sz="1900">
                <a:solidFill>
                  <a:schemeClr val="dk1"/>
                </a:solidFill>
              </a:rPr>
              <a:t>Complejidad en la implementación de modelos de </a:t>
            </a:r>
            <a:r>
              <a:rPr lang="es-CL" sz="1900">
                <a:solidFill>
                  <a:schemeClr val="dk1"/>
                </a:solidFill>
              </a:rPr>
              <a:t>suscripción</a:t>
            </a:r>
            <a:r>
              <a:rPr lang="es-CL" sz="1900">
                <a:solidFill>
                  <a:schemeClr val="dk1"/>
                </a:solidFill>
              </a:rPr>
              <a:t> y pago.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L" sz="1900">
                <a:solidFill>
                  <a:schemeClr val="dk1"/>
                </a:solidFill>
              </a:rPr>
              <a:t>Desafíos</a:t>
            </a:r>
            <a:r>
              <a:rPr lang="es-CL" sz="1900">
                <a:solidFill>
                  <a:schemeClr val="dk1"/>
                </a:solidFill>
              </a:rPr>
              <a:t> en el diseño de la interfaz de usuario.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Dificultades </a:t>
            </a: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añadir material fuera de nuestra profesión.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</a:rPr>
              <a:t>Pese a estos </a:t>
            </a:r>
            <a:r>
              <a:rPr lang="es-CL" sz="1900">
                <a:solidFill>
                  <a:schemeClr val="dk1"/>
                </a:solidFill>
              </a:rPr>
              <a:t>obstáculos</a:t>
            </a:r>
            <a:r>
              <a:rPr lang="es-CL" sz="1900">
                <a:solidFill>
                  <a:schemeClr val="dk1"/>
                </a:solidFill>
              </a:rPr>
              <a:t>, como equipo supimos </a:t>
            </a:r>
            <a:r>
              <a:rPr lang="es-CL" sz="1900">
                <a:solidFill>
                  <a:schemeClr val="dk1"/>
                </a:solidFill>
              </a:rPr>
              <a:t>sobrellevar</a:t>
            </a:r>
            <a:r>
              <a:rPr lang="es-CL" sz="1900">
                <a:solidFill>
                  <a:schemeClr val="dk1"/>
                </a:solidFill>
              </a:rPr>
              <a:t> el proyecto y buscar soluciones.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5" name="Google Shape;255;g31f2b65205a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1f2b65205a_5_0"/>
          <p:cNvSpPr txBox="1"/>
          <p:nvPr/>
        </p:nvSpPr>
        <p:spPr>
          <a:xfrm>
            <a:off x="1" y="2395667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5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b="1" i="0" sz="3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31f2b65205a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225" y="3288021"/>
            <a:ext cx="218952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Joaquin Espinoza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Brandon Leiva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Godoy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 de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muchas comunidades, existen barreras que limitan el acceso de los niños a tener una educación de calidad. Estas barreras pueden incluir factores como la falta de recursos </a:t>
            </a: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económicos</a:t>
            </a: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la distancia entre escuelas, desigualdades sociales.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educación es un pilar fundamental e importante para nuestra sociedad. Al garantizar una educación de calidad estamos invirtiendo para construir un futuro </a:t>
            </a: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justo, equitativo e inclusivo.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859654" y="216977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nuestra área contamos con las herramientas para fomentar este apoyo, tales como crear un servicio que ayude a estas comunidades a tener acceso a material de apoyo gratuito, integrando conocimientos, eliminando las barreras mencionadas y motivación para una mejor educación.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Apoyar e incentivar a estudiantes que enfrentan dificultades para acceder a una educación de calidad, mediante la implementación de un servicio de enseñanza interactivo, diseñado con un enfoque visual atractivo y accesible, que ofrezca contenido educativo de apoyo y garantice el acceso libre a una formación efectiva e inclusiva.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.- Lograr un servicio efectivo que aporte al aprendizaje de los usuarios.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.- Apoyar a tener un mejor desempeño, ayudar en el proceso de enseñanza y dar acceso a todo quien requiera educación.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.- Implementar una idea moderna e innovadora al sistema de enseñanza actual en Chile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-129600" y="8910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376500" y="1872500"/>
            <a:ext cx="11179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Alcances: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una herramienta accesible para niños.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Ofrecer material interactivo y adaptados para promover la inclusión.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Proporcionar seguimiento de progreso.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Diseñar un interfaz que cumpla con el </a:t>
            </a: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sea intuitivo</a:t>
            </a:r>
            <a:r>
              <a:rPr lang="es-CL" sz="1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Limitaciones: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Recursos monetarios limitados para el desarrollo.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Tiempo limitado para cumplir con los plazos establecidos.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Limitaciones para añadir material fuera de nuestra </a:t>
            </a: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profesión</a:t>
            </a: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i="1"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1085625" y="2519525"/>
            <a:ext cx="99450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desarrollo del proyecto se llevará a cabo utilizando la metodología Scrum, que se basa en un enfoque incremental y flexible. Se trabajará en entregas por medio de sprints, períodos de tiempo definidos en los que el equipo se enfocará en completar un conjunto de tareas específicas.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final de cada sprint, se presentará un incremento funcional y demostrable del producto, lo que permitirá validar los avances realizados. Además, se llevará a cabo una reunión de retroalimentación (Sprint Review) para evaluar el trabajo entregado, identificar mejoras y planificar los ajustes necesarios para el siguiente sprint.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i="1" sz="1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725" y="2578133"/>
            <a:ext cx="98583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992905"/>
            <a:ext cx="12192000" cy="10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>
              <a:highlight>
                <a:schemeClr val="lt1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Enfoque de vista 4+1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038" y="2504955"/>
            <a:ext cx="7200300" cy="40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INCLUUS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0" y="1432655"/>
            <a:ext cx="12192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1000">
              <a:highlight>
                <a:schemeClr val="lt1"/>
              </a:highlight>
            </a:endParaRPr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63" y="2231386"/>
            <a:ext cx="11793644" cy="4474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type="ctrTitle"/>
          </p:nvPr>
        </p:nvSpPr>
        <p:spPr>
          <a:xfrm>
            <a:off x="1589675" y="738250"/>
            <a:ext cx="6849600" cy="953400"/>
          </a:xfrm>
          <a:prstGeom prst="rect">
            <a:avLst/>
          </a:prstGeom>
          <a:effectLst>
            <a:outerShdw blurRad="57150" rotWithShape="0" algn="bl" dir="5400000" dist="19050">
              <a:srgbClr val="1C3052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640">
                <a:highlight>
                  <a:schemeClr val="accent4"/>
                </a:highlight>
              </a:rPr>
              <a:t>Vista Lógica</a:t>
            </a:r>
            <a:endParaRPr sz="1660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800">
              <a:highlight>
                <a:schemeClr val="accent4"/>
              </a:highlight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