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61" r:id="rId2"/>
    <p:sldId id="373" r:id="rId3"/>
    <p:sldId id="362" r:id="rId4"/>
    <p:sldId id="375" r:id="rId5"/>
    <p:sldId id="371" r:id="rId6"/>
    <p:sldId id="364" r:id="rId7"/>
    <p:sldId id="370" r:id="rId8"/>
    <p:sldId id="365" r:id="rId9"/>
    <p:sldId id="372" r:id="rId10"/>
    <p:sldId id="366" r:id="rId11"/>
    <p:sldId id="367" r:id="rId12"/>
    <p:sldId id="368" r:id="rId13"/>
    <p:sldId id="377" r:id="rId14"/>
    <p:sldId id="378" r:id="rId15"/>
    <p:sldId id="379" r:id="rId16"/>
    <p:sldId id="380" r:id="rId17"/>
    <p:sldId id="381" r:id="rId18"/>
    <p:sldId id="382" r:id="rId19"/>
    <p:sldId id="385" r:id="rId20"/>
    <p:sldId id="388" r:id="rId21"/>
    <p:sldId id="389" r:id="rId22"/>
    <p:sldId id="383" r:id="rId23"/>
    <p:sldId id="384" r:id="rId24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66FF"/>
    <a:srgbClr val="663300"/>
    <a:srgbClr val="996633"/>
    <a:srgbClr val="00CC00"/>
    <a:srgbClr val="0066FF"/>
    <a:srgbClr val="3399FF"/>
    <a:srgbClr val="FF33CC"/>
    <a:srgbClr val="FFFF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09" autoAdjust="0"/>
    <p:restoredTop sz="87901" autoAdjust="0"/>
  </p:normalViewPr>
  <p:slideViewPr>
    <p:cSldViewPr>
      <p:cViewPr varScale="1">
        <p:scale>
          <a:sx n="101" d="100"/>
          <a:sy n="101" d="100"/>
        </p:scale>
        <p:origin x="131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90" d="100"/>
        <a:sy n="9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2640" y="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169920" cy="481727"/>
          </a:xfrm>
          <a:prstGeom prst="rect">
            <a:avLst/>
          </a:prstGeom>
        </p:spPr>
        <p:txBody>
          <a:bodyPr vert="horz" lIns="96618" tIns="48310" rIns="96618" bIns="4831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6"/>
            <a:ext cx="3169920" cy="481726"/>
          </a:xfrm>
          <a:prstGeom prst="rect">
            <a:avLst/>
          </a:prstGeom>
        </p:spPr>
        <p:txBody>
          <a:bodyPr vert="horz" lIns="96618" tIns="48310" rIns="96618" bIns="4831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19476"/>
            <a:ext cx="3169920" cy="481726"/>
          </a:xfrm>
          <a:prstGeom prst="rect">
            <a:avLst/>
          </a:prstGeom>
        </p:spPr>
        <p:txBody>
          <a:bodyPr vert="horz" lIns="96618" tIns="48310" rIns="96618" bIns="48310" rtlCol="0" anchor="b"/>
          <a:lstStyle>
            <a:lvl1pPr algn="r">
              <a:defRPr sz="1200"/>
            </a:lvl1pPr>
          </a:lstStyle>
          <a:p>
            <a:fld id="{4E0ED0A4-5DB0-4E35-BC04-A9E0D07A7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76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8" tIns="48310" rIns="96618" bIns="4831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9" y="1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8" tIns="48310" rIns="96618" bIns="4831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8788" y="719138"/>
            <a:ext cx="6399212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1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8" tIns="48310" rIns="96618" bIns="483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3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8" tIns="48310" rIns="96618" bIns="4831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9" y="9119473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8" tIns="48310" rIns="96618" bIns="4831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58DCC5C-44F7-4822-8A64-EAD038DB37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256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477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0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31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stress state of point just to the right of point P, with some slight x-depth into the beam:</a:t>
            </a:r>
          </a:p>
          <a:p>
            <a:r>
              <a:rPr lang="en-US" dirty="0"/>
              <a:t>- compression in y direction due to overall bending</a:t>
            </a:r>
          </a:p>
          <a:p>
            <a:r>
              <a:rPr lang="en-US" dirty="0"/>
              <a:t>- convert radial stress due to point loading to x and y and sum to overall bending stresses -&gt; exacerbates compressive stress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38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985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32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622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 that these same equations in the 6</a:t>
            </a:r>
            <a:r>
              <a:rPr lang="en-US" baseline="30000" dirty="0"/>
              <a:t>th</a:t>
            </a:r>
            <a:r>
              <a:rPr lang="en-US" dirty="0"/>
              <a:t> edition have a number of sign errors. </a:t>
            </a:r>
            <a:r>
              <a:rPr lang="en-US"/>
              <a:t>These are correct.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182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 </a:t>
            </a:r>
            <a:r>
              <a:rPr lang="en-US" dirty="0" err="1"/>
              <a:t>sig_r</a:t>
            </a:r>
            <a:r>
              <a:rPr lang="en-US" dirty="0"/>
              <a:t> in tension here?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968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Work through this as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355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Work through this as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50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Applications: log splitter, threads on a screw / bolt, … (similar to hardness test, except that is conical)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177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90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545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778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59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61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54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86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66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15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Applications: pencil lead, gear tooth, screw thread,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69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98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1AAB3C-8F93-4EE6-9060-9463DC68FD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B9FFD-0B4A-47D2-B04C-AF1A6C3187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7E2D4-A486-4DA1-ABEF-AF6F14B43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2CE549-1457-4AA6-BA2E-5A251CA49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792B14-1707-41FF-AD49-42AEE25BB0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17B6DA-9B58-48A3-A8F8-B36BD7F059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274146-2B0B-44F3-9742-5A2AF07B69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3DE396-0A5B-4DE5-BA98-E55DF76331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EA2FF7-B4C9-4FE3-98C9-5338C5DD0F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D7AE3-3F90-4E66-B39A-02D97CB91D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AE4AE-B329-4412-95E7-ED3D26E0AC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189A12-04B5-4E26-8427-C2050117D8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C729E6C-1E46-4EF7-8F7E-65E645361D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FFFF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>
          <a:solidFill>
            <a:srgbClr val="FFFF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FF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hyperlink" Target="https://www.youtube.com/watch?v=ERhvhWogysw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5.png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51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4.png"/><Relationship Id="rId4" Type="http://schemas.openxmlformats.org/officeDocument/2006/relationships/image" Target="../media/image52.png"/><Relationship Id="rId9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NUL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1</a:t>
            </a:fld>
            <a:endParaRPr lang="en-US" sz="1400" dirty="0"/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2386786"/>
            <a:ext cx="5410200" cy="2492990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sz="2000" u="sng" dirty="0">
                <a:solidFill>
                  <a:schemeClr val="tx1"/>
                </a:solidFill>
              </a:rPr>
              <a:t>ANNOUNCE / BUSINESS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HW 5 (due on this Thursday)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HW 6 posted (start early)</a:t>
            </a:r>
          </a:p>
          <a:p>
            <a:pPr algn="ctr">
              <a:lnSpc>
                <a:spcPct val="80000"/>
              </a:lnSpc>
              <a:buFontTx/>
              <a:buNone/>
            </a:pPr>
            <a:endParaRPr lang="en-US" sz="2000" u="sng" dirty="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2000" u="sng" dirty="0">
                <a:solidFill>
                  <a:schemeClr val="tx1"/>
                </a:solidFill>
              </a:rPr>
              <a:t>New topics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Concentrated loads</a:t>
            </a:r>
          </a:p>
          <a:p>
            <a:r>
              <a:rPr lang="en-US" sz="2000" dirty="0">
                <a:solidFill>
                  <a:schemeClr val="tx1"/>
                </a:solidFill>
              </a:rPr>
              <a:t>Stress concentrations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304801" y="457200"/>
            <a:ext cx="6324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Advanced Mechanics</a:t>
            </a:r>
          </a:p>
          <a:p>
            <a:r>
              <a:rPr lang="en-US" b="0" kern="0" dirty="0">
                <a:solidFill>
                  <a:srgbClr val="0070C0"/>
                </a:solidFill>
              </a:rPr>
              <a:t>(Lecture 12)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7ED5B1-5EA6-5FE8-8284-1DE8CECB0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237" y="602162"/>
            <a:ext cx="4591163" cy="588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559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445105"/>
            <a:ext cx="4238625" cy="3117020"/>
          </a:xfrm>
          <a:prstGeom prst="rect">
            <a:avLst/>
          </a:prstGeom>
        </p:spPr>
      </p:pic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10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981200" y="228600"/>
            <a:ext cx="496497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Concentrated Loads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5800" y="990601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Bending of a (semi-infinite) wedge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43000" y="2438401"/>
            <a:ext cx="5257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Again looking at a linear section at </a:t>
            </a:r>
            <a:r>
              <a:rPr lang="en-US" sz="2000" i="1" dirty="0"/>
              <a:t>m-n</a:t>
            </a:r>
            <a:r>
              <a:rPr lang="en-US" sz="2000" dirty="0"/>
              <a:t>, we transform the stresses to obtain …</a:t>
            </a:r>
            <a:endParaRPr lang="en-US" sz="2000" i="1" dirty="0"/>
          </a:p>
        </p:txBody>
      </p:sp>
      <p:grpSp>
        <p:nvGrpSpPr>
          <p:cNvPr id="28" name="Group 27"/>
          <p:cNvGrpSpPr/>
          <p:nvPr/>
        </p:nvGrpSpPr>
        <p:grpSpPr>
          <a:xfrm>
            <a:off x="2971800" y="3722116"/>
            <a:ext cx="3092363" cy="676275"/>
            <a:chOff x="761999" y="5254799"/>
            <a:chExt cx="3092363" cy="676275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1999" y="5456725"/>
              <a:ext cx="323850" cy="26670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92112" y="5254799"/>
              <a:ext cx="2762250" cy="676275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2971799" y="4667250"/>
            <a:ext cx="3105150" cy="666750"/>
            <a:chOff x="4724399" y="5240295"/>
            <a:chExt cx="3105150" cy="66675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24399" y="5456725"/>
              <a:ext cx="257175" cy="257175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81574" y="5240295"/>
              <a:ext cx="2847975" cy="666750"/>
            </a:xfrm>
            <a:prstGeom prst="rect">
              <a:avLst/>
            </a:prstGeom>
          </p:spPr>
        </p:pic>
      </p:grpSp>
      <p:grpSp>
        <p:nvGrpSpPr>
          <p:cNvPr id="4096" name="Group 4095"/>
          <p:cNvGrpSpPr/>
          <p:nvPr/>
        </p:nvGrpSpPr>
        <p:grpSpPr>
          <a:xfrm>
            <a:off x="2971800" y="5591176"/>
            <a:ext cx="3248025" cy="657225"/>
            <a:chOff x="1750825" y="6109793"/>
            <a:chExt cx="3248025" cy="657225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50825" y="6286380"/>
              <a:ext cx="371475" cy="257175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122300" y="6109793"/>
              <a:ext cx="2876550" cy="657225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583551" y="3860198"/>
                <a:ext cx="21794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(max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=∓ 30°</m:t>
                    </m:r>
                  </m:oMath>
                </a14:m>
                <a:r>
                  <a:rPr lang="en-US" dirty="0"/>
                  <a:t>)</a:t>
                </a:r>
                <a:endParaRPr lang="en-US" sz="2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551" y="3860198"/>
                <a:ext cx="2179449" cy="400110"/>
              </a:xfrm>
              <a:prstGeom prst="rect">
                <a:avLst/>
              </a:prstGeom>
              <a:blipFill>
                <a:blip r:embed="rId10"/>
                <a:stretch>
                  <a:fillRect l="-2514" r="-1676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434BD17-D3EB-417D-A128-19273244B707}"/>
                  </a:ext>
                </a:extLst>
              </p:cNvPr>
              <p:cNvSpPr txBox="1"/>
              <p:nvPr/>
            </p:nvSpPr>
            <p:spPr>
              <a:xfrm>
                <a:off x="6583551" y="4800570"/>
                <a:ext cx="21794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(max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=∓ 60°</m:t>
                    </m:r>
                  </m:oMath>
                </a14:m>
                <a:r>
                  <a:rPr lang="en-US" dirty="0"/>
                  <a:t>)</a:t>
                </a:r>
                <a:endParaRPr lang="en-US" sz="2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434BD17-D3EB-417D-A128-19273244B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551" y="4800570"/>
                <a:ext cx="2179449" cy="400110"/>
              </a:xfrm>
              <a:prstGeom prst="rect">
                <a:avLst/>
              </a:prstGeom>
              <a:blipFill>
                <a:blip r:embed="rId11"/>
                <a:stretch>
                  <a:fillRect l="-2514" r="-1676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672969D-84E6-48D8-BBB0-B07B10CEF439}"/>
                  </a:ext>
                </a:extLst>
              </p:cNvPr>
              <p:cNvSpPr txBox="1"/>
              <p:nvPr/>
            </p:nvSpPr>
            <p:spPr>
              <a:xfrm>
                <a:off x="6583551" y="5719733"/>
                <a:ext cx="21794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(max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=∓ 45°</m:t>
                    </m:r>
                  </m:oMath>
                </a14:m>
                <a:r>
                  <a:rPr lang="en-US" dirty="0"/>
                  <a:t>)</a:t>
                </a:r>
                <a:endParaRPr lang="en-US" sz="2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672969D-84E6-48D8-BBB0-B07B10CEF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551" y="5719733"/>
                <a:ext cx="2179449" cy="400110"/>
              </a:xfrm>
              <a:prstGeom prst="rect">
                <a:avLst/>
              </a:prstGeom>
              <a:blipFill>
                <a:blip r:embed="rId12"/>
                <a:stretch>
                  <a:fillRect l="-2514" r="-1676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677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11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981200" y="228600"/>
            <a:ext cx="496497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Concentrated Loads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9600" y="990601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Concentrated load on a semi-infinite plate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502569" y="1879937"/>
                <a:ext cx="520303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Using solution for compression of wedge with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569" y="1879937"/>
                <a:ext cx="5203031" cy="707886"/>
              </a:xfrm>
              <a:prstGeom prst="rect">
                <a:avLst/>
              </a:prstGeom>
              <a:blipFill>
                <a:blip r:embed="rId3"/>
                <a:stretch>
                  <a:fillRect l="-1054" t="-3419" b="-14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9409" y="9525"/>
            <a:ext cx="4786314" cy="319087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7082" y="3733801"/>
            <a:ext cx="4068849" cy="251459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5843" y="2914709"/>
            <a:ext cx="5586858" cy="83099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0400" y="5269706"/>
            <a:ext cx="1652588" cy="82629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502569" y="4168915"/>
            <a:ext cx="5690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Note this predicts that radial stress magnitude is constant around circle of diameter </a:t>
            </a:r>
            <a:r>
              <a:rPr lang="en-US" sz="2000" i="1" dirty="0"/>
              <a:t>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1657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12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981200" y="228600"/>
            <a:ext cx="496497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Concentrated Loads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9600" y="990601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Concentrated load on a beam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43000" y="1447801"/>
            <a:ext cx="6096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concentrated load creates local stresses in addition to those predicted by the familiar flexure equation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Resultant forces: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351" y="9992"/>
            <a:ext cx="5010994" cy="27453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4701" y="5164825"/>
            <a:ext cx="4562598" cy="14051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2523" y="3078106"/>
            <a:ext cx="6337677" cy="9549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1609" y="4102426"/>
            <a:ext cx="6096000" cy="100297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828800" y="3388051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err="1"/>
              <a:t>horiz</a:t>
            </a:r>
            <a:r>
              <a:rPr lang="en-US" dirty="0"/>
              <a:t>: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886507" y="4390319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vert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706817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13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209800" y="228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Saint </a:t>
            </a:r>
            <a:r>
              <a:rPr lang="en-US" kern="0" dirty="0" err="1">
                <a:solidFill>
                  <a:srgbClr val="0070C0"/>
                </a:solidFill>
              </a:rPr>
              <a:t>Venant’s</a:t>
            </a:r>
            <a:r>
              <a:rPr lang="en-US" kern="0" dirty="0">
                <a:solidFill>
                  <a:srgbClr val="0070C0"/>
                </a:solidFill>
              </a:rPr>
              <a:t> Principle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1"/>
            <a:ext cx="1352550" cy="38576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0" y="930443"/>
            <a:ext cx="3000375" cy="2771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1750" y="930443"/>
            <a:ext cx="2228850" cy="2314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05900" y="914401"/>
            <a:ext cx="2247900" cy="28860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43200" y="4343400"/>
            <a:ext cx="6629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principle is the basis for replacing any cut section with a simple moment and two forces (in 2D)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000" y="5076825"/>
            <a:ext cx="6038850" cy="1466850"/>
          </a:xfrm>
          <a:prstGeom prst="rect">
            <a:avLst/>
          </a:prstGeom>
        </p:spPr>
      </p:pic>
      <p:sp>
        <p:nvSpPr>
          <p:cNvPr id="9" name="Arc 8">
            <a:extLst>
              <a:ext uri="{FF2B5EF4-FFF2-40B4-BE49-F238E27FC236}">
                <a16:creationId xmlns:a16="http://schemas.microsoft.com/office/drawing/2014/main" id="{BE240299-18C2-4969-8D4E-47DD97A56B95}"/>
              </a:ext>
            </a:extLst>
          </p:cNvPr>
          <p:cNvSpPr/>
          <p:nvPr/>
        </p:nvSpPr>
        <p:spPr>
          <a:xfrm>
            <a:off x="228600" y="152400"/>
            <a:ext cx="8991600" cy="3857625"/>
          </a:xfrm>
          <a:prstGeom prst="arc">
            <a:avLst>
              <a:gd name="adj1" fmla="val 347269"/>
              <a:gd name="adj2" fmla="val 9195625"/>
            </a:avLst>
          </a:prstGeom>
          <a:noFill/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6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3E81D47-C91D-4721-97D1-E075AE369558}"/>
              </a:ext>
            </a:extLst>
          </p:cNvPr>
          <p:cNvGrpSpPr/>
          <p:nvPr/>
        </p:nvGrpSpPr>
        <p:grpSpPr>
          <a:xfrm>
            <a:off x="9448800" y="-76200"/>
            <a:ext cx="2648724" cy="3956469"/>
            <a:chOff x="9543276" y="2971800"/>
            <a:chExt cx="2648724" cy="3956469"/>
          </a:xfrm>
        </p:grpSpPr>
        <p:pic>
          <p:nvPicPr>
            <p:cNvPr id="1026" name="Picture 2" descr="Image result for stress concentration">
              <a:extLst>
                <a:ext uri="{FF2B5EF4-FFF2-40B4-BE49-F238E27FC236}">
                  <a16:creationId xmlns:a16="http://schemas.microsoft.com/office/drawing/2014/main" id="{977907BB-3913-4C21-AA95-EFD6CCE405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20275" y="2971800"/>
              <a:ext cx="2371725" cy="39564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0DD93D1-BB42-4499-B850-8294FE5A4975}"/>
                </a:ext>
              </a:extLst>
            </p:cNvPr>
            <p:cNvSpPr/>
            <p:nvPr/>
          </p:nvSpPr>
          <p:spPr>
            <a:xfrm rot="16200000">
              <a:off x="9206325" y="6169842"/>
              <a:ext cx="95090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(Wikipedia)</a:t>
              </a:r>
            </a:p>
          </p:txBody>
        </p:sp>
      </p:grpSp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14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981200" y="228600"/>
            <a:ext cx="4953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Stress Concentrations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9600" y="990600"/>
            <a:ext cx="90801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Stress magnified at abrupt changes in cross section, such as holes, notches, and fillets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Some cases can be analyzed using linear elasticity, but usually rely on experimental techniques, like </a:t>
            </a:r>
            <a:r>
              <a:rPr lang="en-US" sz="2400" dirty="0" err="1"/>
              <a:t>photoelasticity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609600" y="3178076"/>
            <a:ext cx="6858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Common sites of </a:t>
            </a:r>
            <a:r>
              <a:rPr lang="en-US" sz="2400" dirty="0">
                <a:hlinkClick r:id="rId4"/>
              </a:rPr>
              <a:t>crack nucleation</a:t>
            </a:r>
            <a:r>
              <a:rPr lang="en-US" sz="2400" dirty="0"/>
              <a:t> … most fractures in machine elements begin at stress concentration 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 stress concentration factor </a:t>
            </a:r>
            <a:r>
              <a:rPr lang="en-US" sz="2400" i="1" dirty="0"/>
              <a:t>K</a:t>
            </a:r>
            <a:r>
              <a:rPr lang="en-US" sz="2400" dirty="0"/>
              <a:t> to characterize severity of concentration</a:t>
            </a:r>
            <a:endParaRPr lang="en-US" sz="24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400" y="5698225"/>
            <a:ext cx="4107657" cy="77877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BB46A58-7992-44C1-8142-35658FB92432}"/>
              </a:ext>
            </a:extLst>
          </p:cNvPr>
          <p:cNvGrpSpPr/>
          <p:nvPr/>
        </p:nvGrpSpPr>
        <p:grpSpPr>
          <a:xfrm>
            <a:off x="7841458" y="3864459"/>
            <a:ext cx="4121942" cy="2993541"/>
            <a:chOff x="8070058" y="0"/>
            <a:chExt cx="4121942" cy="2993541"/>
          </a:xfrm>
        </p:grpSpPr>
        <p:pic>
          <p:nvPicPr>
            <p:cNvPr id="1028" name="Picture 4" descr="Image result for stress concentration">
              <a:extLst>
                <a:ext uri="{FF2B5EF4-FFF2-40B4-BE49-F238E27FC236}">
                  <a16:creationId xmlns:a16="http://schemas.microsoft.com/office/drawing/2014/main" id="{83319893-DD2E-4ED5-A0BD-9EEBACDFB8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0058" y="0"/>
              <a:ext cx="3979067" cy="27382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9621C45-B17C-483B-97B6-CEAA0B4A02A3}"/>
                </a:ext>
              </a:extLst>
            </p:cNvPr>
            <p:cNvSpPr/>
            <p:nvPr/>
          </p:nvSpPr>
          <p:spPr>
            <a:xfrm>
              <a:off x="8891545" y="2716542"/>
              <a:ext cx="330045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(https://www.fracturemechanics.org/hole.html)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9701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606" y="8468"/>
            <a:ext cx="4179794" cy="2633663"/>
          </a:xfrm>
          <a:prstGeom prst="rect">
            <a:avLst/>
          </a:prstGeom>
        </p:spPr>
      </p:pic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15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981200" y="228600"/>
            <a:ext cx="441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Stress Concentration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2668013"/>
            <a:ext cx="11201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Notes on nominal stress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Value of stress if stress concentration was not present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Typically use </a:t>
            </a:r>
            <a:r>
              <a:rPr lang="en-US" sz="2400" i="1" dirty="0"/>
              <a:t>reduced</a:t>
            </a:r>
            <a:r>
              <a:rPr lang="en-US" sz="2400" dirty="0"/>
              <a:t> cross section for calculation (check reference used); often different from “far-field” stress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Equation valid as long as max stress does not exceed yield. For ductile materials, the stress concentration is insignificant where max stress exceeds yield in </a:t>
            </a:r>
            <a:r>
              <a:rPr lang="en-US" sz="2400" i="1" dirty="0"/>
              <a:t>static</a:t>
            </a:r>
            <a:r>
              <a:rPr lang="en-US" sz="2400" dirty="0"/>
              <a:t> loading, but it can’t be ignored in dynamic or thermal loading.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1304012"/>
            <a:ext cx="4107657" cy="77877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F40D809-5DE1-47BA-9738-28792595AF39}"/>
              </a:ext>
            </a:extLst>
          </p:cNvPr>
          <p:cNvCxnSpPr/>
          <p:nvPr/>
        </p:nvCxnSpPr>
        <p:spPr>
          <a:xfrm flipV="1">
            <a:off x="4419600" y="1304012"/>
            <a:ext cx="2602006" cy="1591588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AB8CE74-46E5-4388-8265-E92456474221}"/>
              </a:ext>
            </a:extLst>
          </p:cNvPr>
          <p:cNvSpPr txBox="1"/>
          <p:nvPr/>
        </p:nvSpPr>
        <p:spPr>
          <a:xfrm>
            <a:off x="5473654" y="2149233"/>
            <a:ext cx="1237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nominal stress?</a:t>
            </a:r>
          </a:p>
        </p:txBody>
      </p:sp>
    </p:spTree>
    <p:extLst>
      <p:ext uri="{BB962C8B-B14F-4D97-AF65-F5344CB8AC3E}">
        <p14:creationId xmlns:p14="http://schemas.microsoft.com/office/powerpoint/2010/main" val="169312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606" y="76201"/>
            <a:ext cx="4179794" cy="2633663"/>
          </a:xfrm>
          <a:prstGeom prst="rect">
            <a:avLst/>
          </a:prstGeom>
        </p:spPr>
      </p:pic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16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62000" y="533400"/>
            <a:ext cx="572620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pPr algn="l"/>
            <a:r>
              <a:rPr lang="en-US" kern="0" dirty="0">
                <a:solidFill>
                  <a:srgbClr val="0070C0"/>
                </a:solidFill>
              </a:rPr>
              <a:t>Circular Hole:</a:t>
            </a:r>
          </a:p>
          <a:p>
            <a:pPr algn="l"/>
            <a:r>
              <a:rPr lang="en-US" kern="0" dirty="0">
                <a:solidFill>
                  <a:srgbClr val="0070C0"/>
                </a:solidFill>
              </a:rPr>
              <a:t>large plate, simple tension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1600" y="1676401"/>
            <a:ext cx="4267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Airy’s</a:t>
            </a:r>
            <a:r>
              <a:rPr lang="en-US" sz="2400" dirty="0"/>
              <a:t> stress functions: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1" y="2438400"/>
            <a:ext cx="5348249" cy="7309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3356008"/>
            <a:ext cx="4641646" cy="7187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8801" y="4264090"/>
            <a:ext cx="3959411" cy="7431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3402" y="5419726"/>
            <a:ext cx="4290398" cy="828675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2057400" y="5618163"/>
            <a:ext cx="838200" cy="414338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433927" y="5569786"/>
                <a:ext cx="8791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3927" y="5569786"/>
                <a:ext cx="879151" cy="369332"/>
              </a:xfrm>
              <a:prstGeom prst="rect">
                <a:avLst/>
              </a:prstGeom>
              <a:blipFill>
                <a:blip r:embed="rId8"/>
                <a:stretch>
                  <a:fillRect l="-7639" r="-6944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Arrow 13"/>
          <p:cNvSpPr/>
          <p:nvPr/>
        </p:nvSpPr>
        <p:spPr>
          <a:xfrm>
            <a:off x="8013700" y="5588005"/>
            <a:ext cx="838200" cy="414338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5955FDD-BAE5-4A2E-9C2A-A5EBF903B912}"/>
                  </a:ext>
                </a:extLst>
              </p:cNvPr>
              <p:cNvSpPr/>
              <p:nvPr/>
            </p:nvSpPr>
            <p:spPr>
              <a:xfrm>
                <a:off x="8319615" y="2800036"/>
                <a:ext cx="28961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(“large” means width &gt;&gt;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5955FDD-BAE5-4A2E-9C2A-A5EBF903B9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615" y="2800036"/>
                <a:ext cx="2896177" cy="369332"/>
              </a:xfrm>
              <a:prstGeom prst="rect">
                <a:avLst/>
              </a:prstGeom>
              <a:blipFill>
                <a:blip r:embed="rId9"/>
                <a:stretch>
                  <a:fillRect l="-1895" t="-8197" r="-8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51C29C-FF8B-409C-9FE2-C92854FDB76C}"/>
              </a:ext>
            </a:extLst>
          </p:cNvPr>
          <p:cNvCxnSpPr>
            <a:cxnSpLocks/>
          </p:cNvCxnSpPr>
          <p:nvPr/>
        </p:nvCxnSpPr>
        <p:spPr>
          <a:xfrm>
            <a:off x="914400" y="1371600"/>
            <a:ext cx="838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75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4" grpId="0" animBg="1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17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905000" y="533400"/>
            <a:ext cx="8458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Circular Hole: large plate, simple tension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09600" y="1295401"/>
                <a:ext cx="1097280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Graph of tangential and radial stresses for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z="2400" dirty="0"/>
                  <a:t> versus the distance from the center of the hole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295401"/>
                <a:ext cx="10972800" cy="830997"/>
              </a:xfrm>
              <a:prstGeom prst="rect">
                <a:avLst/>
              </a:prstGeom>
              <a:blipFill>
                <a:blip r:embed="rId3"/>
                <a:stretch>
                  <a:fillRect l="-722" t="-5147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2057400"/>
            <a:ext cx="5638800" cy="476649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8915400" y="5464314"/>
            <a:ext cx="2997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at </a:t>
            </a:r>
            <a:r>
              <a:rPr lang="en-US" sz="2000" i="1" dirty="0">
                <a:solidFill>
                  <a:srgbClr val="000000"/>
                </a:solidFill>
              </a:rPr>
              <a:t>r</a:t>
            </a:r>
            <a:r>
              <a:rPr lang="en-US" sz="2000" dirty="0">
                <a:solidFill>
                  <a:srgbClr val="000000"/>
                </a:solidFill>
              </a:rPr>
              <a:t> = 9</a:t>
            </a:r>
            <a:r>
              <a:rPr lang="en-US" sz="2000" i="1" dirty="0">
                <a:solidFill>
                  <a:srgbClr val="000000"/>
                </a:solidFill>
              </a:rPr>
              <a:t>a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i="1" dirty="0" err="1">
                <a:solidFill>
                  <a:srgbClr val="000000"/>
                </a:solidFill>
              </a:rPr>
              <a:t>σ</a:t>
            </a:r>
            <a:r>
              <a:rPr lang="en-US" sz="2000" i="1" baseline="-25000" dirty="0" err="1">
                <a:solidFill>
                  <a:srgbClr val="000000"/>
                </a:solidFill>
              </a:rPr>
              <a:t>θ</a:t>
            </a:r>
            <a:r>
              <a:rPr lang="en-US" sz="2000" dirty="0">
                <a:solidFill>
                  <a:srgbClr val="000000"/>
                </a:solidFill>
              </a:rPr>
              <a:t> ≈ 1.006</a:t>
            </a:r>
            <a:r>
              <a:rPr lang="en-US" sz="2000" i="1" dirty="0">
                <a:solidFill>
                  <a:srgbClr val="000000"/>
                </a:solidFill>
              </a:rPr>
              <a:t>σ</a:t>
            </a:r>
            <a:r>
              <a:rPr lang="en-US" sz="2000" i="1" baseline="-25000" dirty="0">
                <a:solidFill>
                  <a:srgbClr val="000000"/>
                </a:solidFill>
              </a:rPr>
              <a:t>o</a:t>
            </a:r>
            <a:r>
              <a:rPr lang="en-US" sz="2000" dirty="0">
                <a:solidFill>
                  <a:srgbClr val="000000"/>
                </a:solidFill>
              </a:rPr>
              <a:t> and </a:t>
            </a:r>
            <a:r>
              <a:rPr lang="en-US" sz="2000" i="1" dirty="0" err="1">
                <a:solidFill>
                  <a:srgbClr val="000000"/>
                </a:solidFill>
              </a:rPr>
              <a:t>σ</a:t>
            </a:r>
            <a:r>
              <a:rPr lang="en-US" sz="2000" i="1" baseline="-25000" dirty="0" err="1">
                <a:solidFill>
                  <a:srgbClr val="000000"/>
                </a:solidFill>
              </a:rPr>
              <a:t>r</a:t>
            </a:r>
            <a:r>
              <a:rPr lang="en-US" sz="2000" dirty="0">
                <a:solidFill>
                  <a:srgbClr val="000000"/>
                </a:solidFill>
              </a:rPr>
              <a:t> ≈ 0.018</a:t>
            </a:r>
            <a:r>
              <a:rPr lang="en-US" sz="2000" i="1" dirty="0">
                <a:solidFill>
                  <a:srgbClr val="000000"/>
                </a:solidFill>
              </a:rPr>
              <a:t>σ</a:t>
            </a:r>
            <a:r>
              <a:rPr lang="en-US" sz="2000" i="1" baseline="-25000" dirty="0">
                <a:solidFill>
                  <a:srgbClr val="000000"/>
                </a:solidFill>
              </a:rPr>
              <a:t>o</a:t>
            </a:r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25938" t="18752" r="34683" b="18752"/>
          <a:stretch/>
        </p:blipFill>
        <p:spPr>
          <a:xfrm>
            <a:off x="6426200" y="2438401"/>
            <a:ext cx="18796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18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905000" y="152400"/>
            <a:ext cx="8458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Example: circular hole, biaxial tension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09600" y="1066800"/>
                <a:ext cx="5117571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Given a thin-walled plate under </a:t>
                </a:r>
                <a:r>
                  <a:rPr lang="en-US" sz="2400" dirty="0" err="1"/>
                  <a:t>equibiaxial</a:t>
                </a:r>
                <a:r>
                  <a:rPr lang="en-US" sz="2400" dirty="0"/>
                  <a:t> loading with a small circular hole of radius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, verify max stress shown in figure.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066800"/>
                <a:ext cx="5117571" cy="1569660"/>
              </a:xfrm>
              <a:prstGeom prst="rect">
                <a:avLst/>
              </a:prstGeom>
              <a:blipFill>
                <a:blip r:embed="rId3"/>
                <a:stretch>
                  <a:fillRect l="-1549" t="-2724" b="-8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r="48969" b="11401"/>
          <a:stretch/>
        </p:blipFill>
        <p:spPr>
          <a:xfrm>
            <a:off x="919051" y="2917421"/>
            <a:ext cx="4491924" cy="3330713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1A7ADC63-02BD-43D8-B4AD-F75DE7E4EB05}"/>
              </a:ext>
            </a:extLst>
          </p:cNvPr>
          <p:cNvGrpSpPr/>
          <p:nvPr/>
        </p:nvGrpSpPr>
        <p:grpSpPr>
          <a:xfrm>
            <a:off x="6629400" y="4060559"/>
            <a:ext cx="5348250" cy="2568841"/>
            <a:chOff x="6629400" y="4060559"/>
            <a:chExt cx="5348250" cy="256884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B9EA789-E683-474A-9538-4F7C9A7A9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29401" y="4060559"/>
              <a:ext cx="5348249" cy="73096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ED0372E-7518-483F-9F1C-AC36AE17D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29400" y="4978167"/>
              <a:ext cx="4641646" cy="71878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9714EB0-07A8-471B-AAF5-1DB400DF5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629401" y="5886249"/>
              <a:ext cx="3959411" cy="743151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9636705-C478-7BBD-C965-F8029972354A}"/>
              </a:ext>
            </a:extLst>
          </p:cNvPr>
          <p:cNvGrpSpPr/>
          <p:nvPr/>
        </p:nvGrpSpPr>
        <p:grpSpPr>
          <a:xfrm>
            <a:off x="5663865" y="1066800"/>
            <a:ext cx="6313786" cy="2069571"/>
            <a:chOff x="5663865" y="1066800"/>
            <a:chExt cx="6313786" cy="206957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F634CCE-BCBA-B863-A3C2-464FC6FDE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6200000">
              <a:off x="10290853" y="1449574"/>
              <a:ext cx="2069571" cy="130402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60B59B6-C144-DB8D-529F-93998DBF8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182267" y="1474386"/>
              <a:ext cx="2069571" cy="1304024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72CE906-FE7F-0046-E8B6-0DB8DF0F1E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48969" b="11401"/>
            <a:stretch/>
          </p:blipFill>
          <p:spPr>
            <a:xfrm>
              <a:off x="5663865" y="1335519"/>
              <a:ext cx="2116902" cy="156966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195E5E7-5269-8934-A721-1D3899DBF271}"/>
                    </a:ext>
                  </a:extLst>
                </p:cNvPr>
                <p:cNvSpPr txBox="1"/>
                <p:nvPr/>
              </p:nvSpPr>
              <p:spPr>
                <a:xfrm>
                  <a:off x="7896981" y="2101586"/>
                  <a:ext cx="2372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195E5E7-5269-8934-A721-1D3899DBF2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6981" y="2101586"/>
                  <a:ext cx="237244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7692"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BAF8FD0-530E-80D9-9E40-27A3CFF39B5C}"/>
                    </a:ext>
                  </a:extLst>
                </p:cNvPr>
                <p:cNvSpPr txBox="1"/>
                <p:nvPr/>
              </p:nvSpPr>
              <p:spPr>
                <a:xfrm>
                  <a:off x="10299880" y="2101585"/>
                  <a:ext cx="2372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BAF8FD0-530E-80D9-9E40-27A3CFF39B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9880" y="2101585"/>
                  <a:ext cx="237244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20513" r="-15385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9992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19</a:t>
            </a:fld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48969" b="11401"/>
          <a:stretch/>
        </p:blipFill>
        <p:spPr>
          <a:xfrm>
            <a:off x="8710650" y="1"/>
            <a:ext cx="3494050" cy="2590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E691A8-90AC-4D0E-AB05-4DECD3307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304800"/>
            <a:ext cx="4641646" cy="71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221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2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209800" y="228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Concentrated Loads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9600" y="990601"/>
            <a:ext cx="9372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Compression of a wedge (semi-infinite, note a cone; 2-D)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Applications?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log-splitter; knife; threads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088" y="1897799"/>
            <a:ext cx="3417024" cy="439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92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20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905000" y="533400"/>
            <a:ext cx="8305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Other Shapes, Loading Modes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09600" y="1371601"/>
                <a:ext cx="960120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Example 3.4: Determine the maximum principal stress. Assume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=11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𝑚𝑚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=10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𝑚𝑚</m:t>
                    </m:r>
                  </m:oMath>
                </a14:m>
                <a:r>
                  <a:rPr lang="en-US" sz="2400" dirty="0"/>
                  <a:t>,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=2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𝑚𝑚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371601"/>
                <a:ext cx="9601200" cy="830997"/>
              </a:xfrm>
              <a:prstGeom prst="rect">
                <a:avLst/>
              </a:prstGeom>
              <a:blipFill>
                <a:blip r:embed="rId3"/>
                <a:stretch>
                  <a:fillRect l="-825" t="-5147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1" y="2272146"/>
            <a:ext cx="7315199" cy="321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580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21</a:t>
            </a:fld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966" y="641158"/>
            <a:ext cx="9330068" cy="58421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A6CEDE-E413-CC0D-BAB0-CDAEF293D9E8}"/>
                  </a:ext>
                </a:extLst>
              </p:cNvPr>
              <p:cNvSpPr txBox="1"/>
              <p:nvPr/>
            </p:nvSpPr>
            <p:spPr>
              <a:xfrm>
                <a:off x="9372600" y="2438400"/>
                <a:ext cx="1394934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A6CEDE-E413-CC0D-BAB0-CDAEF293D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2600" y="2438400"/>
                <a:ext cx="1394934" cy="5203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664402-AAA4-1BA3-D0A2-F675CD17F07E}"/>
                  </a:ext>
                </a:extLst>
              </p:cNvPr>
              <p:cNvSpPr txBox="1"/>
              <p:nvPr/>
            </p:nvSpPr>
            <p:spPr>
              <a:xfrm>
                <a:off x="9372600" y="3246471"/>
                <a:ext cx="1215589" cy="393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en-US" dirty="0"/>
                  <a:t>2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664402-AAA4-1BA3-D0A2-F675CD17F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2600" y="3246471"/>
                <a:ext cx="1215589" cy="393441"/>
              </a:xfrm>
              <a:prstGeom prst="rect">
                <a:avLst/>
              </a:prstGeom>
              <a:blipFill>
                <a:blip r:embed="rId5"/>
                <a:stretch>
                  <a:fillRect l="-5025" t="-6250" r="-11055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36F50792-25E4-E9FB-87B3-001EF77E983A}"/>
              </a:ext>
            </a:extLst>
          </p:cNvPr>
          <p:cNvSpPr/>
          <p:nvPr/>
        </p:nvSpPr>
        <p:spPr>
          <a:xfrm>
            <a:off x="7086600" y="4419600"/>
            <a:ext cx="182880" cy="182880"/>
          </a:xfrm>
          <a:prstGeom prst="ellipse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5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22</a:t>
            </a:fld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33542"/>
          <a:stretch/>
        </p:blipFill>
        <p:spPr>
          <a:xfrm>
            <a:off x="1828108" y="310547"/>
            <a:ext cx="9906692" cy="593467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33D7D4D-9AFF-7093-AE11-52CB4B84D9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526" r="54983" b="23181"/>
          <a:stretch/>
        </p:blipFill>
        <p:spPr>
          <a:xfrm>
            <a:off x="990600" y="2057389"/>
            <a:ext cx="4109922" cy="8470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E91EC86-EED5-C817-FA13-833B6D0FAC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203" t="74532" r="13745" b="-1"/>
          <a:stretch/>
        </p:blipFill>
        <p:spPr>
          <a:xfrm>
            <a:off x="1371596" y="2931885"/>
            <a:ext cx="3200147" cy="2095997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7C970325-42F0-FF4F-9CB7-2C1B4D6BDD89}"/>
              </a:ext>
            </a:extLst>
          </p:cNvPr>
          <p:cNvSpPr/>
          <p:nvPr/>
        </p:nvSpPr>
        <p:spPr>
          <a:xfrm>
            <a:off x="9687791" y="4409902"/>
            <a:ext cx="182880" cy="182880"/>
          </a:xfrm>
          <a:prstGeom prst="ellipse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3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23</a:t>
            </a:fld>
            <a:endParaRPr lang="en-US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37B0C3-38F4-1A81-6AE2-DB047E2F5B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971"/>
          <a:stretch/>
        </p:blipFill>
        <p:spPr>
          <a:xfrm>
            <a:off x="1141445" y="304800"/>
            <a:ext cx="10713999" cy="5791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61881" r="46842" b="26014"/>
          <a:stretch/>
        </p:blipFill>
        <p:spPr>
          <a:xfrm>
            <a:off x="838200" y="1939611"/>
            <a:ext cx="4114800" cy="8035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D307CA-D6FE-7C3F-A33C-5FAF9373C4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283" t="73360" r="7465"/>
          <a:stretch/>
        </p:blipFill>
        <p:spPr>
          <a:xfrm>
            <a:off x="1066800" y="3119752"/>
            <a:ext cx="3657600" cy="176847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08045698-1AE1-9BD7-94DD-BDA7C74BF9E9}"/>
              </a:ext>
            </a:extLst>
          </p:cNvPr>
          <p:cNvSpPr/>
          <p:nvPr/>
        </p:nvSpPr>
        <p:spPr>
          <a:xfrm>
            <a:off x="9657647" y="4587576"/>
            <a:ext cx="182880" cy="182880"/>
          </a:xfrm>
          <a:prstGeom prst="ellipse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9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3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209800" y="228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Polar Coordinates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9600" y="990601"/>
            <a:ext cx="1097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encounter a number of 2D problems that are best described using polar coordinates (convert equations …)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133600"/>
            <a:ext cx="4408170" cy="16344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1" y="4038600"/>
            <a:ext cx="4915853" cy="257556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276302" y="2717067"/>
            <a:ext cx="29225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Equations of equilibrium</a:t>
            </a:r>
          </a:p>
        </p:txBody>
      </p:sp>
      <p:sp>
        <p:nvSpPr>
          <p:cNvPr id="9" name="Rectangle 8"/>
          <p:cNvSpPr/>
          <p:nvPr/>
        </p:nvSpPr>
        <p:spPr>
          <a:xfrm>
            <a:off x="7391400" y="4968696"/>
            <a:ext cx="2658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Airy’s</a:t>
            </a:r>
            <a:r>
              <a:rPr lang="en-US" sz="2000" dirty="0"/>
              <a:t> stress functions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F7AD5C09-B03F-4E4C-9D7E-E9EA988145E1}"/>
              </a:ext>
            </a:extLst>
          </p:cNvPr>
          <p:cNvSpPr/>
          <p:nvPr/>
        </p:nvSpPr>
        <p:spPr>
          <a:xfrm>
            <a:off x="8737600" y="3657600"/>
            <a:ext cx="406400" cy="60960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8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4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209800" y="228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Concentrated Loads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9600" y="990601"/>
            <a:ext cx="937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Compression of a (semi-infinite) wedge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1066800"/>
            <a:ext cx="3939312" cy="507053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23999" y="6305490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u="sng" dirty="0"/>
              <a:t>Local plasticity for true point, so not valid at point of contact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1513940"/>
            <a:ext cx="2047875" cy="4048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5919" y="2262188"/>
            <a:ext cx="4917281" cy="7858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1661" y="3505201"/>
            <a:ext cx="3309938" cy="4167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2137" y="4038600"/>
            <a:ext cx="3167063" cy="86915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523999" y="1507260"/>
            <a:ext cx="2349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Stress function: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23999" y="1962090"/>
            <a:ext cx="4660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Stress expressions (from Airy):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23999" y="3105090"/>
            <a:ext cx="4660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Boundary conditions: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8011" y="4784384"/>
            <a:ext cx="3024188" cy="8453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47701" y="5828959"/>
            <a:ext cx="952500" cy="35718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57699" y="5834913"/>
            <a:ext cx="952500" cy="34528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523999" y="501009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Solution</a:t>
            </a:r>
            <a:r>
              <a:rPr lang="en-US" sz="20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50312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  <p:bldP spid="19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5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209800" y="228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Concentrated Loads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33400" y="990601"/>
                <a:ext cx="8382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Compression of a (semi-infinite) wedge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2400" dirty="0"/>
                  <a:t> for various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990601"/>
                <a:ext cx="8382000" cy="830997"/>
              </a:xfrm>
              <a:prstGeom prst="rect">
                <a:avLst/>
              </a:prstGeom>
              <a:blipFill>
                <a:blip r:embed="rId3"/>
                <a:stretch>
                  <a:fillRect l="-1018" t="-5147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6650" y="1380680"/>
            <a:ext cx="3417024" cy="439826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401" y="1909465"/>
            <a:ext cx="8065199" cy="48120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594755-01F2-4BD2-994C-D98E5751DE60}"/>
              </a:ext>
            </a:extLst>
          </p:cNvPr>
          <p:cNvSpPr txBox="1"/>
          <p:nvPr/>
        </p:nvSpPr>
        <p:spPr>
          <a:xfrm>
            <a:off x="6629400" y="620912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(radii)</a:t>
            </a:r>
          </a:p>
        </p:txBody>
      </p:sp>
    </p:spTree>
    <p:extLst>
      <p:ext uri="{BB962C8B-B14F-4D97-AF65-F5344CB8AC3E}">
        <p14:creationId xmlns:p14="http://schemas.microsoft.com/office/powerpoint/2010/main" val="1110332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6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209800" y="228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Concentrated Loads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9600" y="990654"/>
            <a:ext cx="8705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Distribution over section </a:t>
            </a:r>
            <a:r>
              <a:rPr lang="en-US" sz="2400" i="1" dirty="0"/>
              <a:t>m-n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1143000"/>
            <a:ext cx="4038600" cy="519833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295400" y="1524000"/>
            <a:ext cx="533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Stress transformation gives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1905000"/>
            <a:ext cx="4476750" cy="83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021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931" y="1371601"/>
            <a:ext cx="6650669" cy="39623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7600" y="53514"/>
            <a:ext cx="3417024" cy="4398264"/>
          </a:xfrm>
          <a:prstGeom prst="rect">
            <a:avLst/>
          </a:prstGeom>
        </p:spPr>
      </p:pic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7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209800" y="228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Concentrated Loads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09600" y="990601"/>
                <a:ext cx="800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Distribution over section </a:t>
                </a:r>
                <a:r>
                  <a:rPr lang="en-US" sz="2400" i="1" dirty="0"/>
                  <a:t>m-n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2400" dirty="0"/>
                  <a:t> for various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990601"/>
                <a:ext cx="8001000" cy="461665"/>
              </a:xfrm>
              <a:prstGeom prst="rect">
                <a:avLst/>
              </a:prstGeom>
              <a:blipFill>
                <a:blip r:embed="rId5"/>
                <a:stretch>
                  <a:fillRect l="-990" t="-9333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609600" y="5391090"/>
            <a:ext cx="670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Note that stresses increase as </a:t>
            </a:r>
            <a:r>
              <a:rPr lang="en-US" sz="2000" i="1" dirty="0"/>
              <a:t>L</a:t>
            </a:r>
            <a:r>
              <a:rPr lang="en-US" sz="2000" dirty="0"/>
              <a:t> decreases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09600" y="5848290"/>
            <a:ext cx="64277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Stress max at center and min on outside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9600" y="6305490"/>
            <a:ext cx="10972800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Note that elementary (mechanics of materials) approach can only provide an average stress: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9296400" y="5591145"/>
                <a:ext cx="2681903" cy="6685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𝐿𝑡𝑎𝑛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6400" y="5591145"/>
                <a:ext cx="2681903" cy="6685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296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644" y="-1"/>
            <a:ext cx="5441156" cy="4001343"/>
          </a:xfrm>
          <a:prstGeom prst="rect">
            <a:avLst/>
          </a:prstGeom>
        </p:spPr>
      </p:pic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8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981200" y="228600"/>
            <a:ext cx="496497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Concentrated Loads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9600" y="990601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Bending of a (semi-infinite) wedge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47800" y="2190690"/>
            <a:ext cx="2349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Stress function: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47800" y="322553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Solution: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2850" y="2251353"/>
            <a:ext cx="1809750" cy="3095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7147" y="3926682"/>
            <a:ext cx="5441156" cy="7977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01" y="3288506"/>
            <a:ext cx="2405063" cy="36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664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833961"/>
            <a:ext cx="8458201" cy="501817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7175" y="0"/>
            <a:ext cx="4238625" cy="3117020"/>
          </a:xfrm>
          <a:prstGeom prst="rect">
            <a:avLst/>
          </a:prstGeom>
        </p:spPr>
      </p:pic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9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981200" y="228600"/>
            <a:ext cx="496497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Concentrated Loads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21426" y="990600"/>
                <a:ext cx="694617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Captures expected tension and compression with change in sign. Plot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2000" dirty="0"/>
                  <a:t> for various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: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26" y="990600"/>
                <a:ext cx="6946174" cy="707886"/>
              </a:xfrm>
              <a:prstGeom prst="rect">
                <a:avLst/>
              </a:prstGeom>
              <a:blipFill>
                <a:blip r:embed="rId5"/>
                <a:stretch>
                  <a:fillRect l="-790" t="-4310" r="-1493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475121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15036</TotalTime>
  <Words>831</Words>
  <Application>Microsoft Office PowerPoint</Application>
  <PresentationFormat>Widescreen</PresentationFormat>
  <Paragraphs>151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Cambria Math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UCSF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Background and Design</dc:title>
  <dc:creator>Ken</dc:creator>
  <cp:lastModifiedBy>Pai</cp:lastModifiedBy>
  <cp:revision>900</cp:revision>
  <cp:lastPrinted>2024-02-13T15:30:00Z</cp:lastPrinted>
  <dcterms:created xsi:type="dcterms:W3CDTF">2006-10-13T21:53:26Z</dcterms:created>
  <dcterms:modified xsi:type="dcterms:W3CDTF">2025-02-18T15:59:24Z</dcterms:modified>
</cp:coreProperties>
</file>