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2" r:id="rId4"/>
    <p:sldId id="263" r:id="rId5"/>
    <p:sldId id="259" r:id="rId6"/>
    <p:sldId id="264" r:id="rId7"/>
    <p:sldId id="265" r:id="rId8"/>
    <p:sldId id="266" r:id="rId9"/>
    <p:sldId id="260" r:id="rId10"/>
    <p:sldId id="26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516190-A7CE-60B6-05BA-49CB39FBD01F}" v="50" dt="2024-09-26T14:18:06.900"/>
    <p1510:client id="{B5565CAB-ABEF-0947-3CD7-EB51AA98897E}" v="69" dt="2024-09-26T14:14:32.7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9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C8598-3621-A344-B071-FBC74C2F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9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C8598-3621-A344-B071-FBC74C2F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838200" y="1215736"/>
            <a:ext cx="10515600" cy="0"/>
          </a:xfrm>
          <a:prstGeom prst="line">
            <a:avLst/>
          </a:prstGeom>
          <a:ln w="28575">
            <a:solidFill>
              <a:srgbClr val="B625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329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15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64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64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5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1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12C8598-3621-A344-B071-FBC74C2F84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7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13"/>
          <a:srcRect b="13088"/>
          <a:stretch/>
        </p:blipFill>
        <p:spPr>
          <a:xfrm>
            <a:off x="9703983" y="6039257"/>
            <a:ext cx="2353340" cy="73601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2963372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Team 20</a:t>
            </a:r>
            <a:br>
              <a:rPr lang="en-US"/>
            </a:br>
            <a:r>
              <a:rPr lang="en-US"/>
              <a:t>Robotics PLC Lab Trainer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Brandon Lim, Kelton McGrath, Gavin </a:t>
            </a:r>
            <a:r>
              <a:rPr lang="en-US" err="1"/>
              <a:t>Sueltz</a:t>
            </a:r>
            <a:r>
              <a:rPr lang="en-US"/>
              <a:t>, </a:t>
            </a:r>
            <a:r>
              <a:rPr lang="en-US" err="1"/>
              <a:t>Shey</a:t>
            </a:r>
            <a:r>
              <a:rPr lang="en-US"/>
              <a:t> </a:t>
            </a:r>
            <a:r>
              <a:rPr lang="en-US" err="1"/>
              <a:t>Dilloway</a:t>
            </a:r>
            <a:r>
              <a:rPr lang="en-US"/>
              <a:t>, Anthony Russo</a:t>
            </a:r>
          </a:p>
          <a:p>
            <a:r>
              <a:rPr lang="en-US"/>
              <a:t>Dr. </a:t>
            </a:r>
            <a:r>
              <a:rPr lang="en-US" err="1"/>
              <a:t>Yongzhi</a:t>
            </a:r>
            <a:r>
              <a:rPr lang="en-US"/>
              <a:t> Qu</a:t>
            </a:r>
          </a:p>
          <a:p>
            <a:r>
              <a:rPr lang="en-US"/>
              <a:t>Quinton Christensen</a:t>
            </a:r>
          </a:p>
        </p:txBody>
      </p:sp>
    </p:spTree>
    <p:extLst>
      <p:ext uri="{BB962C8B-B14F-4D97-AF65-F5344CB8AC3E}">
        <p14:creationId xmlns:p14="http://schemas.microsoft.com/office/powerpoint/2010/main" val="3318451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/>
              </a:rPr>
              <a:t>Go in depth on the agreed upon design between all team members</a:t>
            </a:r>
          </a:p>
          <a:p>
            <a:pPr marL="914400" lvl="1" indent="-457200">
              <a:buFont typeface="Courier New"/>
              <a:buChar char="o"/>
            </a:pPr>
            <a:r>
              <a:rPr lang="en-US" dirty="0">
                <a:cs typeface="Calibri"/>
              </a:rPr>
              <a:t>Create detailed CAD designs for each module</a:t>
            </a:r>
          </a:p>
          <a:p>
            <a:pPr marL="914400" lvl="1" indent="-457200">
              <a:buFont typeface="Courier New"/>
              <a:buChar char="o"/>
            </a:pPr>
            <a:r>
              <a:rPr lang="en-US" dirty="0">
                <a:cs typeface="Calibri"/>
              </a:rPr>
              <a:t>Create P&amp;ID diagrams for each module and the trainer platform</a:t>
            </a:r>
          </a:p>
          <a:p>
            <a:pPr marL="914400" lvl="1" indent="-457200">
              <a:buFont typeface="Courier New"/>
              <a:buChar char="o"/>
            </a:pPr>
            <a:r>
              <a:rPr lang="en-US" dirty="0">
                <a:cs typeface="Calibri"/>
              </a:rPr>
              <a:t>Create initial wiring schematics for each module and trainer platform</a:t>
            </a:r>
          </a:p>
          <a:p>
            <a:pPr marL="914400" lvl="1" indent="-457200">
              <a:buFont typeface="Courier New"/>
              <a:buChar char="o"/>
            </a:pPr>
            <a:r>
              <a:rPr lang="en-US" dirty="0">
                <a:cs typeface="Calibri"/>
              </a:rPr>
              <a:t>Start sourcing and ordering parts for each component of the module and platform</a:t>
            </a:r>
          </a:p>
        </p:txBody>
      </p:sp>
    </p:spTree>
    <p:extLst>
      <p:ext uri="{BB962C8B-B14F-4D97-AF65-F5344CB8AC3E}">
        <p14:creationId xmlns:p14="http://schemas.microsoft.com/office/powerpoint/2010/main" val="554299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1A790-3B28-3C93-CD4A-DB7DDA38C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2750"/>
            <a:ext cx="10515600" cy="30544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/>
              <a:t>Questions?</a:t>
            </a:r>
          </a:p>
        </p:txBody>
      </p:sp>
      <p:pic>
        <p:nvPicPr>
          <p:cNvPr id="4" name="Picture 2" descr="Allen Bradley 800 PLC Training - LearnLab">
            <a:extLst>
              <a:ext uri="{FF2B5EF4-FFF2-40B4-BE49-F238E27FC236}">
                <a16:creationId xmlns:a16="http://schemas.microsoft.com/office/drawing/2014/main" id="{37B63E66-96CC-53EB-AE6F-3BD8460B5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850" y="1227083"/>
            <a:ext cx="4189445" cy="31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15 - Computer Controlled Subsonic Wind Tunnel - Armfield">
            <a:extLst>
              <a:ext uri="{FF2B5EF4-FFF2-40B4-BE49-F238E27FC236}">
                <a16:creationId xmlns:a16="http://schemas.microsoft.com/office/drawing/2014/main" id="{5D10CB01-1BF5-E643-C401-62FFB2B63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659" y="-557813"/>
            <a:ext cx="4349620" cy="434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How to Size a Pneumatic Cylinder: Your Complete Step-by-Step Guide – Airtec  Pneumatics, Inc">
            <a:extLst>
              <a:ext uri="{FF2B5EF4-FFF2-40B4-BE49-F238E27FC236}">
                <a16:creationId xmlns:a16="http://schemas.microsoft.com/office/drawing/2014/main" id="{307A638B-7B2E-D545-BB77-D25B77DA4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0985" y="4479952"/>
            <a:ext cx="4657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1/2 HP AC Motor and VFD Kit, Canada and USA | Vention">
            <a:extLst>
              <a:ext uri="{FF2B5EF4-FFF2-40B4-BE49-F238E27FC236}">
                <a16:creationId xmlns:a16="http://schemas.microsoft.com/office/drawing/2014/main" id="{A9B80CEF-3218-0A9E-2A28-F2A07AA9F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43" y="590198"/>
            <a:ext cx="2999437" cy="29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8" descr="Frame Grabbers | Cognex">
            <a:extLst>
              <a:ext uri="{FF2B5EF4-FFF2-40B4-BE49-F238E27FC236}">
                <a16:creationId xmlns:a16="http://schemas.microsoft.com/office/drawing/2014/main" id="{9D81EE26-C778-666A-F587-188F39199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686" y="2965655"/>
            <a:ext cx="4048708" cy="32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01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Objective(s)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6764"/>
            <a:ext cx="10885792" cy="474039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marR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ffectLst/>
                <a:latin typeface="Arial"/>
                <a:ea typeface="MS Mincho"/>
                <a:cs typeface="Times New Roman"/>
              </a:rPr>
              <a:t>Our group is tasked with creating a PLC Trainer platform alongside 1 VFD/motor module, 1 wind </a:t>
            </a:r>
            <a:r>
              <a:rPr lang="en-US" sz="2400" dirty="0">
                <a:latin typeface="Arial"/>
                <a:ea typeface="MS Mincho"/>
                <a:cs typeface="Times New Roman"/>
              </a:rPr>
              <a:t>t</a:t>
            </a:r>
            <a:r>
              <a:rPr lang="en-US" sz="2400" dirty="0">
                <a:effectLst/>
                <a:latin typeface="Arial"/>
                <a:ea typeface="MS Mincho"/>
                <a:cs typeface="Times New Roman"/>
              </a:rPr>
              <a:t>unnel module, 1 pneumatic piston module, and 1 Cognex camera module to teach various aspects of PLC control for the upcoming automation and control class. </a:t>
            </a:r>
          </a:p>
          <a:p>
            <a:pPr marL="914400" lvl="2">
              <a:spcBef>
                <a:spcPts val="0"/>
              </a:spcBef>
            </a:pPr>
            <a:endParaRPr lang="en-US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pic>
        <p:nvPicPr>
          <p:cNvPr id="1026" name="Picture 2" descr="Allen Bradley 800 PLC Training - LearnLab">
            <a:extLst>
              <a:ext uri="{FF2B5EF4-FFF2-40B4-BE49-F238E27FC236}">
                <a16:creationId xmlns:a16="http://schemas.microsoft.com/office/drawing/2014/main" id="{BCEE1DBE-F281-7978-FC3A-BD3A1E6D6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" y="2665358"/>
            <a:ext cx="4189445" cy="3142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15 - Computer Controlled Subsonic Wind Tunnel - Armfield">
            <a:extLst>
              <a:ext uri="{FF2B5EF4-FFF2-40B4-BE49-F238E27FC236}">
                <a16:creationId xmlns:a16="http://schemas.microsoft.com/office/drawing/2014/main" id="{7B71515B-4C7F-EDE2-325A-4B996E377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4560" y="1657536"/>
            <a:ext cx="4349620" cy="434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Size a Pneumatic Cylinder: Your Complete Step-by-Step Guide – Airtec  Pneumatics, Inc">
            <a:extLst>
              <a:ext uri="{FF2B5EF4-FFF2-40B4-BE49-F238E27FC236}">
                <a16:creationId xmlns:a16="http://schemas.microsoft.com/office/drawing/2014/main" id="{7D6B216B-AC96-E900-A602-87FC0787D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586" y="4657774"/>
            <a:ext cx="46577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1/2 HP AC Motor and VFD Kit, Canada and USA | Vention">
            <a:extLst>
              <a:ext uri="{FF2B5EF4-FFF2-40B4-BE49-F238E27FC236}">
                <a16:creationId xmlns:a16="http://schemas.microsoft.com/office/drawing/2014/main" id="{182353D2-7D62-E37F-E61B-397AD0E73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0788" y="1857374"/>
            <a:ext cx="2999437" cy="299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ame Grabbers | Cognex">
            <a:extLst>
              <a:ext uri="{FF2B5EF4-FFF2-40B4-BE49-F238E27FC236}">
                <a16:creationId xmlns:a16="http://schemas.microsoft.com/office/drawing/2014/main" id="{A1059F08-3E2D-BBEF-3659-0BE4F379D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00" y="3233664"/>
            <a:ext cx="4048708" cy="325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4786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8EEC182-2381-4DFD-E202-1640DC9477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28040"/>
              </p:ext>
            </p:extLst>
          </p:nvPr>
        </p:nvGraphicFramePr>
        <p:xfrm>
          <a:off x="179293" y="1312432"/>
          <a:ext cx="11833413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90211">
                  <a:extLst>
                    <a:ext uri="{9D8B030D-6E8A-4147-A177-3AD203B41FA5}">
                      <a16:colId xmlns:a16="http://schemas.microsoft.com/office/drawing/2014/main" val="514295910"/>
                    </a:ext>
                  </a:extLst>
                </a:gridCol>
                <a:gridCol w="1466628">
                  <a:extLst>
                    <a:ext uri="{9D8B030D-6E8A-4147-A177-3AD203B41FA5}">
                      <a16:colId xmlns:a16="http://schemas.microsoft.com/office/drawing/2014/main" val="2334506737"/>
                    </a:ext>
                  </a:extLst>
                </a:gridCol>
                <a:gridCol w="1276574">
                  <a:extLst>
                    <a:ext uri="{9D8B030D-6E8A-4147-A177-3AD203B41FA5}">
                      <a16:colId xmlns:a16="http://schemas.microsoft.com/office/drawing/2014/main" val="2239401430"/>
                    </a:ext>
                  </a:extLst>
                </a:gridCol>
              </a:tblGrid>
              <a:tr h="487577"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Must Be Part of the Scope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Stretch Goals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/>
                        <a:t>Task Outside of the Scope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30965"/>
                  </a:ext>
                </a:extLst>
              </a:tr>
              <a:tr h="4052151">
                <a:tc>
                  <a:txBody>
                    <a:bodyPr/>
                    <a:lstStyle/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PLC trainer platform (control panel, HMI, buttons, switches, indicators, compatible with industry regulations, has examples of sinking and sourcing for input and output devices, analog and digital I/O, serial communication, network communication, wiring diagram)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wind tunnel module to teach analog sensing and control (P&amp;ID, wiring diagram, set point control +- 10% errors:  volumetric flow rate control TBD &amp; air temperature control TBD) 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VFD &amp; motor module to teach network and serial communications (P&amp;ID, wiring diagram) 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Pneumatic switch module to teach digital sensing and control (P&amp;ID, wiring diagram) 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Cognex camera module to teach network and serial communications (Integration: position/ orientation &amp; color)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Documentation/drawings/bill of materials to reproduce product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Advanced Cognex camera integration (defect detection, barcode reading, </a:t>
                      </a:r>
                      <a:r>
                        <a:rPr lang="en-US" sz="16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gliff</a:t>
                      </a: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registration)</a:t>
                      </a:r>
                    </a:p>
                    <a:p>
                      <a:pPr algn="l"/>
                      <a:endParaRPr lang="en-US" sz="16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Interaction/ communication with lab robot arms</a:t>
                      </a:r>
                    </a:p>
                    <a:p>
                      <a:pPr algn="l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modules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Senior design lab copy</a:t>
                      </a:r>
                    </a:p>
                    <a:p>
                      <a:pPr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lvl="0" algn="l"/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Additional units of the trainer and modules for the class</a:t>
                      </a:r>
                    </a:p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810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740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A306C7-F3DD-0558-2409-64FAC46DC1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738780"/>
                  </p:ext>
                </p:extLst>
              </p:nvPr>
            </p:nvGraphicFramePr>
            <p:xfrm>
              <a:off x="838200" y="1538896"/>
              <a:ext cx="10515600" cy="458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43">
                      <a:extLst>
                        <a:ext uri="{9D8B030D-6E8A-4147-A177-3AD203B41FA5}">
                          <a16:colId xmlns:a16="http://schemas.microsoft.com/office/drawing/2014/main" val="3858570153"/>
                        </a:ext>
                      </a:extLst>
                    </a:gridCol>
                    <a:gridCol w="1166326">
                      <a:extLst>
                        <a:ext uri="{9D8B030D-6E8A-4147-A177-3AD203B41FA5}">
                          <a16:colId xmlns:a16="http://schemas.microsoft.com/office/drawing/2014/main" val="996948020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1972233309"/>
                        </a:ext>
                      </a:extLst>
                    </a:gridCol>
                    <a:gridCol w="3021585">
                      <a:extLst>
                        <a:ext uri="{9D8B030D-6E8A-4147-A177-3AD203B41FA5}">
                          <a16:colId xmlns:a16="http://schemas.microsoft.com/office/drawing/2014/main" val="1239627465"/>
                        </a:ext>
                      </a:extLst>
                    </a:gridCol>
                    <a:gridCol w="1940746">
                      <a:extLst>
                        <a:ext uri="{9D8B030D-6E8A-4147-A177-3AD203B41FA5}">
                          <a16:colId xmlns:a16="http://schemas.microsoft.com/office/drawing/2014/main" val="3492412747"/>
                        </a:ext>
                      </a:extLst>
                    </a:gridCol>
                  </a:tblGrid>
                  <a:tr h="349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Metric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Need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Metric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Unit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Value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281436"/>
                      </a:ext>
                    </a:extLst>
                  </a:tr>
                  <a:tr h="651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Quantity of input and output connections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# of inputs and outputs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&gt;=10 Inputs</a:t>
                          </a:r>
                        </a:p>
                        <a:p>
                          <a:pPr algn="ctr"/>
                          <a:r>
                            <a:rPr lang="en-US"/>
                            <a:t>&gt;=10 Outputs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44883"/>
                      </a:ext>
                    </a:extLst>
                  </a:tr>
                  <a:tr h="6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2,3,4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Has the means to practice and apply the theory learned in class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 – Fail</a:t>
                          </a:r>
                        </a:p>
                        <a:p>
                          <a:pPr algn="ctr"/>
                          <a:r>
                            <a:rPr lang="en-US"/>
                            <a:t>1 – Pass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978788"/>
                      </a:ext>
                    </a:extLst>
                  </a:tr>
                  <a:tr h="6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Wind tunnel flow rate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skw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±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0 %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Point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106526"/>
                      </a:ext>
                    </a:extLst>
                  </a:tr>
                  <a:tr h="6124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Wind tunnel Temperature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𝐶𝑒𝑙𝑠𝑖𝑢𝑠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mtClean="0"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0 %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of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Point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87252"/>
                      </a:ext>
                    </a:extLst>
                  </a:tr>
                  <a:tr h="349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PLC trainer mass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Kilograms 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&lt;30 kg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894102"/>
                      </a:ext>
                    </a:extLst>
                  </a:tr>
                  <a:tr h="34998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PLC trainer volume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&lt;= 0.26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oMath>
                          </a14:m>
                          <a:endParaRPr lang="en-US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734381"/>
                      </a:ext>
                    </a:extLst>
                  </a:tr>
                  <a:tr h="8749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Complies with industry standards (NFPA 79, NFPA 70)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– Fail</a:t>
                          </a:r>
                        </a:p>
                        <a:p>
                          <a:pPr algn="ctr"/>
                          <a:r>
                            <a:rPr lang="en-US" dirty="0"/>
                            <a:t>1 – Pass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94960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7A306C7-F3DD-0558-2409-64FAC46DC1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13738780"/>
                  </p:ext>
                </p:extLst>
              </p:nvPr>
            </p:nvGraphicFramePr>
            <p:xfrm>
              <a:off x="838200" y="1538896"/>
              <a:ext cx="10515600" cy="45835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86543">
                      <a:extLst>
                        <a:ext uri="{9D8B030D-6E8A-4147-A177-3AD203B41FA5}">
                          <a16:colId xmlns:a16="http://schemas.microsoft.com/office/drawing/2014/main" val="3858570153"/>
                        </a:ext>
                      </a:extLst>
                    </a:gridCol>
                    <a:gridCol w="1166326">
                      <a:extLst>
                        <a:ext uri="{9D8B030D-6E8A-4147-A177-3AD203B41FA5}">
                          <a16:colId xmlns:a16="http://schemas.microsoft.com/office/drawing/2014/main" val="996948020"/>
                        </a:ext>
                      </a:extLst>
                    </a:gridCol>
                    <a:gridCol w="3200400">
                      <a:extLst>
                        <a:ext uri="{9D8B030D-6E8A-4147-A177-3AD203B41FA5}">
                          <a16:colId xmlns:a16="http://schemas.microsoft.com/office/drawing/2014/main" val="1972233309"/>
                        </a:ext>
                      </a:extLst>
                    </a:gridCol>
                    <a:gridCol w="3021585">
                      <a:extLst>
                        <a:ext uri="{9D8B030D-6E8A-4147-A177-3AD203B41FA5}">
                          <a16:colId xmlns:a16="http://schemas.microsoft.com/office/drawing/2014/main" val="1239627465"/>
                        </a:ext>
                      </a:extLst>
                    </a:gridCol>
                    <a:gridCol w="1940746">
                      <a:extLst>
                        <a:ext uri="{9D8B030D-6E8A-4147-A177-3AD203B41FA5}">
                          <a16:colId xmlns:a16="http://schemas.microsoft.com/office/drawing/2014/main" val="349241274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Metric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Need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Metric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Unit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Value</a:t>
                          </a:r>
                        </a:p>
                      </a:txBody>
                      <a:tcPr>
                        <a:solidFill>
                          <a:srgbClr val="C0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281436"/>
                      </a:ext>
                    </a:extLst>
                  </a:tr>
                  <a:tr h="65167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Quantity of input and output connections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# of inputs and outputs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&gt;=10 Inputs</a:t>
                          </a:r>
                        </a:p>
                        <a:p>
                          <a:pPr algn="ctr"/>
                          <a:r>
                            <a:rPr lang="en-US"/>
                            <a:t>&gt;=10 Outputs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64488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2,3,4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Has the means to practice and apply the theory learned in class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0 – Fail</a:t>
                          </a:r>
                        </a:p>
                        <a:p>
                          <a:pPr algn="ctr"/>
                          <a:r>
                            <a:rPr lang="en-US"/>
                            <a:t>1 – Pass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997878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3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8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Wind tunnel flow rate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871" t="-263810" r="-65121" b="-3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1379" t="-263810" r="-1254" b="-3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610652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4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9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Wind tunnel Temperature</a:t>
                          </a:r>
                        </a:p>
                      </a:txBody>
                      <a:tcPr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871" t="-360377" r="-65121" b="-2566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1379" t="-360377" r="-1254" b="-2566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668725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PLC trainer mass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Kilograms 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&lt;30 kg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8941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6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PLC trainer volume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3871" t="-913333" r="-65121" b="-2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1379" t="-913333" r="-1254" b="-2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734381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7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1,5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Complies with industry standards (NFPA 79, NFPA 70)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Binary</a:t>
                          </a:r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 – Fail</a:t>
                          </a:r>
                        </a:p>
                        <a:p>
                          <a:pPr algn="ctr"/>
                          <a:r>
                            <a:rPr lang="en-US" dirty="0"/>
                            <a:t>1 – Pass</a:t>
                          </a:r>
                        </a:p>
                        <a:p>
                          <a:pPr algn="ctr"/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09496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785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15"/>
            <a:ext cx="10515600" cy="4708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Research has been the major priority since the start of the project</a:t>
            </a:r>
            <a:endParaRPr lang="en-US" sz="2400">
              <a:cs typeface="Calibri" panose="020F0502020204030204"/>
            </a:endParaRPr>
          </a:p>
          <a:p>
            <a:pPr lvl="1"/>
            <a:r>
              <a:rPr lang="en-US"/>
              <a:t>Quinton has been giving us lectures on different PLC aspects</a:t>
            </a:r>
            <a:endParaRPr lang="en-US">
              <a:cs typeface="Calibri"/>
            </a:endParaRPr>
          </a:p>
          <a:p>
            <a:pPr lvl="2"/>
            <a:r>
              <a:rPr lang="en-US" sz="2400"/>
              <a:t>Communications with PLCs</a:t>
            </a:r>
            <a:endParaRPr lang="en-US" sz="2400">
              <a:cs typeface="Calibri"/>
            </a:endParaRPr>
          </a:p>
          <a:p>
            <a:pPr lvl="2"/>
            <a:r>
              <a:rPr lang="en-US" sz="2400"/>
              <a:t>Digital and analog I/O</a:t>
            </a:r>
            <a:endParaRPr lang="en-US" sz="2400">
              <a:cs typeface="Calibri"/>
            </a:endParaRPr>
          </a:p>
          <a:p>
            <a:pPr lvl="2"/>
            <a:r>
              <a:rPr lang="en-US" sz="2400"/>
              <a:t>PLC basics</a:t>
            </a:r>
            <a:endParaRPr lang="en-US" sz="2400">
              <a:cs typeface="Calibri"/>
            </a:endParaRPr>
          </a:p>
          <a:p>
            <a:pPr lvl="1"/>
            <a:r>
              <a:rPr lang="en-US"/>
              <a:t>The team has separated into sub-groups to focus on research of each module. </a:t>
            </a:r>
            <a:endParaRPr lang="en-US">
              <a:cs typeface="Calibri"/>
            </a:endParaRPr>
          </a:p>
          <a:p>
            <a:pPr lvl="2"/>
            <a:r>
              <a:rPr lang="en-US" sz="2400"/>
              <a:t>Pneumatic pistons</a:t>
            </a:r>
            <a:endParaRPr lang="en-US" sz="2400">
              <a:cs typeface="Calibri" panose="020F0502020204030204"/>
            </a:endParaRPr>
          </a:p>
          <a:p>
            <a:pPr lvl="2"/>
            <a:r>
              <a:rPr lang="en-US" sz="2400"/>
              <a:t>Variable frequency drive and motors</a:t>
            </a:r>
            <a:endParaRPr lang="en-US" sz="2400">
              <a:cs typeface="Calibri" panose="020F0502020204030204"/>
            </a:endParaRPr>
          </a:p>
          <a:p>
            <a:pPr lvl="2"/>
            <a:r>
              <a:rPr lang="en-US" sz="2400"/>
              <a:t>Wind tunnels</a:t>
            </a: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4109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15"/>
            <a:ext cx="10515600" cy="47082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/>
              <a:t>Progress on pneumatic pistons module:</a:t>
            </a:r>
            <a:endParaRPr lang="en-US" sz="2400">
              <a:cs typeface="Calibri"/>
            </a:endParaRPr>
          </a:p>
          <a:p>
            <a:pPr lvl="1"/>
            <a:r>
              <a:rPr lang="en-US">
                <a:cs typeface="Calibri"/>
              </a:rPr>
              <a:t>The pneumatic piston is designed to showcase digital input and output interaction with the PLC device</a:t>
            </a:r>
          </a:p>
          <a:p>
            <a:pPr lvl="1"/>
            <a:r>
              <a:rPr lang="en-US">
                <a:cs typeface="Calibri"/>
              </a:rPr>
              <a:t>We have begun to look at current off-the-shelf components to better understand how to design with their properties in mind</a:t>
            </a:r>
          </a:p>
          <a:p>
            <a:pPr lvl="2">
              <a:buFont typeface="Wingdings"/>
              <a:buChar char="§"/>
            </a:pPr>
            <a:r>
              <a:rPr lang="en-US" sz="2400">
                <a:ea typeface="Calibri" panose="020F0502020204030204"/>
                <a:cs typeface="Calibri"/>
              </a:rPr>
              <a:t>Pneumatic cylinder standards: NFPA, ISO</a:t>
            </a:r>
          </a:p>
          <a:p>
            <a:pPr lvl="2">
              <a:buFont typeface="Wingdings"/>
              <a:buChar char="§"/>
            </a:pPr>
            <a:r>
              <a:rPr lang="en-US" sz="2400">
                <a:ea typeface="Calibri" panose="020F0502020204030204"/>
                <a:cs typeface="Calibri"/>
              </a:rPr>
              <a:t>Direction control valve diagrams</a:t>
            </a:r>
          </a:p>
          <a:p>
            <a:pPr lvl="2">
              <a:buFont typeface="Wingdings"/>
              <a:buChar char="§"/>
            </a:pPr>
            <a:r>
              <a:rPr lang="en-US" sz="2400">
                <a:ea typeface="Calibri" panose="020F0502020204030204"/>
                <a:cs typeface="Calibri"/>
              </a:rPr>
              <a:t>Parts:</a:t>
            </a:r>
          </a:p>
          <a:p>
            <a:pPr lvl="3"/>
            <a:r>
              <a:rPr lang="en-US" sz="2200">
                <a:ea typeface="Calibri" panose="020F0502020204030204"/>
                <a:cs typeface="Calibri"/>
              </a:rPr>
              <a:t>Pneumatic Cylinder</a:t>
            </a:r>
          </a:p>
          <a:p>
            <a:pPr lvl="3"/>
            <a:r>
              <a:rPr lang="en-US" sz="2200">
                <a:ea typeface="Calibri" panose="020F0502020204030204"/>
                <a:cs typeface="Calibri"/>
              </a:rPr>
              <a:t>Direction control solenoid valve </a:t>
            </a:r>
          </a:p>
          <a:p>
            <a:pPr lvl="3"/>
            <a:r>
              <a:rPr lang="en-US" sz="2200">
                <a:ea typeface="Calibri" panose="020F0502020204030204"/>
                <a:cs typeface="Calibri"/>
              </a:rPr>
              <a:t>Tubes</a:t>
            </a:r>
          </a:p>
          <a:p>
            <a:pPr lvl="3"/>
            <a:r>
              <a:rPr lang="en-US" sz="2200">
                <a:ea typeface="Calibri" panose="020F0502020204030204"/>
                <a:cs typeface="Calibri"/>
              </a:rPr>
              <a:t>Fittings </a:t>
            </a:r>
          </a:p>
          <a:p>
            <a:pPr lvl="3"/>
            <a:r>
              <a:rPr lang="en-US" sz="2200">
                <a:ea typeface="Calibri" panose="020F0502020204030204"/>
                <a:cs typeface="Calibri"/>
              </a:rPr>
              <a:t>Manifold </a:t>
            </a:r>
          </a:p>
          <a:p>
            <a:pPr lvl="3"/>
            <a:endParaRPr lang="en-US" sz="2200">
              <a:ea typeface="Calibri" panose="020F0502020204030204"/>
              <a:cs typeface="Calibri"/>
            </a:endParaRPr>
          </a:p>
          <a:p>
            <a:pPr lvl="2">
              <a:buFont typeface="Wingdings"/>
              <a:buChar char="§"/>
            </a:pPr>
            <a:endParaRPr lang="en-US" sz="2400">
              <a:ea typeface="Calibri" panose="020F0502020204030204"/>
              <a:cs typeface="Calibri"/>
            </a:endParaRPr>
          </a:p>
          <a:p>
            <a:pPr lvl="2">
              <a:buFont typeface="Wingdings"/>
              <a:buChar char="§"/>
            </a:pPr>
            <a:endParaRPr lang="en-US" sz="2400">
              <a:ea typeface="Calibri" panose="020F0502020204030204"/>
              <a:cs typeface="Calibri"/>
            </a:endParaRPr>
          </a:p>
          <a:p>
            <a:pPr lvl="2">
              <a:buFont typeface="Wingdings"/>
              <a:buChar char="§"/>
            </a:pPr>
            <a:endParaRPr lang="en-US">
              <a:ea typeface="Calibri" panose="020F0502020204030204"/>
              <a:cs typeface="Calibri"/>
            </a:endParaRPr>
          </a:p>
          <a:p>
            <a:pPr lvl="1"/>
            <a:endParaRPr lang="en-US">
              <a:ea typeface="Calibri" panose="020F0502020204030204"/>
              <a:cs typeface="Calibri"/>
            </a:endParaRPr>
          </a:p>
        </p:txBody>
      </p:sp>
      <p:pic>
        <p:nvPicPr>
          <p:cNvPr id="5" name="Picture 4" descr="3-way directional valve">
            <a:extLst>
              <a:ext uri="{FF2B5EF4-FFF2-40B4-BE49-F238E27FC236}">
                <a16:creationId xmlns:a16="http://schemas.microsoft.com/office/drawing/2014/main" id="{35B38FE4-FC6D-4CB3-62C2-F554CF08C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662" y="3024586"/>
            <a:ext cx="2529501" cy="304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0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15"/>
            <a:ext cx="10515600" cy="4708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Progress on the wind tunnel module:</a:t>
            </a:r>
            <a:endParaRPr lang="en-US" sz="2400">
              <a:cs typeface="Calibri"/>
            </a:endParaRPr>
          </a:p>
          <a:p>
            <a:pPr lvl="1"/>
            <a:r>
              <a:rPr lang="en-US">
                <a:cs typeface="Calibri" panose="020F0502020204030204"/>
              </a:rPr>
              <a:t>The wind tunnel module is designed to showcase analog inputs and outputs on the PLC device via set point temperature and flow rate control</a:t>
            </a:r>
          </a:p>
          <a:p>
            <a:pPr lvl="1"/>
            <a:r>
              <a:rPr lang="en-US">
                <a:cs typeface="Calibri" panose="020F0502020204030204"/>
              </a:rPr>
              <a:t>We have begun to look at current off-the-shelf components to better understand how to design with their properties in mind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Blowers (AC vs DC)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Temperature sensors (RTDs vs Thermocouples)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Heating element options (power requirements, materials)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Flow sensors (pitot static tube, orifice flow meter, anemometer)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Material considerations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 panose="020F0502020204030204"/>
              </a:rPr>
              <a:t>Safety considerations</a:t>
            </a:r>
          </a:p>
          <a:p>
            <a:pPr lvl="2">
              <a:buFont typeface="Wingdings"/>
              <a:buChar char="§"/>
            </a:pPr>
            <a:endParaRPr lang="en-US" sz="240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71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6815"/>
            <a:ext cx="10515600" cy="470829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Progress on variable frequency drive (VFD) and induction motor</a:t>
            </a:r>
            <a:endParaRPr lang="en-US" sz="2400">
              <a:cs typeface="Calibri"/>
            </a:endParaRPr>
          </a:p>
          <a:p>
            <a:pPr lvl="1"/>
            <a:r>
              <a:rPr lang="en-US">
                <a:cs typeface="Calibri"/>
              </a:rPr>
              <a:t>The VFD and induction motor are designed to showcase network and serial communications with the PLC, as long as digital I/O and analog I/O control of the VFD</a:t>
            </a:r>
          </a:p>
          <a:p>
            <a:pPr lvl="2">
              <a:buFont typeface="Wingdings"/>
              <a:buChar char="§"/>
            </a:pPr>
            <a:r>
              <a:rPr lang="en-US" sz="2400">
                <a:cs typeface="Calibri"/>
              </a:rPr>
              <a:t>A motor and VFD has been picked by the project advisors</a:t>
            </a:r>
            <a:endParaRPr lang="en-US">
              <a:cs typeface="Calibri"/>
            </a:endParaRPr>
          </a:p>
          <a:p>
            <a:pPr lvl="2">
              <a:buFont typeface="Wingdings"/>
              <a:buChar char="§"/>
            </a:pPr>
            <a:r>
              <a:rPr lang="en-US" sz="2400">
                <a:cs typeface="Calibri"/>
              </a:rPr>
              <a:t>Research has been done to understand how to wire the PLC to the VFD and the VFD to the motor</a:t>
            </a:r>
          </a:p>
          <a:p>
            <a:pPr lvl="2">
              <a:buFont typeface="Wingdings"/>
              <a:buChar char="§"/>
            </a:pPr>
            <a:endParaRPr lang="en-US" sz="2400">
              <a:cs typeface="Calibri"/>
            </a:endParaRPr>
          </a:p>
          <a:p>
            <a:pPr lvl="2">
              <a:buFont typeface="Wingdings"/>
              <a:buChar char="§"/>
            </a:pPr>
            <a:endParaRPr lang="en-US" sz="2400">
              <a:cs typeface="Calibri"/>
            </a:endParaRPr>
          </a:p>
          <a:p>
            <a:pPr lvl="2">
              <a:buFont typeface="Wingdings"/>
              <a:buChar char="§"/>
            </a:pPr>
            <a:endParaRPr lang="en-US" sz="2400">
              <a:cs typeface="Calibri"/>
            </a:endParaRPr>
          </a:p>
          <a:p>
            <a:pPr lvl="2">
              <a:buFont typeface="Wingdings"/>
              <a:buChar char="§"/>
            </a:pPr>
            <a:endParaRPr lang="en-US" sz="2400">
              <a:cs typeface="Calibri"/>
            </a:endParaRPr>
          </a:p>
          <a:p>
            <a:pPr lvl="2">
              <a:buFont typeface="Wingdings"/>
              <a:buChar char="§"/>
            </a:pPr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460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Issues / Difficulties /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sz="2400" dirty="0">
                <a:cs typeface="Calibri"/>
              </a:rPr>
              <a:t>We have concerns about the timeline of deliverables</a:t>
            </a:r>
          </a:p>
          <a:p>
            <a:pPr marL="914400" lvl="1">
              <a:buFont typeface="Courier New"/>
              <a:buChar char="o"/>
            </a:pPr>
            <a:r>
              <a:rPr lang="en-US" dirty="0">
                <a:cs typeface="Calibri"/>
              </a:rPr>
              <a:t>Expected working components by the end of this semester:</a:t>
            </a:r>
          </a:p>
          <a:p>
            <a:pPr marL="1371600" lvl="2">
              <a:buFont typeface="Courier New"/>
              <a:buChar char="o"/>
            </a:pPr>
            <a:r>
              <a:rPr lang="en-US" sz="2400" dirty="0">
                <a:cs typeface="Calibri"/>
              </a:rPr>
              <a:t>Wind tunnel module</a:t>
            </a:r>
          </a:p>
          <a:p>
            <a:pPr marL="1371600" lvl="2">
              <a:buFont typeface="Courier New"/>
              <a:buChar char="o"/>
            </a:pPr>
            <a:r>
              <a:rPr lang="en-US" sz="2400" dirty="0">
                <a:cs typeface="Calibri"/>
              </a:rPr>
              <a:t>Pneumatic piston module</a:t>
            </a:r>
          </a:p>
          <a:p>
            <a:pPr marL="1371600" lvl="2">
              <a:buFont typeface="Courier New"/>
              <a:buChar char="o"/>
            </a:pPr>
            <a:r>
              <a:rPr lang="en-US" sz="2400" dirty="0">
                <a:cs typeface="Calibri"/>
              </a:rPr>
              <a:t>Variable frequency drive module</a:t>
            </a:r>
          </a:p>
          <a:p>
            <a:pPr marL="1371600" lvl="2">
              <a:buFont typeface="Courier New"/>
              <a:buChar char="o"/>
            </a:pPr>
            <a:r>
              <a:rPr lang="en-US" sz="2400" dirty="0">
                <a:cs typeface="Calibri"/>
              </a:rPr>
              <a:t>PLC trainer platform </a:t>
            </a:r>
          </a:p>
          <a:p>
            <a:pPr marL="914400" lvl="1">
              <a:buFont typeface="Courier New"/>
              <a:buChar char="o"/>
            </a:pPr>
            <a:r>
              <a:rPr lang="en-US" dirty="0">
                <a:cs typeface="Calibri"/>
              </a:rPr>
              <a:t>Expected working components by the end of next semester:</a:t>
            </a:r>
          </a:p>
          <a:p>
            <a:pPr marL="1371600" lvl="2">
              <a:buFont typeface="Courier New"/>
              <a:buChar char="o"/>
            </a:pPr>
            <a:r>
              <a:rPr lang="en-US" sz="2400" dirty="0">
                <a:cs typeface="Calibri"/>
              </a:rPr>
              <a:t>Cognex camera module</a:t>
            </a:r>
          </a:p>
          <a:p>
            <a:pPr marL="1371600" lvl="2">
              <a:buFont typeface="Courier New"/>
              <a:buChar char="o"/>
            </a:pPr>
            <a:r>
              <a:rPr lang="en-US" sz="2400" dirty="0">
                <a:cs typeface="Calibri"/>
              </a:rPr>
              <a:t>Interaction with lab robots</a:t>
            </a:r>
          </a:p>
          <a:p>
            <a:pPr marL="1371600" lvl="2">
              <a:buFont typeface="Courier New"/>
              <a:buChar char="o"/>
            </a:pPr>
            <a:endParaRPr lang="en-US" dirty="0">
              <a:cs typeface="Calibri"/>
            </a:endParaRPr>
          </a:p>
          <a:p>
            <a:pPr marL="1371600" lvl="2">
              <a:buFont typeface="Courier New"/>
              <a:buChar char="o"/>
            </a:pPr>
            <a:endParaRPr lang="en-US" dirty="0">
              <a:cs typeface="Calibri"/>
            </a:endParaRPr>
          </a:p>
          <a:p>
            <a:pPr marL="914400" lvl="1">
              <a:buFont typeface="Courier New"/>
              <a:buChar char="o"/>
            </a:pPr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21378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803</Words>
  <Application>Microsoft Office PowerPoint</Application>
  <PresentationFormat>Widescreen</PresentationFormat>
  <Paragraphs>135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</vt:lpstr>
      <vt:lpstr>Cambria Math</vt:lpstr>
      <vt:lpstr>Courier New</vt:lpstr>
      <vt:lpstr>Wingdings</vt:lpstr>
      <vt:lpstr>1_Office Theme</vt:lpstr>
      <vt:lpstr>Team 20 Robotics PLC Lab Trainer</vt:lpstr>
      <vt:lpstr>Project Objective(s)</vt:lpstr>
      <vt:lpstr>Scope</vt:lpstr>
      <vt:lpstr>Design Metrics</vt:lpstr>
      <vt:lpstr>Current Progress</vt:lpstr>
      <vt:lpstr>Current Progress</vt:lpstr>
      <vt:lpstr>Current Progress</vt:lpstr>
      <vt:lpstr>Current Progress</vt:lpstr>
      <vt:lpstr>Technical Issues / Difficulties / Questions</vt:lpstr>
      <vt:lpstr>Plans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/ Project Name</dc:title>
  <dc:creator>Shad Roundy</dc:creator>
  <cp:lastModifiedBy>BRANDON LIM</cp:lastModifiedBy>
  <cp:revision>6</cp:revision>
  <dcterms:created xsi:type="dcterms:W3CDTF">2022-08-29T15:23:16Z</dcterms:created>
  <dcterms:modified xsi:type="dcterms:W3CDTF">2024-09-26T15:50:21Z</dcterms:modified>
</cp:coreProperties>
</file>