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1" r:id="rId2"/>
    <p:sldId id="291" r:id="rId3"/>
    <p:sldId id="274" r:id="rId4"/>
    <p:sldId id="292" r:id="rId5"/>
    <p:sldId id="439" r:id="rId6"/>
    <p:sldId id="293" r:id="rId7"/>
    <p:sldId id="315" r:id="rId8"/>
    <p:sldId id="304" r:id="rId9"/>
    <p:sldId id="316" r:id="rId10"/>
    <p:sldId id="317" r:id="rId11"/>
    <p:sldId id="318" r:id="rId12"/>
    <p:sldId id="319" r:id="rId13"/>
    <p:sldId id="301" r:id="rId14"/>
    <p:sldId id="302" r:id="rId15"/>
    <p:sldId id="306" r:id="rId16"/>
    <p:sldId id="432" r:id="rId17"/>
    <p:sldId id="433" r:id="rId18"/>
    <p:sldId id="434" r:id="rId19"/>
    <p:sldId id="314" r:id="rId20"/>
    <p:sldId id="321" r:id="rId21"/>
    <p:sldId id="323" r:id="rId22"/>
    <p:sldId id="324" r:id="rId23"/>
    <p:sldId id="322" r:id="rId24"/>
    <p:sldId id="435" r:id="rId25"/>
    <p:sldId id="311" r:id="rId26"/>
    <p:sldId id="326" r:id="rId27"/>
    <p:sldId id="438" r:id="rId28"/>
    <p:sldId id="327" r:id="rId29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FF00"/>
    <a:srgbClr val="FF33CC"/>
    <a:srgbClr val="FF0000"/>
    <a:srgbClr val="3366FF"/>
    <a:srgbClr val="663300"/>
    <a:srgbClr val="996633"/>
    <a:srgbClr val="00CC00"/>
    <a:srgbClr val="33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5" autoAdjust="0"/>
    <p:restoredTop sz="87901" autoAdjust="0"/>
  </p:normalViewPr>
  <p:slideViewPr>
    <p:cSldViewPr>
      <p:cViewPr varScale="1">
        <p:scale>
          <a:sx n="91" d="100"/>
          <a:sy n="91" d="100"/>
        </p:scale>
        <p:origin x="84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2640" y="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169920" cy="481727"/>
          </a:xfrm>
          <a:prstGeom prst="rect">
            <a:avLst/>
          </a:prstGeom>
        </p:spPr>
        <p:txBody>
          <a:bodyPr vert="horz" lIns="96618" tIns="48310" rIns="96618" bIns="4831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19476"/>
            <a:ext cx="3169920" cy="481726"/>
          </a:xfrm>
          <a:prstGeom prst="rect">
            <a:avLst/>
          </a:prstGeom>
        </p:spPr>
        <p:txBody>
          <a:bodyPr vert="horz" lIns="96618" tIns="48310" rIns="96618" bIns="48310" rtlCol="0" anchor="b"/>
          <a:lstStyle>
            <a:lvl1pPr algn="r">
              <a:defRPr sz="1200"/>
            </a:lvl1pPr>
          </a:lstStyle>
          <a:p>
            <a:fld id="{4E0ED0A4-5DB0-4E35-BC04-A9E0D07A7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6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20T23:57:10.025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16,'0'-1,"0"1,0-1,0 0,1 1,-1-1,0 0,0 1,0-1,1 0,-1 1,0-1,1 1,-1-1,0 1,1-1,-1 0,1 1,-1 0,1-1,-1 1,1-1,0 1,-1 0,1-1,-1 1,1 0,0 0,-1-1,1 1,0 0,-1 0,1 0,0 0,-1 0,1 0,0 0,-1 0,1 0,0 0,-1 0,1 0,0 0,-1 1,1-1,-1 0,1 1,0-1,0 1,43 19,-29-13,257 107,-232-96,66 38,-14-6,-61-32,0 1,-1 1,-1 1,-1 2,-1 1,-2 1,0 1,-1 2,23 35,10 30,78 177,-134-268,4 9,8 16,-1 1,15 57,-22-70,0 0,1-1,13 26,11 23,-25-46,81 260,-16-22,-34-137,27 167,4 116,-63-374,-1 1,-1 0,-1 1,-2-1,-1 0,-1 0,-1-1,-11 38,0-17,-2 0,-3-1,-43 76,-27 66,79-167,1 0,1 1,1 0,1 0,1 1,1 0,1 0,-2 48,5-46,-1 0,-2-1,-1 1,-1-1,-1 0,-1-1,-15 34,0-12,-2 0,-51 71,62-96,-2 0,0-1,-1 0,-1-2,0 0,-2-1,-37 26,-39 20,65-39,-69 36,90-55,1-1,-1 0,0 0,0-1,0-1,0 0,-1 0,1-1,0 0,-1-1,1 0,-13-2,16 1,-1-1,1-1,0 0,0 0,0 0,0-1,0 0,1 0,0-1,0 1,0-2,0 1,1 0,0-1,0 0,0 0,1-1,-5-9,4 7,0-1,1 1,0-1,1 1,0-1,0 0,1 0,1-1,0 1,0 0,1 0,0-1,2-12,23-97,45-130,-60 227,0-1,18-28,16-36,75-203,-99 248,-3-1,-1-1,-2-1,-2 0,8-70,-14 69,2-1,2 1,2 1,23-58,-19 56,-3-2,14-92,-20 96,-3 19,-1 1,-2-2,0 1,-2 0,-1 0,-1 0,-1 1,-2-1,-12-36,0 9,-2 1,-3 2,-57-96,-5-17,57 105,-58-91,-13-20,57 93,10 17,18 33,0 0,-2 1,-32-40,46 63,-1 0,0 0,-1 1,1-1,0 1,-1 0,1 0,-1 0,0 0,0 0,0 1,0 0,0 0,0 0,0 0,0 1,0-1,0 1,0 0,0 0,-1 1,1-1,0 1,0 0,0 0,0 0,0 1,1-1,-1 1,0 0,1 0,-1 0,1 1,-1-1,1 1,0 0,0 0,1 0,-1 0,0 0,1 1,0-1,0 1,0-1,0 1,-1 4,-8 26,1 0,2 1,1 0,-3 62,9 146,4-118,-3-67,5 139,-2-171,2 1,0-1,1 0,2-1,15 37,24 48,-30-64,2-1,2 0,3-2,50 71,-60-95,-2-7,-1 1,-1 1,0 0,0 0,-2 1,0 0,-1 0,10 30,16 58,-23-76,-1 0,-2 1,6 33,-7 1,-2 0,-8 115,2-169,1 1,-1-1,-1 1,1-1,-1 0,-1 0,0 0,0 0,0-1,-1 1,0-1,0 0,-1-1,0 1,-11 8,-7 4,-1-1,-1-1,-29 14,16-9,34-19,0 1,1-1,0 1,0 0,0 0,0 0,1 1,0-1,0 1,0-1,0 1,1 0,-1 1,1-1,1 0,-1 0,1 1,0-1,-1 8,0 13,1 1,5 52,-1 5,-16-11,5-41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9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8788" y="719138"/>
            <a:ext cx="6399212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9" y="9119473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8" tIns="48310" rIns="96618" bIns="4831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58DCC5C-44F7-4822-8A64-EAD038DB37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5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247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45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20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12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339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707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570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39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6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37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0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516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3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9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47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413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5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0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814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51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C2215-21C6-4C7F-B0AA-80C750AB2EF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9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14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C42F-8D40-1576-E8FF-5B90972A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890E0E-1701-8BB8-8BED-8156C397EA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E5962-D93C-0ACD-A865-C2F67DE80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2F7E4-A5DE-4916-7FEA-ADE9F5B0F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2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93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08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3C504F-DC4D-43B8-8814-1CBF4CC692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5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AAB3C-8F93-4EE6-9060-9463DC68FD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B9FFD-0B4A-47D2-B04C-AF1A6C3187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7E2D4-A486-4DA1-ABEF-AF6F14B43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E549-1457-4AA6-BA2E-5A251CA49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92B14-1707-41FF-AD49-42AEE25BB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7B6DA-9B58-48A3-A8F8-B36BD7F059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74146-2B0B-44F3-9742-5A2AF07B6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DE396-0A5B-4DE5-BA98-E55DF7633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A2FF7-B4C9-4FE3-98C9-5338C5DD0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AD7AE3-3F90-4E66-B39A-02D97CB91D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3AE4AE-B329-4412-95E7-ED3D26E0AC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89A12-04B5-4E26-8427-C2050117D8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C729E6C-1E46-4EF7-8F7E-65E645361D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>
          <a:solidFill>
            <a:srgbClr val="FFFF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FF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53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140.png"/><Relationship Id="rId4" Type="http://schemas.openxmlformats.org/officeDocument/2006/relationships/image" Target="../media/image54.png"/><Relationship Id="rId9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57.png"/><Relationship Id="rId10" Type="http://schemas.openxmlformats.org/officeDocument/2006/relationships/image" Target="../media/image79.png"/><Relationship Id="rId4" Type="http://schemas.openxmlformats.org/officeDocument/2006/relationships/image" Target="../media/image12.png"/><Relationship Id="rId9" Type="http://schemas.openxmlformats.org/officeDocument/2006/relationships/image" Target="../media/image7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6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1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6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1.png"/><Relationship Id="rId4" Type="http://schemas.openxmlformats.org/officeDocument/2006/relationships/image" Target="../media/image36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410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1.png"/><Relationship Id="rId5" Type="http://schemas.openxmlformats.org/officeDocument/2006/relationships/customXml" Target="../ink/ink1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2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7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2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2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73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8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0.png"/><Relationship Id="rId4" Type="http://schemas.openxmlformats.org/officeDocument/2006/relationships/image" Target="../media/image9.png"/><Relationship Id="rId9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3.png"/><Relationship Id="rId3" Type="http://schemas.openxmlformats.org/officeDocument/2006/relationships/image" Target="../media/image1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</a:t>
            </a:fld>
            <a:endParaRPr lang="en-US" sz="1400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20657"/>
            <a:ext cx="5410200" cy="4585871"/>
          </a:xfrm>
        </p:spPr>
        <p:txBody>
          <a:bodyPr>
            <a:spAutoFit/>
          </a:bodyPr>
          <a:lstStyle/>
          <a:p>
            <a:pPr marL="0" indent="0" algn="ctr">
              <a:buNone/>
            </a:pPr>
            <a:r>
              <a:rPr lang="en-US" sz="2000" u="sng" dirty="0">
                <a:solidFill>
                  <a:schemeClr val="tx1"/>
                </a:solidFill>
              </a:rPr>
              <a:t>ANNOUNCE / BUSINESS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09 (due </a:t>
            </a:r>
            <a:r>
              <a:rPr lang="en-US" altLang="zh-CN" sz="2000" dirty="0">
                <a:solidFill>
                  <a:schemeClr val="tx1"/>
                </a:solidFill>
              </a:rPr>
              <a:t>Today</a:t>
            </a:r>
            <a:r>
              <a:rPr lang="en-US" sz="2000" dirty="0">
                <a:solidFill>
                  <a:schemeClr val="tx1"/>
                </a:solidFill>
              </a:rPr>
              <a:t>, 3/25)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HW 10 (due Thursday, 3/27)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Exam 03: Thursday, 04/03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PREVIOUS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solidFill>
                  <a:schemeClr val="tx1"/>
                </a:solidFill>
              </a:rPr>
              <a:t>Torsion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u="sng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u="sng" dirty="0">
                <a:solidFill>
                  <a:schemeClr val="tx1"/>
                </a:solidFill>
              </a:rPr>
              <a:t>TODAY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 err="1">
                <a:solidFill>
                  <a:schemeClr val="tx1"/>
                </a:solidFill>
              </a:rPr>
              <a:t>Axi</a:t>
            </a:r>
            <a:r>
              <a:rPr lang="en-US" sz="2000" dirty="0">
                <a:solidFill>
                  <a:schemeClr val="tx1"/>
                </a:solidFill>
              </a:rPr>
              <a:t>-symmetric loading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Thin-walled cylinders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Thick-walled cylinders 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Rotating disk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04801" y="304800"/>
            <a:ext cx="6324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Advanced Mechanics</a:t>
            </a:r>
          </a:p>
          <a:p>
            <a:r>
              <a:rPr lang="en-US" b="0" kern="0" dirty="0">
                <a:solidFill>
                  <a:srgbClr val="0070C0"/>
                </a:solidFill>
              </a:rPr>
              <a:t>(Lecture 20)</a:t>
            </a:r>
          </a:p>
        </p:txBody>
      </p:sp>
      <p:pic>
        <p:nvPicPr>
          <p:cNvPr id="2" name="Picture 1" descr="Image result for Advanced Mechanics of Materials and Applied Elasticity, 5th Ed., A.C. Ugural &amp; S.K. Fenster, Prentice Hall, 2012">
            <a:extLst>
              <a:ext uri="{FF2B5EF4-FFF2-40B4-BE49-F238E27FC236}">
                <a16:creationId xmlns:a16="http://schemas.microsoft.com/office/drawing/2014/main" id="{E11A4825-890F-566C-4F28-35C51D4D6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" r="4304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559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2964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Axisymmetric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43002"/>
            <a:ext cx="9601200" cy="43943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Assuming linear isotropy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5001" y="1800860"/>
                <a:ext cx="2668231" cy="5843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1" y="1800860"/>
                <a:ext cx="2668231" cy="5843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05000" y="2513939"/>
                <a:ext cx="2537938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513939"/>
                <a:ext cx="2537938" cy="576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68490" y="1752600"/>
                <a:ext cx="489471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90" y="1752600"/>
                <a:ext cx="4894710" cy="6915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468490" y="2493148"/>
                <a:ext cx="4894710" cy="69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490" y="2493148"/>
                <a:ext cx="4894710" cy="6915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81800" y="4648200"/>
                <a:ext cx="2246512" cy="585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648200"/>
                <a:ext cx="2246512" cy="5852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09600" y="470998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Now substitute into equilibrium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33235" y="5554659"/>
                <a:ext cx="2334165" cy="617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235" y="5554659"/>
                <a:ext cx="2334165" cy="6175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845169" y="5600953"/>
                <a:ext cx="1451231" cy="524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169" y="5600953"/>
                <a:ext cx="1451231" cy="5249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>
            <a:off x="4646726" y="1907257"/>
            <a:ext cx="230074" cy="112528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ight Arrow 16"/>
          <p:cNvSpPr/>
          <p:nvPr/>
        </p:nvSpPr>
        <p:spPr>
          <a:xfrm>
            <a:off x="5014574" y="2315910"/>
            <a:ext cx="395627" cy="3244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590800" y="3429000"/>
                <a:ext cx="76200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(Note that we here [left]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, so this applies strictly to an open-ended vessel.)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9000"/>
                <a:ext cx="7620000" cy="707886"/>
              </a:xfrm>
              <a:prstGeom prst="rect">
                <a:avLst/>
              </a:prstGeom>
              <a:blipFill>
                <a:blip r:embed="rId10"/>
                <a:stretch>
                  <a:fillRect l="-800"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49CFA5C8-1E8A-4604-A094-1D46DB2F7429}"/>
              </a:ext>
            </a:extLst>
          </p:cNvPr>
          <p:cNvSpPr/>
          <p:nvPr/>
        </p:nvSpPr>
        <p:spPr>
          <a:xfrm>
            <a:off x="2062192" y="56211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F3C41E-4222-4D1E-BE8A-B3D72A24748A}"/>
              </a:ext>
            </a:extLst>
          </p:cNvPr>
          <p:cNvSpPr/>
          <p:nvPr/>
        </p:nvSpPr>
        <p:spPr>
          <a:xfrm>
            <a:off x="6373114" y="562111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7" grpId="0"/>
      <p:bldP spid="15" grpId="0"/>
      <p:bldP spid="18" grpId="0"/>
      <p:bldP spid="9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60" y="709266"/>
            <a:ext cx="3830240" cy="33724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063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Thick-Walled Cylinders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1"/>
                <a:ext cx="9601200" cy="4167295"/>
              </a:xfr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Now write stresses in terms of solution constants,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pPr marL="914400" lvl="1" indent="0" defTabSz="739775">
                  <a:buNone/>
                  <a:tabLst>
                    <a:tab pos="8686800" algn="l"/>
                  </a:tabLst>
                </a:pPr>
                <a:r>
                  <a:rPr lang="en-US" sz="2000" dirty="0">
                    <a:solidFill>
                      <a:schemeClr val="tx1"/>
                    </a:solidFill>
                  </a:rPr>
                  <a:t>(Note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does not change with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; can thus conclude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does not change with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via Hooke’s Law.)</a:t>
                </a:r>
              </a:p>
              <a:p>
                <a:pPr marL="457200" lvl="1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And apply boundary conditions to determine constants,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1"/>
                <a:ext cx="9601200" cy="4167295"/>
              </a:xfrm>
              <a:blipFill>
                <a:blip r:embed="rId4"/>
                <a:stretch>
                  <a:fillRect l="-825" t="-1025" b="-2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01" y="1905000"/>
            <a:ext cx="5014913" cy="928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7462" y="2867026"/>
            <a:ext cx="4986338" cy="9429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7235" y="5334000"/>
            <a:ext cx="3086100" cy="857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4588" y="5364714"/>
            <a:ext cx="3300413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57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066800"/>
            <a:ext cx="6557963" cy="28003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709266"/>
            <a:ext cx="2915841" cy="256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04800"/>
            <a:ext cx="7886700" cy="797378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Stress in Thick-Walled Cylinders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09601" y="3962400"/>
                <a:ext cx="1097279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Symbol" panose="05050102010706020507" pitchFamily="18" charset="2"/>
                          </a:rPr>
                          <m:t>s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? Stress eq’ns remain the same, but eq’n for displacement,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/>
                  <a:t>, does not).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Equilibrium in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-direction requires: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962400"/>
                <a:ext cx="10972795" cy="1015663"/>
              </a:xfrm>
              <a:prstGeom prst="rect">
                <a:avLst/>
              </a:prstGeom>
              <a:blipFill>
                <a:blip r:embed="rId5"/>
                <a:stretch>
                  <a:fillRect l="-500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6810147" y="5105400"/>
            <a:ext cx="2851801" cy="1536092"/>
            <a:chOff x="5135964" y="5103634"/>
            <a:chExt cx="1983827" cy="1068566"/>
          </a:xfrm>
        </p:grpSpPr>
        <p:sp>
          <p:nvSpPr>
            <p:cNvPr id="7" name="Arc 6"/>
            <p:cNvSpPr/>
            <p:nvPr/>
          </p:nvSpPr>
          <p:spPr>
            <a:xfrm>
              <a:off x="6018663" y="5285656"/>
              <a:ext cx="685800" cy="685800"/>
            </a:xfrm>
            <a:prstGeom prst="arc">
              <a:avLst>
                <a:gd name="adj1" fmla="val 16200000"/>
                <a:gd name="adj2" fmla="val 538937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>
              <a:off x="6104388" y="5371381"/>
              <a:ext cx="514350" cy="514350"/>
            </a:xfrm>
            <a:prstGeom prst="arc">
              <a:avLst>
                <a:gd name="adj1" fmla="val 16200000"/>
                <a:gd name="adj2" fmla="val 5389308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 flipH="1">
              <a:off x="5554758" y="5285656"/>
              <a:ext cx="807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5554758" y="5371278"/>
              <a:ext cx="807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5554758" y="5886289"/>
              <a:ext cx="807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5554758" y="5971909"/>
              <a:ext cx="8079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5135964" y="532659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5137223" y="5934522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183597" y="5460992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183597" y="5575292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83597" y="5689592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5183597" y="5803892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6761819" y="52876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>
              <a:off x="6761819" y="54019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>
              <a:off x="6761819" y="55162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>
              <a:off x="6761819" y="56305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761819" y="57448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1">
              <a:off x="6761819" y="58591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6761819" y="5973459"/>
              <a:ext cx="35797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554757" y="5103634"/>
              <a:ext cx="0" cy="10685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0800" y="5105400"/>
            <a:ext cx="3314700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0800" y="5791200"/>
            <a:ext cx="2286000" cy="800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554942" y="5661355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4942" y="5661355"/>
                <a:ext cx="259686" cy="276999"/>
              </a:xfrm>
              <a:prstGeom prst="rect">
                <a:avLst/>
              </a:prstGeom>
              <a:blipFill>
                <a:blip r:embed="rId8"/>
                <a:stretch>
                  <a:fillRect l="-20930" r="-697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527623" y="5145563"/>
                <a:ext cx="2860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23" y="5145563"/>
                <a:ext cx="286039" cy="276999"/>
              </a:xfrm>
              <a:prstGeom prst="rect">
                <a:avLst/>
              </a:prstGeom>
              <a:blipFill>
                <a:blip r:embed="rId9"/>
                <a:stretch>
                  <a:fillRect l="-1063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9762422" y="5669085"/>
                <a:ext cx="29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422" y="5669085"/>
                <a:ext cx="295978" cy="276999"/>
              </a:xfrm>
              <a:prstGeom prst="rect">
                <a:avLst/>
              </a:prstGeom>
              <a:blipFill>
                <a:blip r:embed="rId10"/>
                <a:stretch>
                  <a:fillRect l="-18367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5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5" grpId="0"/>
      <p:bldP spid="3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599" y="1205674"/>
            <a:ext cx="3962401" cy="4356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Special Case – Internal Pressure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6324600" cy="980488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Max radial stress on inner surface (compressive)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Max circumferential stress on inner surface (tensile)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3200400"/>
            <a:ext cx="3043238" cy="8572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1" y="4238420"/>
            <a:ext cx="3071813" cy="928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1" y="5307909"/>
            <a:ext cx="5114925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120063" y="5678269"/>
                <a:ext cx="20145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but stresses ok)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063" y="5678269"/>
                <a:ext cx="2014537" cy="646331"/>
              </a:xfrm>
              <a:prstGeom prst="rect">
                <a:avLst/>
              </a:prstGeom>
              <a:blipFill>
                <a:blip r:embed="rId7"/>
                <a:stretch>
                  <a:fillRect l="-1813" t="-4673" r="-4834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2E3A9B7A-762D-6C62-AF7E-BD4E138AFE9E}"/>
              </a:ext>
            </a:extLst>
          </p:cNvPr>
          <p:cNvSpPr/>
          <p:nvPr/>
        </p:nvSpPr>
        <p:spPr>
          <a:xfrm>
            <a:off x="7292340" y="2750588"/>
            <a:ext cx="1234440" cy="1234440"/>
          </a:xfrm>
          <a:prstGeom prst="arc">
            <a:avLst>
              <a:gd name="adj1" fmla="val 16200000"/>
              <a:gd name="adj2" fmla="val 5265550"/>
            </a:avLst>
          </a:prstGeom>
          <a:solidFill>
            <a:srgbClr val="00FF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188C3A9-D720-4AE3-217A-5F5CBF48EA87}"/>
              </a:ext>
            </a:extLst>
          </p:cNvPr>
          <p:cNvCxnSpPr>
            <a:cxnSpLocks/>
          </p:cNvCxnSpPr>
          <p:nvPr/>
        </p:nvCxnSpPr>
        <p:spPr>
          <a:xfrm>
            <a:off x="5257800" y="3581400"/>
            <a:ext cx="3657600" cy="40362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CF2695-55E4-3FC6-9884-2C8D52E8F31D}"/>
              </a:ext>
            </a:extLst>
          </p:cNvPr>
          <p:cNvCxnSpPr>
            <a:cxnSpLocks/>
          </p:cNvCxnSpPr>
          <p:nvPr/>
        </p:nvCxnSpPr>
        <p:spPr>
          <a:xfrm flipV="1">
            <a:off x="5105400" y="2718146"/>
            <a:ext cx="4267200" cy="1956218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8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629400" y="1156407"/>
            <a:ext cx="4277612" cy="4329993"/>
            <a:chOff x="7683690" y="2308320"/>
            <a:chExt cx="4494641" cy="454968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690" y="2308320"/>
              <a:ext cx="4494641" cy="454968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6038" y="6007403"/>
              <a:ext cx="276040" cy="26026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Special Case – External Pressure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248400" cy="98829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Max radial stress on outer surface (compressive)</a:t>
            </a:r>
          </a:p>
          <a:p>
            <a:r>
              <a:rPr lang="en-US" sz="2400" dirty="0">
                <a:solidFill>
                  <a:schemeClr val="tx1"/>
                </a:solidFill>
              </a:rPr>
              <a:t>Max circumferential stress on inner surface (compressive)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422660"/>
            <a:ext cx="3429000" cy="8715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1" y="4413261"/>
            <a:ext cx="3357563" cy="9001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5353050"/>
            <a:ext cx="5386388" cy="971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7464744" y="5569504"/>
                <a:ext cx="201453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only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but stresses ok) 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744" y="5569504"/>
                <a:ext cx="2014537" cy="646331"/>
              </a:xfrm>
              <a:prstGeom prst="rect">
                <a:avLst/>
              </a:prstGeom>
              <a:blipFill>
                <a:blip r:embed="rId8"/>
                <a:stretch>
                  <a:fillRect l="-2121" t="-5660" r="-484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B0924-2F38-4C64-A7B5-FC0F7B4B23F4}"/>
                  </a:ext>
                </a:extLst>
              </p:cNvPr>
              <p:cNvSpPr txBox="1"/>
              <p:nvPr/>
            </p:nvSpPr>
            <p:spPr>
              <a:xfrm>
                <a:off x="8229600" y="805745"/>
                <a:ext cx="396240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is not always monotonic; depends on ratio of radii.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2B0924-2F38-4C64-A7B5-FC0F7B4B2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805745"/>
                <a:ext cx="3962400" cy="646331"/>
              </a:xfrm>
              <a:prstGeom prst="rect">
                <a:avLst/>
              </a:prstGeom>
              <a:blipFill>
                <a:blip r:embed="rId9"/>
                <a:stretch>
                  <a:fillRect l="-153" t="-3704" r="-1380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C300CBC4-C98C-4A47-C356-7F312848A3E2}"/>
              </a:ext>
            </a:extLst>
          </p:cNvPr>
          <p:cNvSpPr/>
          <p:nvPr/>
        </p:nvSpPr>
        <p:spPr>
          <a:xfrm>
            <a:off x="6545582" y="2637509"/>
            <a:ext cx="1234440" cy="1234440"/>
          </a:xfrm>
          <a:prstGeom prst="arc">
            <a:avLst>
              <a:gd name="adj1" fmla="val 16200000"/>
              <a:gd name="adj2" fmla="val 5265550"/>
            </a:avLst>
          </a:prstGeom>
          <a:solidFill>
            <a:srgbClr val="00FF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6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867401" y="838200"/>
            <a:ext cx="4494641" cy="4549680"/>
            <a:chOff x="7683690" y="2308320"/>
            <a:chExt cx="4494641" cy="454968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3690" y="2308320"/>
              <a:ext cx="4494641" cy="454968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86038" y="6007403"/>
              <a:ext cx="276040" cy="260266"/>
            </a:xfrm>
            <a:prstGeom prst="rect">
              <a:avLst/>
            </a:prstGeom>
          </p:spPr>
        </p:pic>
      </p:grp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Thick-Walled Pressure Vessels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5537537"/>
            <a:ext cx="10972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Note that max tangential (circumferential) stress acts at inner surface in both cases … not always true if pressure acts on both surfaces (see next slide)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Where does maximum shear stress occur?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1" y="838201"/>
            <a:ext cx="4062589" cy="4467089"/>
          </a:xfrm>
          <a:prstGeom prst="rect">
            <a:avLst/>
          </a:prstGeom>
        </p:spPr>
      </p:pic>
      <p:sp>
        <p:nvSpPr>
          <p:cNvPr id="2" name="Arc 1">
            <a:extLst>
              <a:ext uri="{FF2B5EF4-FFF2-40B4-BE49-F238E27FC236}">
                <a16:creationId xmlns:a16="http://schemas.microsoft.com/office/drawing/2014/main" id="{0E4BA387-4A22-17C4-19BD-AA71F3910CF8}"/>
              </a:ext>
            </a:extLst>
          </p:cNvPr>
          <p:cNvSpPr/>
          <p:nvPr/>
        </p:nvSpPr>
        <p:spPr>
          <a:xfrm>
            <a:off x="1676400" y="2454525"/>
            <a:ext cx="1234440" cy="1234440"/>
          </a:xfrm>
          <a:prstGeom prst="arc">
            <a:avLst>
              <a:gd name="adj1" fmla="val 16200000"/>
              <a:gd name="adj2" fmla="val 5265550"/>
            </a:avLst>
          </a:prstGeom>
          <a:solidFill>
            <a:srgbClr val="00FF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235BE1A-AFDF-83A9-B3BC-807C96961ECD}"/>
              </a:ext>
            </a:extLst>
          </p:cNvPr>
          <p:cNvSpPr/>
          <p:nvPr/>
        </p:nvSpPr>
        <p:spPr>
          <a:xfrm>
            <a:off x="5834744" y="2452897"/>
            <a:ext cx="1234440" cy="1234440"/>
          </a:xfrm>
          <a:prstGeom prst="arc">
            <a:avLst>
              <a:gd name="adj1" fmla="val 16200000"/>
              <a:gd name="adj2" fmla="val 5265550"/>
            </a:avLst>
          </a:prstGeom>
          <a:solidFill>
            <a:srgbClr val="00FF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01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524000"/>
            <a:ext cx="6688958" cy="3940587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Thick-Walled Pressure Vessels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9600" y="914401"/>
                <a:ext cx="92964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Then,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914401"/>
                <a:ext cx="9296400" cy="707886"/>
              </a:xfrm>
              <a:prstGeom prst="rect">
                <a:avLst/>
              </a:prstGeom>
              <a:blipFill>
                <a:blip r:embed="rId4"/>
                <a:stretch>
                  <a:fillRect l="-590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568" y="1933614"/>
            <a:ext cx="3846767" cy="7499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3568" y="3046422"/>
            <a:ext cx="2999994" cy="14516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24000" y="58674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Largest circumferential stress is on outside surface for dashed cases, but behavior is still monotonic through the wall (max on either inside or outside).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25C4A49-C52A-2B7A-8F3C-CABB17DFB07C}"/>
              </a:ext>
            </a:extLst>
          </p:cNvPr>
          <p:cNvSpPr/>
          <p:nvPr/>
        </p:nvSpPr>
        <p:spPr>
          <a:xfrm>
            <a:off x="5139612" y="2877073"/>
            <a:ext cx="1234440" cy="1234440"/>
          </a:xfrm>
          <a:prstGeom prst="arc">
            <a:avLst>
              <a:gd name="adj1" fmla="val 16200000"/>
              <a:gd name="adj2" fmla="val 5265550"/>
            </a:avLst>
          </a:prstGeom>
          <a:solidFill>
            <a:srgbClr val="00FF00">
              <a:alpha val="35000"/>
            </a:srgb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13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17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Stress with Various Combinations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6076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 internal only; external only; combined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528F674-B8F5-5E64-033C-1AA8D70604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496661"/>
              </p:ext>
            </p:extLst>
          </p:nvPr>
        </p:nvGraphicFramePr>
        <p:xfrm>
          <a:off x="1749752" y="921589"/>
          <a:ext cx="8765848" cy="44886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715181" imgH="3438592" progId="Excel.Sheet.12">
                  <p:embed/>
                </p:oleObj>
              </mc:Choice>
              <mc:Fallback>
                <p:oleObj name="Worksheet" r:id="rId3" imgW="6715181" imgH="343859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9752" y="921589"/>
                        <a:ext cx="8765848" cy="44886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44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 err="1">
                <a:solidFill>
                  <a:srgbClr val="0070C0"/>
                </a:solidFill>
              </a:rPr>
              <a:t>Disp</a:t>
            </a:r>
            <a:r>
              <a:rPr lang="en-US" kern="0" dirty="0">
                <a:solidFill>
                  <a:srgbClr val="0070C0"/>
                </a:solidFill>
              </a:rPr>
              <a:t>, Strain with Various Combinations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0" y="607689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Consider internal only; external only; combined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44C65A8-98A5-F003-1AA6-8A9B503F2C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4359506"/>
              </p:ext>
            </p:extLst>
          </p:nvPr>
        </p:nvGraphicFramePr>
        <p:xfrm>
          <a:off x="1481595" y="1011208"/>
          <a:ext cx="9186405" cy="455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24901" imgH="3628865" progId="Excel.Sheet.12">
                  <p:embed/>
                </p:oleObj>
              </mc:Choice>
              <mc:Fallback>
                <p:oleObj name="Worksheet" r:id="rId3" imgW="7324901" imgH="362886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1595" y="1011208"/>
                        <a:ext cx="9186405" cy="455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0430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19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Thick-Walled Pressure Vessels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1011610"/>
                <a:ext cx="10972800" cy="1473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u="sng" dirty="0"/>
                  <a:t>Example 8.2 (5</a:t>
                </a:r>
                <a:r>
                  <a:rPr lang="en-US" sz="2200" u="sng" baseline="30000" dirty="0"/>
                  <a:t>th</a:t>
                </a:r>
                <a:r>
                  <a:rPr lang="en-US" sz="2200" u="sng" dirty="0"/>
                  <a:t> ed.)</a:t>
                </a:r>
                <a:r>
                  <a:rPr lang="en-US" sz="2200" dirty="0"/>
                  <a:t>: A open-ended steel cylinder is subjected to an internal pressure four times greater than the external pressure (due to a press fit).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𝑦𝑝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=340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200" dirty="0"/>
                  <a:t>, calculate the allowable internal pressure according to (a) the max shear stress theory and (b) the distortion energy theory. The dimensions are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=0.1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=0.15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11610"/>
                <a:ext cx="10972800" cy="1473224"/>
              </a:xfrm>
              <a:prstGeom prst="rect">
                <a:avLst/>
              </a:prstGeom>
              <a:blipFill>
                <a:blip r:embed="rId3"/>
                <a:stretch>
                  <a:fillRect l="-722" t="-2479" r="-1278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46E8C5-CAE7-F5D0-3EB2-FAD85ED31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646" y="2743200"/>
            <a:ext cx="4372585" cy="2619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266CCA-0559-A856-BC05-3F0F8277C8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8853" b="37415"/>
          <a:stretch/>
        </p:blipFill>
        <p:spPr>
          <a:xfrm>
            <a:off x="838200" y="2751160"/>
            <a:ext cx="3903785" cy="146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834653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Thin-Walled Cylinders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0"/>
                <a:ext cx="10972800" cy="2666867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Thin-walled: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according to our text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Assume stress distribution is uniform throughout the wall thickness both in the hoop (circumferential) and in the longitudinal (axial) direction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Assume radial stress is negligible.</a:t>
                </a:r>
              </a:p>
            </p:txBody>
          </p:sp>
        </mc:Choice>
        <mc:Fallback xmlns="">
          <p:sp>
            <p:nvSpPr>
              <p:cNvPr id="12" name="Content Placeholder 1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0"/>
                <a:ext cx="10972800" cy="2666867"/>
              </a:xfrm>
              <a:blipFill>
                <a:blip r:embed="rId3"/>
                <a:stretch>
                  <a:fillRect l="-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12" descr="08_01_A.jpg"/>
          <p:cNvPicPr>
            <a:picLocks noChangeAspect="1"/>
          </p:cNvPicPr>
          <p:nvPr/>
        </p:nvPicPr>
        <p:blipFill>
          <a:blip r:embed="rId4" cstate="print"/>
          <a:srcRect b="20190"/>
          <a:stretch>
            <a:fillRect/>
          </a:stretch>
        </p:blipFill>
        <p:spPr bwMode="auto">
          <a:xfrm>
            <a:off x="7315200" y="2829411"/>
            <a:ext cx="4648200" cy="379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5"/>
              <p:cNvSpPr txBox="1"/>
              <p:nvPr/>
            </p:nvSpPr>
            <p:spPr>
              <a:xfrm>
                <a:off x="1143001" y="4038600"/>
                <a:ext cx="35511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hoop stress</a:t>
                </a:r>
                <a:br>
                  <a:rPr lang="en-US" sz="2000" dirty="0"/>
                </a:br>
                <a:r>
                  <a:rPr lang="en-US" sz="2000" dirty="0"/>
                  <a:t>(circumferential stress)</a:t>
                </a:r>
              </a:p>
            </p:txBody>
          </p:sp>
        </mc:Choice>
        <mc:Fallback xmlns="">
          <p:sp>
            <p:nvSpPr>
              <p:cNvPr id="1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1" y="4038600"/>
                <a:ext cx="3551192" cy="707886"/>
              </a:xfrm>
              <a:prstGeom prst="rect">
                <a:avLst/>
              </a:prstGeom>
              <a:blipFill>
                <a:blip r:embed="rId5"/>
                <a:stretch>
                  <a:fillRect t="-4310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6"/>
              <p:cNvSpPr txBox="1"/>
              <p:nvPr/>
            </p:nvSpPr>
            <p:spPr>
              <a:xfrm>
                <a:off x="1143000" y="5311914"/>
                <a:ext cx="38404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longitudinal stress</a:t>
                </a:r>
                <a:br>
                  <a:rPr lang="en-US" sz="2000" dirty="0"/>
                </a:br>
                <a:r>
                  <a:rPr lang="en-US" sz="2000" dirty="0"/>
                  <a:t>(axial stress)</a:t>
                </a:r>
              </a:p>
            </p:txBody>
          </p:sp>
        </mc:Choice>
        <mc:Fallback xmlns="">
          <p:sp>
            <p:nvSpPr>
              <p:cNvPr id="15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311914"/>
                <a:ext cx="3840478" cy="707886"/>
              </a:xfrm>
              <a:prstGeom prst="rect">
                <a:avLst/>
              </a:prstGeom>
              <a:blipFill>
                <a:blip r:embed="rId6"/>
                <a:stretch>
                  <a:fillRect t="-3419" b="-14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904371"/>
            <a:ext cx="1371600" cy="98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160759"/>
            <a:ext cx="1340427" cy="9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89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20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18019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21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Compound Cylinders: Press or Shrink Fits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" y="1032808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Compound cylinder can improve performance by inducing pre-stresses that lower operational stresses and use material more efficiently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Lower right: press-fit creates compressive and tensile pre-stresses in inner and outer cylinders, respectively; results in (somewhat) lower stresses during operation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728" y="3048000"/>
            <a:ext cx="4458097" cy="33400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5947C6D-B215-4BDD-9F2A-294D43C5BF5D}"/>
              </a:ext>
            </a:extLst>
          </p:cNvPr>
          <p:cNvGrpSpPr/>
          <p:nvPr/>
        </p:nvGrpSpPr>
        <p:grpSpPr>
          <a:xfrm>
            <a:off x="5481610" y="3200400"/>
            <a:ext cx="6176990" cy="3645932"/>
            <a:chOff x="4681282" y="3288268"/>
            <a:chExt cx="6176990" cy="364593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9542" y="3545436"/>
              <a:ext cx="4809859" cy="3388764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4681282" y="6318286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pre-stresses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6134100" y="6319520"/>
              <a:ext cx="1648460" cy="183432"/>
            </a:xfrm>
            <a:prstGeom prst="straightConnector1">
              <a:avLst/>
            </a:prstGeom>
            <a:ln w="1905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6109226" y="5730240"/>
              <a:ext cx="2425175" cy="680380"/>
            </a:xfrm>
            <a:prstGeom prst="straightConnector1">
              <a:avLst/>
            </a:prstGeom>
            <a:ln w="1905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7467600" y="3288268"/>
              <a:ext cx="339067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operating stresses w-o press-fit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8209281" y="3657600"/>
              <a:ext cx="325121" cy="955040"/>
            </a:xfrm>
            <a:prstGeom prst="straightConnector1">
              <a:avLst/>
            </a:prstGeom>
            <a:ln w="1905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6C1330-8E68-921D-363A-3583D5DBEE48}"/>
                  </a:ext>
                </a:extLst>
              </p14:cNvPr>
              <p14:cNvContentPartPr/>
              <p14:nvPr/>
            </p14:nvContentPartPr>
            <p14:xfrm>
              <a:off x="8070642" y="5003363"/>
              <a:ext cx="555840" cy="156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6C1330-8E68-921D-363A-3583D5DBEE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80642" y="4823723"/>
                <a:ext cx="735480" cy="19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50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046FF73-498B-42BE-B072-DE496A5A6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1" y="3474085"/>
            <a:ext cx="4348001" cy="3257550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22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Compound Cylinders: Press or Shrink Fits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09600" y="1011610"/>
                <a:ext cx="10972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Can relate stress and deformation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Shrink allowance</a:t>
                </a:r>
                <a:r>
                  <a:rPr lang="en-US" sz="2400" dirty="0"/>
                  <a:t> or </a:t>
                </a:r>
                <a:r>
                  <a:rPr lang="en-US" sz="2400" i="1" dirty="0"/>
                  <a:t>radial interference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is sum of the radial displacements of outer and inner cylinders at the interface, under the same pressure …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11610"/>
                <a:ext cx="10972800" cy="1200329"/>
              </a:xfrm>
              <a:prstGeom prst="rect">
                <a:avLst/>
              </a:prstGeom>
              <a:blipFill>
                <a:blip r:embed="rId4"/>
                <a:stretch>
                  <a:fillRect l="-722" t="-3553" r="-222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625078" y="5091122"/>
            <a:ext cx="4003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materials are the same,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8934" y="5648325"/>
            <a:ext cx="3328066" cy="828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CEE5C9C-F48F-4A7C-91E6-57596A55BA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471" y="2326640"/>
            <a:ext cx="5085929" cy="8892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880ABD-790B-462C-8674-671274705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" y="2362200"/>
            <a:ext cx="5335547" cy="8736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5A981-EE4D-4C22-867B-8EDA7E2D2685}"/>
              </a:ext>
            </a:extLst>
          </p:cNvPr>
          <p:cNvSpPr txBox="1"/>
          <p:nvPr/>
        </p:nvSpPr>
        <p:spPr>
          <a:xfrm>
            <a:off x="6122573" y="2295940"/>
            <a:ext cx="633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92A4BC-F08C-4582-92CE-6BE7FFD8E5D4}"/>
              </a:ext>
            </a:extLst>
          </p:cNvPr>
          <p:cNvSpPr/>
          <p:nvPr/>
        </p:nvSpPr>
        <p:spPr>
          <a:xfrm>
            <a:off x="3669792" y="403860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FC34252-A173-4360-8B43-FBB3C40066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200" y="3886200"/>
            <a:ext cx="6885172" cy="76944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C44BAB-08B3-14BD-31DA-A9EB2167C8BD}"/>
              </a:ext>
            </a:extLst>
          </p:cNvPr>
          <p:cNvCxnSpPr/>
          <p:nvPr/>
        </p:nvCxnSpPr>
        <p:spPr>
          <a:xfrm>
            <a:off x="5105400" y="4800600"/>
            <a:ext cx="670560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72CFCBB-6175-0173-C552-7A4D11352285}"/>
              </a:ext>
            </a:extLst>
          </p:cNvPr>
          <p:cNvSpPr txBox="1"/>
          <p:nvPr/>
        </p:nvSpPr>
        <p:spPr>
          <a:xfrm>
            <a:off x="427881" y="294227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354D63-50DF-0CA0-F9E7-B7FAB96AA55B}"/>
              </a:ext>
            </a:extLst>
          </p:cNvPr>
          <p:cNvSpPr txBox="1"/>
          <p:nvPr/>
        </p:nvSpPr>
        <p:spPr>
          <a:xfrm>
            <a:off x="6494704" y="294227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outside</a:t>
            </a:r>
          </a:p>
        </p:txBody>
      </p:sp>
    </p:spTree>
    <p:extLst>
      <p:ext uri="{BB962C8B-B14F-4D97-AF65-F5344CB8AC3E}">
        <p14:creationId xmlns:p14="http://schemas.microsoft.com/office/powerpoint/2010/main" val="171986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09600" y="1135552"/>
            <a:ext cx="109728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Still axisymmetric, so equilibrium equations look very similar … but we now need to account for radial acceleration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Differential equation becomes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Requires homogeneous and particular solutions. Solving and utilizing definitions for strain and relationships with stress …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23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Rotating Disks – Constant Thickness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350" y="1792986"/>
            <a:ext cx="3524250" cy="8740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613" y="3048000"/>
            <a:ext cx="4657725" cy="800100"/>
          </a:xfrm>
          <a:prstGeom prst="rect">
            <a:avLst/>
          </a:prstGeom>
        </p:spPr>
      </p:pic>
      <p:grpSp>
        <p:nvGrpSpPr>
          <p:cNvPr id="4096" name="Group 4095"/>
          <p:cNvGrpSpPr>
            <a:grpSpLocks noChangeAspect="1"/>
          </p:cNvGrpSpPr>
          <p:nvPr/>
        </p:nvGrpSpPr>
        <p:grpSpPr>
          <a:xfrm>
            <a:off x="2063478" y="4724400"/>
            <a:ext cx="8176391" cy="863126"/>
            <a:chOff x="1828800" y="5079913"/>
            <a:chExt cx="5504028" cy="581025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28800" y="5115313"/>
              <a:ext cx="1143000" cy="523875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51328" y="5079913"/>
              <a:ext cx="4381500" cy="581025"/>
            </a:xfrm>
            <a:prstGeom prst="rect">
              <a:avLst/>
            </a:prstGeom>
          </p:spPr>
        </p:pic>
      </p:grp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1987276" y="5715000"/>
            <a:ext cx="8299725" cy="863126"/>
            <a:chOff x="1838325" y="5832301"/>
            <a:chExt cx="5587052" cy="58102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38325" y="5901967"/>
              <a:ext cx="1133475" cy="495300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8152" y="5832301"/>
              <a:ext cx="4467225" cy="58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5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158" y="3208589"/>
            <a:ext cx="4062242" cy="36494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1672656"/>
            <a:ext cx="5687354" cy="201512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" y="1135552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Boundary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Then,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24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Annular Disk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54438"/>
            <a:ext cx="2590800" cy="24257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1195137"/>
            <a:ext cx="2825545" cy="316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3962400"/>
                <a:ext cx="6400800" cy="8434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Find location of max radial stress.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𝑑𝑟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solve …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62400"/>
                <a:ext cx="6400800" cy="843436"/>
              </a:xfrm>
              <a:prstGeom prst="rect">
                <a:avLst/>
              </a:prstGeom>
              <a:blipFill>
                <a:blip r:embed="rId7"/>
                <a:stretch>
                  <a:fillRect l="-85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5022" y="5029201"/>
            <a:ext cx="2873451" cy="5912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85220" y="5666569"/>
                <a:ext cx="2164182" cy="3981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(occurs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220" y="5666569"/>
                <a:ext cx="2164182" cy="398186"/>
              </a:xfrm>
              <a:prstGeom prst="rect">
                <a:avLst/>
              </a:prstGeom>
              <a:blipFill>
                <a:blip r:embed="rId9"/>
                <a:stretch>
                  <a:fillRect l="-2535" t="-1538" r="-1408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177" y="2537989"/>
            <a:ext cx="6313603" cy="428074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09600" y="1135552"/>
            <a:ext cx="7848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Boundary conditions: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Then,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25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Solid Disk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1147764"/>
            <a:ext cx="2949213" cy="37623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537989"/>
            <a:ext cx="4205287" cy="188161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5057629"/>
            <a:ext cx="335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* If small hole in center of solid disk, </a:t>
            </a:r>
            <a:r>
              <a:rPr lang="en-US" dirty="0" err="1"/>
              <a:t>circ</a:t>
            </a:r>
            <a:r>
              <a:rPr lang="en-US" dirty="0"/>
              <a:t> stress doubles!</a:t>
            </a:r>
          </a:p>
        </p:txBody>
      </p:sp>
    </p:spTree>
    <p:extLst>
      <p:ext uri="{BB962C8B-B14F-4D97-AF65-F5344CB8AC3E}">
        <p14:creationId xmlns:p14="http://schemas.microsoft.com/office/powerpoint/2010/main" val="164641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3155051"/>
            <a:ext cx="2652712" cy="2483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09600" y="1215762"/>
                <a:ext cx="10972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u="sng" dirty="0"/>
                  <a:t>Example</a:t>
                </a:r>
                <a:r>
                  <a:rPr lang="en-US" sz="2400" dirty="0"/>
                  <a:t>: A flat annular steel disk (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=7.8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𝑘𝑁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outer diameter and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inner diameter rotates at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5000 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𝑟𝑝𝑚</m:t>
                    </m:r>
                  </m:oMath>
                </a14:m>
                <a:r>
                  <a:rPr lang="en-US" sz="2400" dirty="0"/>
                  <a:t>. If the maximum radial stress in the disk is not to exceed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𝑀𝑃𝑎</m:t>
                    </m:r>
                  </m:oMath>
                </a14:m>
                <a:r>
                  <a:rPr lang="en-US" sz="2400" dirty="0"/>
                  <a:t>, determine (a) the radial wall thickness and (b) the corresponding maximum tangential stress.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5762"/>
                <a:ext cx="10972800" cy="1569660"/>
              </a:xfrm>
              <a:prstGeom prst="rect">
                <a:avLst/>
              </a:prstGeom>
              <a:blipFill>
                <a:blip r:embed="rId4"/>
                <a:stretch>
                  <a:fillRect l="-833" t="-2713" r="-1556" b="-8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26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Rotating Disks – Constant Thickness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2971800"/>
            <a:ext cx="4986338" cy="8429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8427" y="4056021"/>
            <a:ext cx="3573379" cy="735263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1724026" y="4267199"/>
            <a:ext cx="609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288" y="1097651"/>
            <a:ext cx="2652712" cy="2483749"/>
          </a:xfrm>
          <a:prstGeom prst="rect">
            <a:avLst/>
          </a:prstGeom>
        </p:spPr>
      </p:pic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27</a:t>
            </a:fld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990600"/>
            <a:ext cx="5986463" cy="8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09600" y="990600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Flywheels: superposition between press fit (thick-walled pressure vessel equations) and inertial loading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28</a:t>
            </a:fld>
            <a:endParaRPr lang="en-US" sz="1400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Rotating Disks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81200"/>
            <a:ext cx="7520925" cy="34741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536E2E-4185-4A82-845E-FD1AC0F9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0" y="1905000"/>
            <a:ext cx="2524477" cy="17909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6F4C5F-077D-479F-BFC4-69D5F682B6AE}"/>
              </a:ext>
            </a:extLst>
          </p:cNvPr>
          <p:cNvSpPr/>
          <p:nvPr/>
        </p:nvSpPr>
        <p:spPr>
          <a:xfrm>
            <a:off x="609600" y="5805375"/>
            <a:ext cx="75209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Constant thickness disks do not make optimum use of material, so different shapes are often used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0657-9E9A-4E8A-9751-C2792F8EF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723" y="4419260"/>
            <a:ext cx="2343477" cy="2438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80F2F-7481-B648-8A98-650EF49AFEE5}"/>
              </a:ext>
            </a:extLst>
          </p:cNvPr>
          <p:cNvSpPr txBox="1"/>
          <p:nvPr/>
        </p:nvSpPr>
        <p:spPr>
          <a:xfrm>
            <a:off x="1752600" y="1959554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(circumferential stress - flywheel)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A6742-3DB4-1702-2206-5A8ACEB82495}"/>
              </a:ext>
            </a:extLst>
          </p:cNvPr>
          <p:cNvSpPr txBox="1"/>
          <p:nvPr/>
        </p:nvSpPr>
        <p:spPr>
          <a:xfrm>
            <a:off x="7155116" y="2687871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(radial stress)</a:t>
            </a:r>
          </a:p>
        </p:txBody>
      </p:sp>
    </p:spTree>
    <p:extLst>
      <p:ext uri="{BB962C8B-B14F-4D97-AF65-F5344CB8AC3E}">
        <p14:creationId xmlns:p14="http://schemas.microsoft.com/office/powerpoint/2010/main" val="155274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AFC285-CDEF-4F5E-9E3D-70B40282689B}" type="slidenum">
              <a:rPr lang="en-US" sz="1400"/>
              <a:pPr/>
              <a:t>3</a:t>
            </a:fld>
            <a:endParaRPr lang="en-US" sz="1400" dirty="0"/>
          </a:p>
        </p:txBody>
      </p:sp>
      <p:pic>
        <p:nvPicPr>
          <p:cNvPr id="6" name="Picture 4" descr="Image result for examples of thick-walled cylind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08" y="1371600"/>
            <a:ext cx="5204844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gun barre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55" b="3238"/>
          <a:stretch/>
        </p:blipFill>
        <p:spPr bwMode="auto">
          <a:xfrm>
            <a:off x="6781800" y="2057400"/>
            <a:ext cx="4495800" cy="36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B86D6D32-F34E-4CC3-8C3C-AFEDFE717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59589"/>
            <a:ext cx="838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32" charset="0"/>
              </a:defRPr>
            </a:lvl9pPr>
          </a:lstStyle>
          <a:p>
            <a:r>
              <a:rPr lang="en-US" kern="0" dirty="0">
                <a:solidFill>
                  <a:srgbClr val="0070C0"/>
                </a:solidFill>
              </a:rPr>
              <a:t>Thick-Walled Pressure Vessels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F6C254-7946-42E4-842C-ACD05F942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4638146"/>
            <a:ext cx="3076717" cy="16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45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78"/>
          <a:stretch/>
        </p:blipFill>
        <p:spPr>
          <a:xfrm>
            <a:off x="3047999" y="2743201"/>
            <a:ext cx="6303667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2391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Thick-Walled Cylinders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0"/>
                <a:ext cx="10972800" cy="1555234"/>
              </a:xfrm>
            </p:spPr>
            <p:txBody>
              <a:bodyPr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Thick-walled: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according to our text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Pressurized internally and/or externally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Principal stresses are circumferential (hoop), radial, and longitudinal (axial)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0"/>
                <a:ext cx="10972800" cy="1555234"/>
              </a:xfrm>
              <a:blipFill>
                <a:blip r:embed="rId4"/>
                <a:stretch>
                  <a:fillRect l="-722" b="-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6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D5B9-9100-3BE1-5827-89E5DC19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EEC065-2923-9B1E-029E-8D8546750F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2" b="32678"/>
          <a:stretch/>
        </p:blipFill>
        <p:spPr>
          <a:xfrm>
            <a:off x="7518901" y="3742382"/>
            <a:ext cx="3097480" cy="30490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B6D140-03C4-CABF-1F78-A93191DF5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91" y="1536542"/>
            <a:ext cx="3888597" cy="24718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351492-4E79-49D7-018D-FD30A53A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8791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Stress in Axisymmetric 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50340-8CEE-5976-EFEB-2ABF98D1F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8900"/>
            <a:ext cx="9372600" cy="4075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Equations of Equilibrium (cylindrical </a:t>
            </a:r>
            <a:r>
              <a:rPr lang="en-US" sz="2400" dirty="0" err="1">
                <a:solidFill>
                  <a:schemeClr val="tx1"/>
                </a:solidFill>
              </a:rPr>
              <a:t>coords</a:t>
            </a:r>
            <a:r>
              <a:rPr lang="en-US" sz="2400" dirty="0">
                <a:solidFill>
                  <a:schemeClr val="tx1"/>
                </a:solidFill>
              </a:rPr>
              <a:t>; no body forces)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86E07-54AB-F160-6F9E-1A057D969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8D5FE9-90BD-5719-B5CF-374F1CFBCB18}"/>
                  </a:ext>
                </a:extLst>
              </p:cNvPr>
              <p:cNvSpPr txBox="1"/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9F17D2-610C-BF56-9876-B345E6F204F1}"/>
                  </a:ext>
                </a:extLst>
              </p:cNvPr>
              <p:cNvSpPr txBox="1"/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E4385D-DF2A-31E5-8092-C09C7DDF95D8}"/>
                  </a:ext>
                </a:extLst>
              </p:cNvPr>
              <p:cNvSpPr txBox="1"/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727864D-C32D-A45B-9351-B62CDF39121F}"/>
              </a:ext>
            </a:extLst>
          </p:cNvPr>
          <p:cNvSpPr txBox="1"/>
          <p:nvPr/>
        </p:nvSpPr>
        <p:spPr>
          <a:xfrm>
            <a:off x="1558736" y="4648200"/>
            <a:ext cx="288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Assumptions</a:t>
            </a:r>
            <a:r>
              <a:rPr lang="en-US" sz="2000" dirty="0"/>
              <a:t>:</a:t>
            </a:r>
          </a:p>
          <a:p>
            <a:r>
              <a:rPr lang="en-US" sz="2000" dirty="0"/>
              <a:t>(1) Axisymmetric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6938BD-00AD-B506-AF22-8B20D154CD83}"/>
              </a:ext>
            </a:extLst>
          </p:cNvPr>
          <p:cNvGrpSpPr/>
          <p:nvPr/>
        </p:nvGrpSpPr>
        <p:grpSpPr>
          <a:xfrm>
            <a:off x="4921745" y="4283024"/>
            <a:ext cx="2069108" cy="2233748"/>
            <a:chOff x="6456871" y="1882792"/>
            <a:chExt cx="4185004" cy="4518007"/>
          </a:xfrm>
        </p:grpSpPr>
        <p:pic>
          <p:nvPicPr>
            <p:cNvPr id="11" name="Picture 2" descr="Image result for axisymmetric">
              <a:extLst>
                <a:ext uri="{FF2B5EF4-FFF2-40B4-BE49-F238E27FC236}">
                  <a16:creationId xmlns:a16="http://schemas.microsoft.com/office/drawing/2014/main" id="{6348F79D-F5FF-FE83-9AC7-CF720DA9A8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3"/>
            <a:stretch/>
          </p:blipFill>
          <p:spPr bwMode="auto">
            <a:xfrm>
              <a:off x="6456871" y="1882792"/>
              <a:ext cx="2499635" cy="428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xisymmetric">
              <a:extLst>
                <a:ext uri="{FF2B5EF4-FFF2-40B4-BE49-F238E27FC236}">
                  <a16:creationId xmlns:a16="http://schemas.microsoft.com/office/drawing/2014/main" id="{DDC09494-8F86-2EEE-8312-5973B141BE8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" t="1978" r="73463" b="2808"/>
            <a:stretch/>
          </p:blipFill>
          <p:spPr bwMode="auto">
            <a:xfrm>
              <a:off x="9588137" y="3178629"/>
              <a:ext cx="1053738" cy="3213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48F77EF-8C1E-1A69-7130-4844E183B245}"/>
                </a:ext>
              </a:extLst>
            </p:cNvPr>
            <p:cNvCxnSpPr/>
            <p:nvPr/>
          </p:nvCxnSpPr>
          <p:spPr>
            <a:xfrm>
              <a:off x="7706688" y="2490651"/>
              <a:ext cx="1881449" cy="679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BC6367-AF29-B438-C69E-D537ED8B72AC}"/>
                </a:ext>
              </a:extLst>
            </p:cNvPr>
            <p:cNvCxnSpPr/>
            <p:nvPr/>
          </p:nvCxnSpPr>
          <p:spPr>
            <a:xfrm>
              <a:off x="7712909" y="5422709"/>
              <a:ext cx="1875228" cy="978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126B7AF-255F-D9D5-7E12-9ACAF6EBBD55}"/>
              </a:ext>
            </a:extLst>
          </p:cNvPr>
          <p:cNvSpPr txBox="1"/>
          <p:nvPr/>
        </p:nvSpPr>
        <p:spPr>
          <a:xfrm>
            <a:off x="2808519" y="2592559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38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2" b="32678"/>
          <a:stretch/>
        </p:blipFill>
        <p:spPr>
          <a:xfrm>
            <a:off x="7518901" y="3742382"/>
            <a:ext cx="3097480" cy="3049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91" y="1536542"/>
            <a:ext cx="3888597" cy="24718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87916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Stress in Axisymmetric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8900"/>
            <a:ext cx="9372600" cy="407544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Equations of Equilibrium (cylindrical </a:t>
            </a:r>
            <a:r>
              <a:rPr lang="en-US" sz="2400" dirty="0" err="1">
                <a:solidFill>
                  <a:schemeClr val="tx1"/>
                </a:solidFill>
              </a:rPr>
              <a:t>coords</a:t>
            </a:r>
            <a:r>
              <a:rPr lang="en-US" sz="2400" dirty="0">
                <a:solidFill>
                  <a:schemeClr val="tx1"/>
                </a:solidFill>
              </a:rPr>
              <a:t>; no body forces)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558736" y="4648200"/>
            <a:ext cx="288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Assumptions</a:t>
            </a:r>
            <a:r>
              <a:rPr lang="en-US" sz="2000" dirty="0"/>
              <a:t>:</a:t>
            </a:r>
          </a:p>
          <a:p>
            <a:r>
              <a:rPr lang="en-US" sz="2000" dirty="0"/>
              <a:t>(1) Axisymmetric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921745" y="4283024"/>
            <a:ext cx="2069108" cy="2233748"/>
            <a:chOff x="6456871" y="1882792"/>
            <a:chExt cx="4185004" cy="4518007"/>
          </a:xfrm>
        </p:grpSpPr>
        <p:pic>
          <p:nvPicPr>
            <p:cNvPr id="11" name="Picture 2" descr="Image result for axisymmetric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3"/>
            <a:stretch/>
          </p:blipFill>
          <p:spPr bwMode="auto">
            <a:xfrm>
              <a:off x="6456871" y="1882792"/>
              <a:ext cx="2499635" cy="428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Image result for axisymmetric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" t="1978" r="73463" b="2808"/>
            <a:stretch/>
          </p:blipFill>
          <p:spPr bwMode="auto">
            <a:xfrm>
              <a:off x="9588137" y="3178629"/>
              <a:ext cx="1053738" cy="3213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7706688" y="2490651"/>
              <a:ext cx="1881449" cy="679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712909" y="5422709"/>
              <a:ext cx="1875228" cy="978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 flipV="1">
            <a:off x="2612471" y="20574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8519" y="16764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14279" y="3775963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0327" y="3394964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12471" y="2973558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8519" y="2592559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4B0224-2FA0-4786-AAAF-8B654248A54E}"/>
              </a:ext>
            </a:extLst>
          </p:cNvPr>
          <p:cNvCxnSpPr/>
          <p:nvPr/>
        </p:nvCxnSpPr>
        <p:spPr>
          <a:xfrm flipV="1">
            <a:off x="3450671" y="29477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188847-67BF-423B-B370-43A51EDB86BC}"/>
              </a:ext>
            </a:extLst>
          </p:cNvPr>
          <p:cNvSpPr txBox="1"/>
          <p:nvPr/>
        </p:nvSpPr>
        <p:spPr>
          <a:xfrm>
            <a:off x="3646719" y="25667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CB815E-B32F-4033-4F3D-F33A9082F15A}"/>
              </a:ext>
            </a:extLst>
          </p:cNvPr>
          <p:cNvCxnSpPr/>
          <p:nvPr/>
        </p:nvCxnSpPr>
        <p:spPr>
          <a:xfrm flipV="1">
            <a:off x="1711135" y="29477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1E3D18-581B-4F7B-2B2E-7D8CD2017395}"/>
              </a:ext>
            </a:extLst>
          </p:cNvPr>
          <p:cNvSpPr txBox="1"/>
          <p:nvPr/>
        </p:nvSpPr>
        <p:spPr>
          <a:xfrm>
            <a:off x="1907183" y="25667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4632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0" grpId="0"/>
      <p:bldP spid="24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2" b="32678"/>
          <a:stretch/>
        </p:blipFill>
        <p:spPr>
          <a:xfrm>
            <a:off x="7518901" y="3742382"/>
            <a:ext cx="3097480" cy="3049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91" y="1536542"/>
            <a:ext cx="3888597" cy="24718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58736" y="4648201"/>
                <a:ext cx="355573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Assumptions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/>
                  <a:t>Axisymmetric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not changing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36" y="4648201"/>
                <a:ext cx="3555735" cy="1015663"/>
              </a:xfrm>
              <a:prstGeom prst="rect">
                <a:avLst/>
              </a:prstGeom>
              <a:blipFill>
                <a:blip r:embed="rId8"/>
                <a:stretch>
                  <a:fillRect l="-1887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612471" y="20574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8519" y="16764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14279" y="3775963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0327" y="3394964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12471" y="2973558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8519" y="2592559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87535" y="37859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583" y="34049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609600" y="1198899"/>
            <a:ext cx="9372600" cy="58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Equations of Equilibrium (</a:t>
            </a:r>
            <a:r>
              <a:rPr lang="en-US" sz="2400" kern="0" dirty="0">
                <a:solidFill>
                  <a:schemeClr val="tx1"/>
                </a:solidFill>
                <a:highlight>
                  <a:srgbClr val="FFFF00"/>
                </a:highlight>
              </a:rPr>
              <a:t>polar </a:t>
            </a:r>
            <a:r>
              <a:rPr lang="en-US" sz="2400" kern="0" dirty="0" err="1">
                <a:solidFill>
                  <a:schemeClr val="tx1"/>
                </a:solidFill>
                <a:highlight>
                  <a:srgbClr val="FFFF00"/>
                </a:highlight>
              </a:rPr>
              <a:t>coords</a:t>
            </a:r>
            <a:r>
              <a:rPr lang="en-US" sz="2400" kern="0" dirty="0">
                <a:solidFill>
                  <a:schemeClr val="tx1"/>
                </a:solidFill>
              </a:rPr>
              <a:t>; no body forces)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 bwMode="auto">
          <a:xfrm>
            <a:off x="1981200" y="274638"/>
            <a:ext cx="8229600" cy="88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solidFill>
                  <a:srgbClr val="0070C0"/>
                </a:solidFill>
              </a:rPr>
              <a:t>Stress in Axisymmetric Loading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FBC303-B5F9-4DE3-B71F-6A76D1E572E8}"/>
              </a:ext>
            </a:extLst>
          </p:cNvPr>
          <p:cNvGrpSpPr/>
          <p:nvPr/>
        </p:nvGrpSpPr>
        <p:grpSpPr>
          <a:xfrm>
            <a:off x="4921745" y="4283024"/>
            <a:ext cx="2069108" cy="2233748"/>
            <a:chOff x="6456871" y="1882792"/>
            <a:chExt cx="4185004" cy="4518007"/>
          </a:xfrm>
        </p:grpSpPr>
        <p:pic>
          <p:nvPicPr>
            <p:cNvPr id="21" name="Picture 2" descr="Image result for axisymmetric">
              <a:extLst>
                <a:ext uri="{FF2B5EF4-FFF2-40B4-BE49-F238E27FC236}">
                  <a16:creationId xmlns:a16="http://schemas.microsoft.com/office/drawing/2014/main" id="{0361DFAD-05B2-497E-9231-FD47F2DE13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973"/>
            <a:stretch/>
          </p:blipFill>
          <p:spPr bwMode="auto">
            <a:xfrm>
              <a:off x="6456871" y="1882792"/>
              <a:ext cx="2499635" cy="4282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Image result for axisymmetric">
              <a:extLst>
                <a:ext uri="{FF2B5EF4-FFF2-40B4-BE49-F238E27FC236}">
                  <a16:creationId xmlns:a16="http://schemas.microsoft.com/office/drawing/2014/main" id="{A9D9D93D-20DF-4369-A2F2-415D0ACE19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82" t="1978" r="73463" b="2808"/>
            <a:stretch/>
          </p:blipFill>
          <p:spPr bwMode="auto">
            <a:xfrm>
              <a:off x="9588137" y="3178629"/>
              <a:ext cx="1053738" cy="3213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83652A-514B-48A3-BAB8-D012B077A912}"/>
                </a:ext>
              </a:extLst>
            </p:cNvPr>
            <p:cNvCxnSpPr/>
            <p:nvPr/>
          </p:nvCxnSpPr>
          <p:spPr>
            <a:xfrm>
              <a:off x="7706688" y="2490651"/>
              <a:ext cx="1881449" cy="67927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A04496-34D7-4282-93EA-E5606B8E8269}"/>
                </a:ext>
              </a:extLst>
            </p:cNvPr>
            <p:cNvCxnSpPr/>
            <p:nvPr/>
          </p:nvCxnSpPr>
          <p:spPr>
            <a:xfrm>
              <a:off x="7712909" y="5422709"/>
              <a:ext cx="1875228" cy="9780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97A2D78-949B-4654-905D-99439B79B784}"/>
              </a:ext>
            </a:extLst>
          </p:cNvPr>
          <p:cNvGrpSpPr/>
          <p:nvPr/>
        </p:nvGrpSpPr>
        <p:grpSpPr>
          <a:xfrm>
            <a:off x="4724400" y="4008365"/>
            <a:ext cx="2743200" cy="2743200"/>
            <a:chOff x="4217254" y="4008365"/>
            <a:chExt cx="2743200" cy="2743200"/>
          </a:xfrm>
          <a:noFill/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C33E05F-5129-428D-A59B-5F0E709C4FA4}"/>
                </a:ext>
              </a:extLst>
            </p:cNvPr>
            <p:cNvSpPr/>
            <p:nvPr/>
          </p:nvSpPr>
          <p:spPr>
            <a:xfrm>
              <a:off x="4217254" y="4008365"/>
              <a:ext cx="2743200" cy="2743200"/>
            </a:xfrm>
            <a:prstGeom prst="ellips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538CD4-914A-4FA1-AF18-025A1C108CF3}"/>
                </a:ext>
              </a:extLst>
            </p:cNvPr>
            <p:cNvCxnSpPr/>
            <p:nvPr/>
          </p:nvCxnSpPr>
          <p:spPr>
            <a:xfrm flipH="1">
              <a:off x="4888445" y="4215313"/>
              <a:ext cx="1361311" cy="2297154"/>
            </a:xfrm>
            <a:prstGeom prst="line">
              <a:avLst/>
            </a:prstGeom>
            <a:grpFill/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49FF0A5-FB16-470D-8770-AA734ABB7CE8}"/>
              </a:ext>
            </a:extLst>
          </p:cNvPr>
          <p:cNvCxnSpPr/>
          <p:nvPr/>
        </p:nvCxnSpPr>
        <p:spPr>
          <a:xfrm flipV="1">
            <a:off x="3450671" y="29477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A1C6D4-E557-4955-82EA-18C465F47D1B}"/>
              </a:ext>
            </a:extLst>
          </p:cNvPr>
          <p:cNvSpPr txBox="1"/>
          <p:nvPr/>
        </p:nvSpPr>
        <p:spPr>
          <a:xfrm>
            <a:off x="3646719" y="25667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9683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42" b="32678"/>
          <a:stretch/>
        </p:blipFill>
        <p:spPr>
          <a:xfrm>
            <a:off x="7518901" y="3742382"/>
            <a:ext cx="3097480" cy="30490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391" y="1536542"/>
            <a:ext cx="3888597" cy="24718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2" y="2057400"/>
                <a:ext cx="3854581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+2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839234"/>
                <a:ext cx="3590470" cy="5852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𝑧𝑟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960" y="3681912"/>
                <a:ext cx="3363485" cy="585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58736" y="4648200"/>
                <a:ext cx="3555735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u="sng" dirty="0"/>
                  <a:t>Assumptions</a:t>
                </a:r>
                <a:r>
                  <a:rPr lang="en-US" sz="2000" dirty="0"/>
                  <a:t>: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/>
                  <a:t>Axisymmetric</a:t>
                </a:r>
              </a:p>
              <a:p>
                <a:pPr marL="457200" indent="-457200">
                  <a:buAutoNum type="arabicParenBoth"/>
                </a:pP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not changing with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i="1" dirty="0"/>
              </a:p>
              <a:p>
                <a:pPr marL="457200" indent="-457200">
                  <a:buFontTx/>
                  <a:buAutoNum type="arabicParenBoth"/>
                </a:pPr>
                <a:r>
                  <a:rPr lang="en-US" sz="2000" dirty="0"/>
                  <a:t>Symmetry results in no shear stress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736" y="4648200"/>
                <a:ext cx="3555735" cy="1631216"/>
              </a:xfrm>
              <a:prstGeom prst="rect">
                <a:avLst/>
              </a:prstGeom>
              <a:blipFill>
                <a:blip r:embed="rId8"/>
                <a:stretch>
                  <a:fillRect l="-1887" t="-1873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2612471" y="20574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08519" y="16764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614279" y="3775963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810327" y="3394964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612471" y="2973558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808519" y="2592559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387535" y="37859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583583" y="34049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374471" y="20574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70519" y="16764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711135" y="29477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907183" y="25667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3450671" y="29477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6719" y="25667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212671" y="29718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408719" y="25908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4073335" y="378594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69383" y="340494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634935" y="3810000"/>
            <a:ext cx="241664" cy="557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30983" y="3429001"/>
            <a:ext cx="502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4876800" y="4419600"/>
                <a:ext cx="2481064" cy="702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19600"/>
                <a:ext cx="2481064" cy="7022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4737464" y="4333424"/>
            <a:ext cx="2620400" cy="9243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09600" y="1198899"/>
            <a:ext cx="9372600" cy="53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>
                <a:solidFill>
                  <a:srgbClr val="FFFF00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FFFF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FFFF00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00"/>
                </a:solidFill>
                <a:latin typeface="+mn-lt"/>
              </a:defRPr>
            </a:lvl9pPr>
          </a:lstStyle>
          <a:p>
            <a:r>
              <a:rPr lang="en-US" sz="2400" kern="0" dirty="0">
                <a:solidFill>
                  <a:schemeClr val="tx1"/>
                </a:solidFill>
              </a:rPr>
              <a:t>Equations of Equilibrium (polar </a:t>
            </a:r>
            <a:r>
              <a:rPr lang="en-US" sz="2400" kern="0" dirty="0" err="1">
                <a:solidFill>
                  <a:schemeClr val="tx1"/>
                </a:solidFill>
              </a:rPr>
              <a:t>coords</a:t>
            </a:r>
            <a:r>
              <a:rPr lang="en-US" sz="2400" kern="0" dirty="0">
                <a:solidFill>
                  <a:schemeClr val="tx1"/>
                </a:solidFill>
              </a:rPr>
              <a:t>; no body forces)</a:t>
            </a:r>
          </a:p>
        </p:txBody>
      </p:sp>
      <p:sp>
        <p:nvSpPr>
          <p:cNvPr id="40" name="Title 1"/>
          <p:cNvSpPr txBox="1">
            <a:spLocks/>
          </p:cNvSpPr>
          <p:nvPr/>
        </p:nvSpPr>
        <p:spPr bwMode="auto">
          <a:xfrm>
            <a:off x="1981200" y="274638"/>
            <a:ext cx="8229600" cy="88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>
                <a:solidFill>
                  <a:srgbClr val="0070C0"/>
                </a:solidFill>
              </a:rPr>
              <a:t>Stress in Axisymmetric Loading</a:t>
            </a:r>
            <a:endParaRPr lang="en-US" sz="32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2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Radial strain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Circumferential strain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203D9-2608-466B-85DA-04D6FB3055F4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2" name="Group 11"/>
          <p:cNvGrpSpPr>
            <a:grpSpLocks noChangeAspect="1"/>
          </p:cNvGrpSpPr>
          <p:nvPr/>
        </p:nvGrpSpPr>
        <p:grpSpPr>
          <a:xfrm>
            <a:off x="6393656" y="1752600"/>
            <a:ext cx="4502945" cy="3808645"/>
            <a:chOff x="4003588" y="1220349"/>
            <a:chExt cx="3789406" cy="320512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4001" t="8121" r="3365" b="1351"/>
            <a:stretch/>
          </p:blipFill>
          <p:spPr>
            <a:xfrm>
              <a:off x="4003588" y="1220349"/>
              <a:ext cx="2899720" cy="2972710"/>
            </a:xfrm>
            <a:prstGeom prst="rect">
              <a:avLst/>
            </a:prstGeom>
          </p:spPr>
        </p:pic>
        <p:sp>
          <p:nvSpPr>
            <p:cNvPr id="6" name="Left Brace 5"/>
            <p:cNvSpPr/>
            <p:nvPr/>
          </p:nvSpPr>
          <p:spPr>
            <a:xfrm rot="13622744">
              <a:off x="5460969" y="3936890"/>
              <a:ext cx="140426" cy="354684"/>
            </a:xfrm>
            <a:prstGeom prst="leftBrace">
              <a:avLst>
                <a:gd name="adj1" fmla="val 29825"/>
                <a:gd name="adj2" fmla="val 4970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3622744">
              <a:off x="6733096" y="2684280"/>
              <a:ext cx="167330" cy="392287"/>
            </a:xfrm>
            <a:prstGeom prst="leftBrace">
              <a:avLst>
                <a:gd name="adj1" fmla="val 29825"/>
                <a:gd name="adj2" fmla="val 49707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43413" y="4114666"/>
              <a:ext cx="444842" cy="310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7941" y="2851451"/>
              <a:ext cx="915053" cy="31080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u+ du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060916" y="2133600"/>
                <a:ext cx="2982483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916" y="2133600"/>
                <a:ext cx="2982483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871940" y="4998266"/>
                <a:ext cx="3555973" cy="7167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940" y="4998266"/>
                <a:ext cx="3555973" cy="7167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97546" y="3524370"/>
                <a:ext cx="14207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546" y="3524370"/>
                <a:ext cx="1420774" cy="369332"/>
              </a:xfrm>
              <a:prstGeom prst="rect">
                <a:avLst/>
              </a:prstGeom>
              <a:blipFill>
                <a:blip r:embed="rId6"/>
                <a:stretch>
                  <a:fillRect l="-1717" r="-3863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62974" y="4274380"/>
                <a:ext cx="2409121" cy="3738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974" y="4274380"/>
                <a:ext cx="2409121" cy="373820"/>
              </a:xfrm>
              <a:prstGeom prst="rect">
                <a:avLst/>
              </a:prstGeom>
              <a:blipFill>
                <a:blip r:embed="rId7"/>
                <a:stretch>
                  <a:fillRect l="-1013" r="-1772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itle 1"/>
          <p:cNvSpPr txBox="1">
            <a:spLocks/>
          </p:cNvSpPr>
          <p:nvPr/>
        </p:nvSpPr>
        <p:spPr bwMode="auto">
          <a:xfrm>
            <a:off x="1981200" y="274638"/>
            <a:ext cx="8229600" cy="887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sz="3200" b="1" kern="0" dirty="0">
                <a:solidFill>
                  <a:srgbClr val="0070C0"/>
                </a:solidFill>
              </a:rPr>
              <a:t>Strain in Axisymmetric Loading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23CC1A-8E3A-5784-80E6-010A632F9E1B}"/>
              </a:ext>
            </a:extLst>
          </p:cNvPr>
          <p:cNvCxnSpPr>
            <a:cxnSpLocks/>
          </p:cNvCxnSpPr>
          <p:nvPr/>
        </p:nvCxnSpPr>
        <p:spPr>
          <a:xfrm flipV="1">
            <a:off x="6566390" y="3665470"/>
            <a:ext cx="267783" cy="3738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489276-7CDC-024D-E40A-56604C5584A2}"/>
              </a:ext>
            </a:extLst>
          </p:cNvPr>
          <p:cNvCxnSpPr>
            <a:cxnSpLocks/>
          </p:cNvCxnSpPr>
          <p:nvPr/>
        </p:nvCxnSpPr>
        <p:spPr>
          <a:xfrm flipV="1">
            <a:off x="7794364" y="4714719"/>
            <a:ext cx="314917" cy="3549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88BE26-FB6C-6C48-A2C4-2BA1DF2953B2}"/>
              </a:ext>
            </a:extLst>
          </p:cNvPr>
          <p:cNvCxnSpPr>
            <a:cxnSpLocks/>
          </p:cNvCxnSpPr>
          <p:nvPr/>
        </p:nvCxnSpPr>
        <p:spPr>
          <a:xfrm flipV="1">
            <a:off x="7186359" y="4181582"/>
            <a:ext cx="293001" cy="3568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D52855-C300-4ADF-204E-BC3DB1AB6DD3}"/>
              </a:ext>
            </a:extLst>
          </p:cNvPr>
          <p:cNvCxnSpPr>
            <a:cxnSpLocks/>
          </p:cNvCxnSpPr>
          <p:nvPr/>
        </p:nvCxnSpPr>
        <p:spPr>
          <a:xfrm flipV="1">
            <a:off x="7512372" y="4479091"/>
            <a:ext cx="293001" cy="3568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21FC65-56B7-2C46-D0A2-835D523B0B3A}"/>
              </a:ext>
            </a:extLst>
          </p:cNvPr>
          <p:cNvCxnSpPr>
            <a:cxnSpLocks/>
          </p:cNvCxnSpPr>
          <p:nvPr/>
        </p:nvCxnSpPr>
        <p:spPr>
          <a:xfrm flipV="1">
            <a:off x="6884071" y="3956852"/>
            <a:ext cx="293001" cy="3568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966079-B842-92D4-82BB-C2375FA3D008}"/>
                  </a:ext>
                </a:extLst>
              </p:cNvPr>
              <p:cNvSpPr txBox="1"/>
              <p:nvPr/>
            </p:nvSpPr>
            <p:spPr>
              <a:xfrm>
                <a:off x="6972803" y="4538430"/>
                <a:ext cx="1951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966079-B842-92D4-82BB-C2375FA3D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2803" y="4538430"/>
                <a:ext cx="195182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A3CF63-1B40-9779-D1FB-086605CF3EDC}"/>
              </a:ext>
            </a:extLst>
          </p:cNvPr>
          <p:cNvCxnSpPr/>
          <p:nvPr/>
        </p:nvCxnSpPr>
        <p:spPr>
          <a:xfrm flipV="1">
            <a:off x="8915400" y="1447800"/>
            <a:ext cx="893845" cy="1036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E75D69-AE7F-51F8-74A7-58F2DF31371C}"/>
                  </a:ext>
                </a:extLst>
              </p:cNvPr>
              <p:cNvSpPr txBox="1"/>
              <p:nvPr/>
            </p:nvSpPr>
            <p:spPr>
              <a:xfrm>
                <a:off x="9885785" y="1162554"/>
                <a:ext cx="178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E75D69-AE7F-51F8-74A7-58F2DF31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785" y="1162554"/>
                <a:ext cx="178190" cy="276999"/>
              </a:xfrm>
              <a:prstGeom prst="rect">
                <a:avLst/>
              </a:prstGeom>
              <a:blipFill>
                <a:blip r:embed="rId9"/>
                <a:stretch>
                  <a:fillRect l="-17241" r="-1379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755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22732</TotalTime>
  <Words>1235</Words>
  <Application>Microsoft Office PowerPoint</Application>
  <PresentationFormat>Widescreen</PresentationFormat>
  <Paragraphs>237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Symbol</vt:lpstr>
      <vt:lpstr>Default Design</vt:lpstr>
      <vt:lpstr>Worksheet</vt:lpstr>
      <vt:lpstr>PowerPoint Presentation</vt:lpstr>
      <vt:lpstr>Thin-Walled Cylinders</vt:lpstr>
      <vt:lpstr>PowerPoint Presentation</vt:lpstr>
      <vt:lpstr>Thick-Walled Cylinders</vt:lpstr>
      <vt:lpstr>Stress in Axisymmetric Loading</vt:lpstr>
      <vt:lpstr>Stress in Axisymmetric Loading</vt:lpstr>
      <vt:lpstr>PowerPoint Presentation</vt:lpstr>
      <vt:lpstr>PowerPoint Presentation</vt:lpstr>
      <vt:lpstr>PowerPoint Presentation</vt:lpstr>
      <vt:lpstr>Axisymmetric Loading</vt:lpstr>
      <vt:lpstr>Thick-Walled Cylinders</vt:lpstr>
      <vt:lpstr>Stress in Thick-Walled Cylinders</vt:lpstr>
      <vt:lpstr>Special Case – Internal Pressure Only</vt:lpstr>
      <vt:lpstr>Special Case – External Pressure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 and Design</dc:title>
  <dc:creator>Ken</dc:creator>
  <cp:lastModifiedBy>Pai Wang</cp:lastModifiedBy>
  <cp:revision>1053</cp:revision>
  <cp:lastPrinted>2024-03-19T14:54:14Z</cp:lastPrinted>
  <dcterms:created xsi:type="dcterms:W3CDTF">2006-10-13T21:53:26Z</dcterms:created>
  <dcterms:modified xsi:type="dcterms:W3CDTF">2025-03-25T14:09:13Z</dcterms:modified>
</cp:coreProperties>
</file>