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339" r:id="rId3"/>
    <p:sldId id="343" r:id="rId4"/>
    <p:sldId id="344" r:id="rId5"/>
    <p:sldId id="340" r:id="rId6"/>
    <p:sldId id="435" r:id="rId7"/>
    <p:sldId id="348" r:id="rId8"/>
    <p:sldId id="488" r:id="rId9"/>
    <p:sldId id="342" r:id="rId10"/>
    <p:sldId id="350" r:id="rId11"/>
    <p:sldId id="347" r:id="rId12"/>
    <p:sldId id="351" r:id="rId13"/>
    <p:sldId id="276" r:id="rId14"/>
    <p:sldId id="277" r:id="rId15"/>
    <p:sldId id="278" r:id="rId16"/>
    <p:sldId id="280" r:id="rId17"/>
    <p:sldId id="282" r:id="rId18"/>
    <p:sldId id="281" r:id="rId19"/>
    <p:sldId id="283" r:id="rId20"/>
    <p:sldId id="279" r:id="rId21"/>
    <p:sldId id="284" r:id="rId22"/>
    <p:sldId id="290" r:id="rId2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00"/>
    <a:srgbClr val="FF33CC"/>
    <a:srgbClr val="FF0000"/>
    <a:srgbClr val="3366FF"/>
    <a:srgbClr val="663300"/>
    <a:srgbClr val="996633"/>
    <a:srgbClr val="00CC00"/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5" autoAdjust="0"/>
    <p:restoredTop sz="87901" autoAdjust="0"/>
  </p:normalViewPr>
  <p:slideViewPr>
    <p:cSldViewPr>
      <p:cViewPr varScale="1">
        <p:scale>
          <a:sx n="101" d="100"/>
          <a:sy n="101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6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2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1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5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4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0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3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10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11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9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1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4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0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0.png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35.gif"/><Relationship Id="rId9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5410200" cy="353943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tx1"/>
                </a:solidFill>
              </a:rPr>
              <a:t>ANNOUNCE / BUSINESS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Exam 3: Thursday, Apr. 3</a:t>
            </a:r>
            <a:r>
              <a:rPr lang="en-US" sz="2000" baseline="30000" dirty="0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HW due this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Work on Practice Problems!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PREVIOUS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Energy methods - Reciprocity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000" u="sng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TODAY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Energy methods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3048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  <a:p>
            <a:r>
              <a:rPr lang="en-US" b="0" kern="0" dirty="0">
                <a:solidFill>
                  <a:srgbClr val="0070C0"/>
                </a:solidFill>
              </a:rPr>
              <a:t>(Lecture 22)</a:t>
            </a:r>
          </a:p>
        </p:txBody>
      </p:sp>
      <p:pic>
        <p:nvPicPr>
          <p:cNvPr id="2" name="Picture 1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701C0D4A-3727-4C7C-3B7C-948DF628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430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Castigliano’s 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1666876"/>
            <a:ext cx="1128713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62" y="1666876"/>
            <a:ext cx="1100138" cy="77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346" y="3102114"/>
            <a:ext cx="6286500" cy="842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047" y="5791200"/>
            <a:ext cx="8772525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621" y="4810126"/>
            <a:ext cx="8743950" cy="828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895290"/>
                <a:ext cx="10972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Derived approach to solve for deflections; can similarly find the slope at a point of interest (as long as a couple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applied there)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95290"/>
                <a:ext cx="10972800" cy="707886"/>
              </a:xfrm>
              <a:prstGeom prst="rect">
                <a:avLst/>
              </a:prstGeom>
              <a:blipFill>
                <a:blip r:embed="rId8"/>
                <a:stretch>
                  <a:fillRect l="-500" t="-4310" r="-556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2438400"/>
                <a:ext cx="1097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Strain energy is a function of axial load, moment, transverse load, and torque, all of which are functions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10972799" cy="707886"/>
              </a:xfrm>
              <a:prstGeom prst="rect">
                <a:avLst/>
              </a:prstGeom>
              <a:blipFill>
                <a:blip r:embed="rId9"/>
                <a:stretch>
                  <a:fillRect l="-500" t="-3448" r="-944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4092714"/>
                <a:ext cx="107441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not functions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can move the derivative inside the integrals and use product rule: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92714"/>
                <a:ext cx="10744199" cy="707886"/>
              </a:xfrm>
              <a:prstGeom prst="rect">
                <a:avLst/>
              </a:prstGeom>
              <a:blipFill>
                <a:blip r:embed="rId10"/>
                <a:stretch>
                  <a:fillRect l="-511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1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11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Castigliano’s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895290"/>
                <a:ext cx="10972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u="sng" dirty="0"/>
                  <a:t>Example</a:t>
                </a:r>
                <a:r>
                  <a:rPr lang="en-US" sz="2400" dirty="0"/>
                  <a:t>: Find the deflection of a rectangular cantilever beam using Castigliano’s Method and compare to the traditional solution. Assume load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. Ignore contributions due to shear.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95290"/>
                <a:ext cx="10972800" cy="1200329"/>
              </a:xfrm>
              <a:prstGeom prst="rect">
                <a:avLst/>
              </a:prstGeom>
              <a:blipFill>
                <a:blip r:embed="rId3"/>
                <a:stretch>
                  <a:fillRect l="-722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85F17C-4C3F-490F-AF2E-2765F97D41CF}"/>
              </a:ext>
            </a:extLst>
          </p:cNvPr>
          <p:cNvCxnSpPr/>
          <p:nvPr/>
        </p:nvCxnSpPr>
        <p:spPr>
          <a:xfrm>
            <a:off x="8966200" y="2571319"/>
            <a:ext cx="2692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AD9E48-1805-4550-BCDA-3BD71D76A61D}"/>
              </a:ext>
            </a:extLst>
          </p:cNvPr>
          <p:cNvCxnSpPr>
            <a:cxnSpLocks/>
          </p:cNvCxnSpPr>
          <p:nvPr/>
        </p:nvCxnSpPr>
        <p:spPr>
          <a:xfrm>
            <a:off x="11658600" y="2037919"/>
            <a:ext cx="0" cy="513713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A00B1A5-DBCA-46BC-A101-D17C4F8FAE1C}"/>
              </a:ext>
            </a:extLst>
          </p:cNvPr>
          <p:cNvSpPr/>
          <p:nvPr/>
        </p:nvSpPr>
        <p:spPr>
          <a:xfrm>
            <a:off x="8753904" y="2259695"/>
            <a:ext cx="203199" cy="63590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04CD6-93A0-41A8-87EA-37BC05942812}"/>
              </a:ext>
            </a:extLst>
          </p:cNvPr>
          <p:cNvCxnSpPr/>
          <p:nvPr/>
        </p:nvCxnSpPr>
        <p:spPr>
          <a:xfrm>
            <a:off x="8960064" y="2259695"/>
            <a:ext cx="0" cy="635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1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895291"/>
            <a:ext cx="10972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did we ignore contributions due to shear?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Referring to Section 5.12 of text, recall that strain energy density due to shear can be expressed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 strain energy is				          (</a:t>
            </a:r>
            <a:r>
              <a:rPr lang="en-US" sz="2400" dirty="0" err="1"/>
              <a:t>Eq’n</a:t>
            </a:r>
            <a:r>
              <a:rPr lang="en-US" sz="2400" dirty="0"/>
              <a:t>. 5.64)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                               . Then,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61" y="2933829"/>
            <a:ext cx="1743075" cy="385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616960"/>
            <a:ext cx="3771120" cy="903168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Castigliano’s Theorem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299" y="4704080"/>
            <a:ext cx="2525261" cy="915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637" y="4704080"/>
            <a:ext cx="2379506" cy="9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1" y="103876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a rectangular beam,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other common shapes,    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Castigliano’s Theorem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91" y="776288"/>
            <a:ext cx="5011959" cy="10525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56" y="2926114"/>
            <a:ext cx="8885144" cy="36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1038762"/>
                <a:ext cx="1097279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 what about our cantilever beam problem?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Including the influence of shear results in a total strain energy (due to both bending and shear) of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Using Castigliano’s </a:t>
                </a:r>
                <a:r>
                  <a:rPr lang="en-US" sz="2400" dirty="0" err="1"/>
                  <a:t>Thm</a:t>
                </a:r>
                <a:r>
                  <a:rPr lang="en-US" sz="2400" dirty="0"/>
                  <a:t> (see Section 5.12),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Similar to other exact solutions for deflection in beam bending, it is clear that shear contributes little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small compared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. We will continue to neglect shear, as appropriate.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38762"/>
                <a:ext cx="10972799" cy="5632311"/>
              </a:xfrm>
              <a:prstGeom prst="rect">
                <a:avLst/>
              </a:prstGeom>
              <a:blipFill>
                <a:blip r:embed="rId3"/>
                <a:stretch>
                  <a:fillRect l="-722" t="-758" r="-944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Castigliano’s Theorem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844" y="2514600"/>
            <a:ext cx="2500313" cy="814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4212577"/>
            <a:ext cx="2871788" cy="814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927" y="4114800"/>
            <a:ext cx="3745872" cy="1070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B9F4B9-ADF6-4979-8053-F6B3DB16F8A1}"/>
                  </a:ext>
                </a:extLst>
              </p:cNvPr>
              <p:cNvSpPr txBox="1"/>
              <p:nvPr/>
            </p:nvSpPr>
            <p:spPr>
              <a:xfrm>
                <a:off x="9829800" y="4465526"/>
                <a:ext cx="154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B9F4B9-ADF6-4979-8053-F6B3DB16F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4465526"/>
                <a:ext cx="1540037" cy="369332"/>
              </a:xfrm>
              <a:prstGeom prst="rect">
                <a:avLst/>
              </a:prstGeom>
              <a:blipFill>
                <a:blip r:embed="rId7"/>
                <a:stretch>
                  <a:fillRect l="-3571" t="-10000" r="-27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6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914400"/>
                <a:ext cx="1089659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Castigliano’s Method is powerful but can only be used to find the displacement (or angular displacement) at a point where the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(or 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is applied.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if we need to find the deflection at a location where there is no force applied?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a “dummy” load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14400"/>
                <a:ext cx="10896599" cy="2677656"/>
              </a:xfrm>
              <a:prstGeom prst="rect">
                <a:avLst/>
              </a:prstGeom>
              <a:blipFill>
                <a:blip r:embed="rId3"/>
                <a:stretch>
                  <a:fillRect l="-783" t="-159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Dummy Loads</a:t>
            </a:r>
          </a:p>
        </p:txBody>
      </p:sp>
    </p:spTree>
    <p:extLst>
      <p:ext uri="{BB962C8B-B14F-4D97-AF65-F5344CB8AC3E}">
        <p14:creationId xmlns:p14="http://schemas.microsoft.com/office/powerpoint/2010/main" val="23421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914400"/>
                <a:ext cx="10896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u="sng" dirty="0"/>
                  <a:t>Example</a:t>
                </a:r>
                <a:r>
                  <a:rPr lang="en-US" sz="2400" dirty="0"/>
                  <a:t>: Find deflection 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in a beam with a wide-flange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400" dirty="0"/>
                  <a:t>) cross-section. Use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=29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𝑝𝑠𝑖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=69.9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14400"/>
                <a:ext cx="10896599" cy="830997"/>
              </a:xfrm>
              <a:prstGeom prst="rect">
                <a:avLst/>
              </a:prstGeom>
              <a:blipFill>
                <a:blip r:embed="rId3"/>
                <a:stretch>
                  <a:fillRect l="-783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Dummy Loads</a:t>
            </a:r>
          </a:p>
        </p:txBody>
      </p:sp>
      <p:pic>
        <p:nvPicPr>
          <p:cNvPr id="1026" name="Picture 2" descr="Image result for wide flange w10x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1" r="-2986" b="6822"/>
          <a:stretch/>
        </p:blipFill>
        <p:spPr bwMode="auto">
          <a:xfrm>
            <a:off x="7345680" y="2240280"/>
            <a:ext cx="301752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436430" y="1612307"/>
                <a:ext cx="10944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nominal</a:t>
                </a:r>
              </a:p>
              <a:p>
                <a:pPr algn="ctr"/>
                <a:r>
                  <a:rPr lang="en-US" dirty="0"/>
                  <a:t>depth,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430" y="1612307"/>
                <a:ext cx="1094467" cy="646331"/>
              </a:xfrm>
              <a:prstGeom prst="rect">
                <a:avLst/>
              </a:prstGeom>
              <a:blipFill>
                <a:blip r:embed="rId5"/>
                <a:stretch>
                  <a:fillRect l="-5028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829800" y="1652858"/>
                <a:ext cx="1544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weight/length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1652858"/>
                <a:ext cx="1544012" cy="646331"/>
              </a:xfrm>
              <a:prstGeom prst="rect">
                <a:avLst/>
              </a:prstGeom>
              <a:blipFill>
                <a:blip r:embed="rId6"/>
                <a:stretch>
                  <a:fillRect l="-3557" t="-4717" r="-3162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9182878" y="1371600"/>
            <a:ext cx="381000" cy="287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51579" y="1371600"/>
            <a:ext cx="125766" cy="287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4FCFD8-4B0E-49B7-ABB5-FB7A7BEA2F6B}"/>
              </a:ext>
            </a:extLst>
          </p:cNvPr>
          <p:cNvGrpSpPr/>
          <p:nvPr/>
        </p:nvGrpSpPr>
        <p:grpSpPr>
          <a:xfrm>
            <a:off x="1828800" y="2362200"/>
            <a:ext cx="4716937" cy="2679441"/>
            <a:chOff x="2362200" y="581513"/>
            <a:chExt cx="4716937" cy="26794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1EE60C-694F-4B5C-853F-3A321D2955BB}"/>
                </a:ext>
              </a:extLst>
            </p:cNvPr>
            <p:cNvSpPr/>
            <p:nvPr/>
          </p:nvSpPr>
          <p:spPr>
            <a:xfrm>
              <a:off x="2666999" y="2215143"/>
              <a:ext cx="304800" cy="9144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623931-99B5-4CF7-9463-344C23CB3A36}"/>
                </a:ext>
              </a:extLst>
            </p:cNvPr>
            <p:cNvSpPr/>
            <p:nvPr/>
          </p:nvSpPr>
          <p:spPr>
            <a:xfrm>
              <a:off x="6400800" y="2321053"/>
              <a:ext cx="304800" cy="9144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D70DE-4A21-4C8C-AD99-208646C6770F}"/>
                </a:ext>
              </a:extLst>
            </p:cNvPr>
            <p:cNvSpPr/>
            <p:nvPr/>
          </p:nvSpPr>
          <p:spPr>
            <a:xfrm>
              <a:off x="2819400" y="1600200"/>
              <a:ext cx="3733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665454-C11F-4083-BD6B-1EAB9C3A6CEF}"/>
                </a:ext>
              </a:extLst>
            </p:cNvPr>
            <p:cNvCxnSpPr/>
            <p:nvPr/>
          </p:nvCxnSpPr>
          <p:spPr>
            <a:xfrm>
              <a:off x="3961327" y="1066800"/>
              <a:ext cx="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DCD6FF-73C2-422C-A591-E57F024333FC}"/>
                </a:ext>
              </a:extLst>
            </p:cNvPr>
            <p:cNvCxnSpPr/>
            <p:nvPr/>
          </p:nvCxnSpPr>
          <p:spPr>
            <a:xfrm>
              <a:off x="4393306" y="1066800"/>
              <a:ext cx="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9140D6-A074-4103-8FBC-D78667726411}"/>
                </a:ext>
              </a:extLst>
            </p:cNvPr>
            <p:cNvCxnSpPr/>
            <p:nvPr/>
          </p:nvCxnSpPr>
          <p:spPr>
            <a:xfrm>
              <a:off x="4825285" y="1066800"/>
              <a:ext cx="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818D0A-098F-410F-A5A2-B043C136C1C9}"/>
                </a:ext>
              </a:extLst>
            </p:cNvPr>
            <p:cNvCxnSpPr/>
            <p:nvPr/>
          </p:nvCxnSpPr>
          <p:spPr>
            <a:xfrm>
              <a:off x="5257264" y="1066800"/>
              <a:ext cx="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A09A29-AD9D-4F60-9812-3A618891CB45}"/>
                </a:ext>
              </a:extLst>
            </p:cNvPr>
            <p:cNvCxnSpPr/>
            <p:nvPr/>
          </p:nvCxnSpPr>
          <p:spPr>
            <a:xfrm>
              <a:off x="5689243" y="1066800"/>
              <a:ext cx="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0A1996-521E-46F9-8133-6B81A2894797}"/>
                </a:ext>
              </a:extLst>
            </p:cNvPr>
            <p:cNvCxnSpPr/>
            <p:nvPr/>
          </p:nvCxnSpPr>
          <p:spPr>
            <a:xfrm>
              <a:off x="6121222" y="1066800"/>
              <a:ext cx="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4A4FB7F-9CCA-411E-B601-BD4C444F67F6}"/>
                </a:ext>
              </a:extLst>
            </p:cNvPr>
            <p:cNvCxnSpPr/>
            <p:nvPr/>
          </p:nvCxnSpPr>
          <p:spPr>
            <a:xfrm>
              <a:off x="6553200" y="1066800"/>
              <a:ext cx="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ACE2D09-94F9-4666-9A13-39590F2C9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1327" y="1066800"/>
              <a:ext cx="25918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D7E784E-E27F-4CFB-8966-01853418D747}"/>
                </a:ext>
              </a:extLst>
            </p:cNvPr>
            <p:cNvSpPr/>
            <p:nvPr/>
          </p:nvSpPr>
          <p:spPr>
            <a:xfrm>
              <a:off x="2666999" y="1905000"/>
              <a:ext cx="304800" cy="3048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B9DCDEF-1AAC-46BE-B897-6D86E268EF51}"/>
                </a:ext>
              </a:extLst>
            </p:cNvPr>
            <p:cNvSpPr/>
            <p:nvPr/>
          </p:nvSpPr>
          <p:spPr>
            <a:xfrm>
              <a:off x="6400800" y="1914098"/>
              <a:ext cx="304800" cy="3048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08F2FEE-4C3A-41FA-ADA2-9B6E5DF11521}"/>
                </a:ext>
              </a:extLst>
            </p:cNvPr>
            <p:cNvSpPr/>
            <p:nvPr/>
          </p:nvSpPr>
          <p:spPr>
            <a:xfrm>
              <a:off x="6440606" y="2239480"/>
              <a:ext cx="76200" cy="799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392DA5-3264-4218-B3D4-B7268FFBC764}"/>
                </a:ext>
              </a:extLst>
            </p:cNvPr>
            <p:cNvSpPr/>
            <p:nvPr/>
          </p:nvSpPr>
          <p:spPr>
            <a:xfrm>
              <a:off x="6586182" y="2239480"/>
              <a:ext cx="76200" cy="799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2E87F07-98C6-4936-9634-55D8DFFCFF86}"/>
                    </a:ext>
                  </a:extLst>
                </p:cNvPr>
                <p:cNvSpPr txBox="1"/>
                <p:nvPr/>
              </p:nvSpPr>
              <p:spPr>
                <a:xfrm>
                  <a:off x="2362200" y="1698820"/>
                  <a:ext cx="396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2E87F07-98C6-4936-9634-55D8DFFCF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698820"/>
                  <a:ext cx="3969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F2A082-FCEB-4B1A-938C-BD071798C1B4}"/>
                    </a:ext>
                  </a:extLst>
                </p:cNvPr>
                <p:cNvSpPr txBox="1"/>
                <p:nvPr/>
              </p:nvSpPr>
              <p:spPr>
                <a:xfrm>
                  <a:off x="6671846" y="1675191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F2A082-FCEB-4B1A-938C-BD071798C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846" y="1675191"/>
                  <a:ext cx="40729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A221F1A-4CF2-4750-BBCF-AFB26FAF5B2A}"/>
                    </a:ext>
                  </a:extLst>
                </p:cNvPr>
                <p:cNvSpPr txBox="1"/>
                <p:nvPr/>
              </p:nvSpPr>
              <p:spPr>
                <a:xfrm>
                  <a:off x="3983623" y="1859857"/>
                  <a:ext cx="415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A221F1A-4CF2-4750-BBCF-AFB26FAF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623" y="1859857"/>
                  <a:ext cx="41581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5F54965-370F-4437-A530-8BDBA54F5D6C}"/>
                </a:ext>
              </a:extLst>
            </p:cNvPr>
            <p:cNvCxnSpPr>
              <a:cxnSpLocks/>
            </p:cNvCxnSpPr>
            <p:nvPr/>
          </p:nvCxnSpPr>
          <p:spPr>
            <a:xfrm>
              <a:off x="3961327" y="1972780"/>
              <a:ext cx="0" cy="69422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2B35498-28B5-4C24-B5D1-14311CD48D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399" y="2397252"/>
              <a:ext cx="0" cy="57454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78170A-160F-4795-A5F3-A1E0ED19B80A}"/>
                </a:ext>
              </a:extLst>
            </p:cNvPr>
            <p:cNvCxnSpPr>
              <a:cxnSpLocks/>
            </p:cNvCxnSpPr>
            <p:nvPr/>
          </p:nvCxnSpPr>
          <p:spPr>
            <a:xfrm>
              <a:off x="6559162" y="2487204"/>
              <a:ext cx="0" cy="4845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3B23DE1-E401-454E-920F-96A4384BE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155" y="2912664"/>
              <a:ext cx="365930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AF014BB-868E-48F1-AEA7-109B4F351800}"/>
                    </a:ext>
                  </a:extLst>
                </p:cNvPr>
                <p:cNvSpPr txBox="1"/>
                <p:nvPr/>
              </p:nvSpPr>
              <p:spPr>
                <a:xfrm>
                  <a:off x="3826141" y="2891622"/>
                  <a:ext cx="556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AF014BB-868E-48F1-AEA7-109B4F351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141" y="2891622"/>
                  <a:ext cx="55656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7D87C6-6126-49D3-8C80-24153B7341E3}"/>
                    </a:ext>
                  </a:extLst>
                </p:cNvPr>
                <p:cNvSpPr txBox="1"/>
                <p:nvPr/>
              </p:nvSpPr>
              <p:spPr>
                <a:xfrm>
                  <a:off x="4466345" y="581513"/>
                  <a:ext cx="16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.8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kip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7D87C6-6126-49D3-8C80-24153B734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345" y="581513"/>
                  <a:ext cx="165487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07852DF-CDC9-4F07-AE0E-678BB97D6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623" y="2595314"/>
              <a:ext cx="2533183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9B4D4EB-403F-4B8A-95A5-96DFDDCCE1AD}"/>
                    </a:ext>
                  </a:extLst>
                </p:cNvPr>
                <p:cNvSpPr txBox="1"/>
                <p:nvPr/>
              </p:nvSpPr>
              <p:spPr>
                <a:xfrm>
                  <a:off x="4995473" y="2234464"/>
                  <a:ext cx="604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.5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9B4D4EB-403F-4B8A-95A5-96DFDDCCE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473" y="2234464"/>
                  <a:ext cx="60465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439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580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64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Energy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71" y="3444876"/>
            <a:ext cx="5148879" cy="3038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838200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done in deformation is stored in an elastic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an ideal elastic process, energy is restored upon unloading, as with an ideal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the work done in uniaxial tension of a rectangular prism.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200" y="3775174"/>
                <a:ext cx="3332002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75174"/>
                <a:ext cx="3332002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828800" y="5110163"/>
            <a:ext cx="396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(</a:t>
            </a:r>
            <a:r>
              <a:rPr lang="en-US" sz="2000" i="1" dirty="0" err="1"/>
              <a:t>U</a:t>
            </a:r>
            <a:r>
              <a:rPr lang="en-US" sz="2000" baseline="-25000" dirty="0" err="1"/>
              <a:t>o</a:t>
            </a:r>
            <a:r>
              <a:rPr lang="en-US" sz="2000" dirty="0"/>
              <a:t> is strain energy density, or strain energy per unit volume) </a:t>
            </a:r>
          </a:p>
        </p:txBody>
      </p:sp>
    </p:spTree>
    <p:extLst>
      <p:ext uri="{BB962C8B-B14F-4D97-AF65-F5344CB8AC3E}">
        <p14:creationId xmlns:p14="http://schemas.microsoft.com/office/powerpoint/2010/main" val="34154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1038762"/>
                <a:ext cx="109727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u="sng" dirty="0"/>
                  <a:t>Example</a:t>
                </a:r>
                <a:r>
                  <a:rPr lang="en-US" sz="2400" dirty="0"/>
                  <a:t>: A load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𝑘𝑁</m:t>
                    </m:r>
                  </m:oMath>
                </a14:m>
                <a:r>
                  <a:rPr lang="en-US" sz="2400" dirty="0"/>
                  <a:t> is applied to a steel curved bar. Determine the vertical deflection of the free end by considering the effects of all internal loading contributions. 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𝐺𝑃𝑎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=80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𝐺𝑃𝑎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38762"/>
                <a:ext cx="10972799" cy="1200329"/>
              </a:xfrm>
              <a:prstGeom prst="rect">
                <a:avLst/>
              </a:prstGeom>
              <a:blipFill>
                <a:blip r:embed="rId3"/>
                <a:stretch>
                  <a:fillRect l="-722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 err="1">
                <a:solidFill>
                  <a:srgbClr val="0070C0"/>
                </a:solidFill>
              </a:rPr>
              <a:t>Castigliano’s</a:t>
            </a:r>
            <a:r>
              <a:rPr lang="en-US" kern="0" dirty="0">
                <a:solidFill>
                  <a:srgbClr val="0070C0"/>
                </a:solidFill>
              </a:rPr>
              <a:t> 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01" y="2895600"/>
            <a:ext cx="6567799" cy="2523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950" y="3028950"/>
            <a:ext cx="1877050" cy="2184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7D089-388B-414F-BFE6-1897DF2D0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50" y="5654675"/>
            <a:ext cx="8743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2491B48-9111-490E-8509-4C5050C1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40"/>
          <a:stretch/>
        </p:blipFill>
        <p:spPr>
          <a:xfrm>
            <a:off x="838200" y="161925"/>
            <a:ext cx="67818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0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97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Energy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4800601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609" y="5252130"/>
                <a:ext cx="381431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09" y="5252130"/>
                <a:ext cx="3814314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57400" y="6031468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(stresses in one direction produce deformations in others, but they do no work)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001" y="1039984"/>
            <a:ext cx="4756041" cy="33796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995066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a linear elastic material under uniaxial loading, it is the area under the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54945" y="2286001"/>
                <a:ext cx="3998230" cy="153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45" y="2286001"/>
                <a:ext cx="3998230" cy="1539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81200" y="4050268"/>
                <a:ext cx="502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(area above curve: complementary energy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050268"/>
                <a:ext cx="5029200" cy="369332"/>
              </a:xfrm>
              <a:prstGeom prst="rect">
                <a:avLst/>
              </a:prstGeom>
              <a:blipFill>
                <a:blip r:embed="rId6"/>
                <a:stretch>
                  <a:fillRect l="-9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9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Energy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90601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Definition for strain energy density with shear is analogous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1" y="1591965"/>
            <a:ext cx="4724399" cy="3692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06645" y="1744106"/>
                <a:ext cx="4461947" cy="1693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645" y="1744106"/>
                <a:ext cx="4461947" cy="169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81200" y="3804329"/>
                <a:ext cx="454368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04329"/>
                <a:ext cx="4543680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09600" y="4872336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general, then,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3600" y="5486401"/>
                <a:ext cx="748499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486401"/>
                <a:ext cx="7484998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8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Energy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914401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Introducing Hooke’s Law</a:t>
            </a:r>
            <a:r>
              <a:rPr lang="en-US" sz="2400" i="1" dirty="0"/>
              <a:t>,</a:t>
            </a:r>
            <a:r>
              <a:rPr lang="en-US" sz="24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93" y="1600200"/>
            <a:ext cx="7110413" cy="1654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954" y="4038600"/>
            <a:ext cx="7558088" cy="5072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1" y="335280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/>
              <a:t>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948536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 note that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460" y="5443538"/>
            <a:ext cx="6365081" cy="957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95600" y="6412468"/>
                <a:ext cx="6976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(*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used here to represent general stress, not just shear stress)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412468"/>
                <a:ext cx="6976718" cy="369332"/>
              </a:xfrm>
              <a:prstGeom prst="rect">
                <a:avLst/>
              </a:prstGeom>
              <a:blipFill>
                <a:blip r:embed="rId6"/>
                <a:stretch>
                  <a:fillRect l="-69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Reciprocity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4BC512-059F-2CB6-13C9-8D73B62EF287}"/>
                  </a:ext>
                </a:extLst>
              </p:cNvPr>
              <p:cNvSpPr txBox="1"/>
              <p:nvPr/>
            </p:nvSpPr>
            <p:spPr>
              <a:xfrm>
                <a:off x="609600" y="1143000"/>
                <a:ext cx="10972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work done by one force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through the displacement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caused by a second force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is equal to the work done by the second force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through the displacement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caused by the first.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4BC512-059F-2CB6-13C9-8D73B62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10972800" cy="707886"/>
              </a:xfrm>
              <a:prstGeom prst="rect">
                <a:avLst/>
              </a:prstGeom>
              <a:blipFill>
                <a:blip r:embed="rId3"/>
                <a:stretch>
                  <a:fillRect l="-55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2B0E02-0E05-31E6-60FB-4C893E433988}"/>
                  </a:ext>
                </a:extLst>
              </p:cNvPr>
              <p:cNvSpPr txBox="1"/>
              <p:nvPr/>
            </p:nvSpPr>
            <p:spPr>
              <a:xfrm>
                <a:off x="5299018" y="2058271"/>
                <a:ext cx="1593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2B0E02-0E05-31E6-60FB-4C893E433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18" y="2058271"/>
                <a:ext cx="1593962" cy="369332"/>
              </a:xfrm>
              <a:prstGeom prst="rect">
                <a:avLst/>
              </a:prstGeom>
              <a:blipFill>
                <a:blip r:embed="rId4"/>
                <a:stretch>
                  <a:fillRect l="-3435" r="-305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74AEE1-8744-808D-A723-46B7320DFB2D}"/>
                  </a:ext>
                </a:extLst>
              </p:cNvPr>
              <p:cNvSpPr txBox="1"/>
              <p:nvPr/>
            </p:nvSpPr>
            <p:spPr>
              <a:xfrm>
                <a:off x="609600" y="2743200"/>
                <a:ext cx="10972800" cy="105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Generalized</a:t>
                </a:r>
                <a:r>
                  <a:rPr lang="en-US" sz="2000" dirty="0"/>
                  <a:t>: The work done by one set of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through displacements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caused by a second set of forces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is equal to the work done by the second set of forces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through the displacements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caused by the first.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74AEE1-8744-808D-A723-46B7320DF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43200"/>
                <a:ext cx="10972800" cy="1050672"/>
              </a:xfrm>
              <a:prstGeom prst="rect">
                <a:avLst/>
              </a:prstGeom>
              <a:blipFill>
                <a:blip r:embed="rId5"/>
                <a:stretch>
                  <a:fillRect l="-556" t="-2907" b="-9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12462-A248-C3C6-DCA5-4CB734177CB0}"/>
                  </a:ext>
                </a:extLst>
              </p:cNvPr>
              <p:cNvSpPr txBox="1"/>
              <p:nvPr/>
            </p:nvSpPr>
            <p:spPr>
              <a:xfrm>
                <a:off x="4808595" y="3910072"/>
                <a:ext cx="2574807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12462-A248-C3C6-DCA5-4CB734177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95" y="3910072"/>
                <a:ext cx="2574807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BEE0DC-18D0-9EED-8B25-40483B8321B5}"/>
                  </a:ext>
                </a:extLst>
              </p:cNvPr>
              <p:cNvSpPr txBox="1"/>
              <p:nvPr/>
            </p:nvSpPr>
            <p:spPr>
              <a:xfrm>
                <a:off x="4808594" y="5334000"/>
                <a:ext cx="249703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BEE0DC-18D0-9EED-8B25-40483B83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94" y="5334000"/>
                <a:ext cx="2497030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38630C1-4A5F-40FB-6BA2-953FCCBD0EAE}"/>
              </a:ext>
            </a:extLst>
          </p:cNvPr>
          <p:cNvSpPr txBox="1"/>
          <p:nvPr/>
        </p:nvSpPr>
        <p:spPr>
          <a:xfrm>
            <a:off x="2286000" y="5543490"/>
            <a:ext cx="2497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our purposes: </a:t>
            </a:r>
          </a:p>
        </p:txBody>
      </p:sp>
    </p:spTree>
    <p:extLst>
      <p:ext uri="{BB962C8B-B14F-4D97-AF65-F5344CB8AC3E}">
        <p14:creationId xmlns:p14="http://schemas.microsoft.com/office/powerpoint/2010/main" val="127334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Castigliano’s 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1666876"/>
            <a:ext cx="1128713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62" y="1666876"/>
            <a:ext cx="1100138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895290"/>
                <a:ext cx="10972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Derived approach to solve for deflections; can similarly find the slope at a point of interest (as long as a couple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applied there)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95290"/>
                <a:ext cx="10972800" cy="707886"/>
              </a:xfrm>
              <a:prstGeom prst="rect">
                <a:avLst/>
              </a:prstGeom>
              <a:blipFill>
                <a:blip r:embed="rId5"/>
                <a:stretch>
                  <a:fillRect l="-500" t="-4310" r="-556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98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9DE984-3246-404E-A354-03829467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 err="1">
                <a:solidFill>
                  <a:srgbClr val="0070C0"/>
                </a:solidFill>
              </a:rPr>
              <a:t>Castigliano’s</a:t>
            </a:r>
            <a:r>
              <a:rPr lang="en-US" kern="0" dirty="0">
                <a:solidFill>
                  <a:srgbClr val="0070C0"/>
                </a:solidFill>
              </a:rPr>
              <a:t> (Second) Theorem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2EA5A-24D2-4B07-BB4F-A2270271E988}"/>
              </a:ext>
            </a:extLst>
          </p:cNvPr>
          <p:cNvSpPr txBox="1"/>
          <p:nvPr/>
        </p:nvSpPr>
        <p:spPr>
          <a:xfrm>
            <a:off x="609600" y="990600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displacement is equal to the first partial derivative of the strain energy in the body with respect to a force acting </a:t>
            </a:r>
            <a:r>
              <a:rPr lang="en-US" sz="2000" u="sng" dirty="0"/>
              <a:t>at the point</a:t>
            </a:r>
            <a:r>
              <a:rPr lang="en-US" sz="2000" dirty="0"/>
              <a:t> and </a:t>
            </a:r>
            <a:r>
              <a:rPr lang="en-US" sz="2000" u="sng" dirty="0"/>
              <a:t>in the direction of</a:t>
            </a:r>
            <a:r>
              <a:rPr lang="en-US" sz="2000" dirty="0"/>
              <a:t> displacement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25305-BD26-4F5C-BBA2-806BCB10D3A9}"/>
              </a:ext>
            </a:extLst>
          </p:cNvPr>
          <p:cNvSpPr txBox="1"/>
          <p:nvPr/>
        </p:nvSpPr>
        <p:spPr>
          <a:xfrm>
            <a:off x="609600" y="3254514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displacement is equal to the first partial derivative of the strain energy in the body with respect to a couple moment acting </a:t>
            </a:r>
            <a:r>
              <a:rPr lang="en-US" sz="2000" u="sng" dirty="0"/>
              <a:t>at the point</a:t>
            </a:r>
            <a:r>
              <a:rPr lang="en-US" sz="2000" dirty="0"/>
              <a:t> and </a:t>
            </a:r>
            <a:r>
              <a:rPr lang="en-US" sz="2000" u="sng" dirty="0"/>
              <a:t>in the direction of</a:t>
            </a:r>
            <a:r>
              <a:rPr lang="en-US" sz="2000" dirty="0"/>
              <a:t> the angular displacement.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DA4E-7EDA-498F-9F26-47C5F3A90A96}"/>
                  </a:ext>
                </a:extLst>
              </p:cNvPr>
              <p:cNvSpPr txBox="1"/>
              <p:nvPr/>
            </p:nvSpPr>
            <p:spPr>
              <a:xfrm>
                <a:off x="5505806" y="2073248"/>
                <a:ext cx="1180388" cy="806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DA4E-7EDA-498F-9F26-47C5F3A90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06" y="2073248"/>
                <a:ext cx="1180388" cy="806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27770-B61B-4018-80F4-4AE5F62396E3}"/>
                  </a:ext>
                </a:extLst>
              </p:cNvPr>
              <p:cNvSpPr txBox="1"/>
              <p:nvPr/>
            </p:nvSpPr>
            <p:spPr>
              <a:xfrm>
                <a:off x="5505806" y="4451297"/>
                <a:ext cx="1306640" cy="806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27770-B61B-4018-80F4-4AE5F623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06" y="4451297"/>
                <a:ext cx="1306640" cy="806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Energy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00150"/>
            <a:ext cx="96012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in common loading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Axial loading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Shear (we’ll come back to this)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24" y="1657350"/>
            <a:ext cx="3876675" cy="828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1733550"/>
            <a:ext cx="1000125" cy="714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75098" y="194417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(prismatic; uniform load)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924" y="5314950"/>
            <a:ext cx="2181225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924" y="2831882"/>
            <a:ext cx="2095500" cy="8286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88AA19E-C274-D9F1-2F0A-3F41164FCD2F}"/>
              </a:ext>
            </a:extLst>
          </p:cNvPr>
          <p:cNvGrpSpPr/>
          <p:nvPr/>
        </p:nvGrpSpPr>
        <p:grpSpPr>
          <a:xfrm>
            <a:off x="8458200" y="180200"/>
            <a:ext cx="3209877" cy="1052900"/>
            <a:chOff x="8458200" y="180200"/>
            <a:chExt cx="3209877" cy="10529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FDA39B-39A7-FCD3-3BF8-C6BA21F022C4}"/>
                </a:ext>
              </a:extLst>
            </p:cNvPr>
            <p:cNvCxnSpPr/>
            <p:nvPr/>
          </p:nvCxnSpPr>
          <p:spPr>
            <a:xfrm>
              <a:off x="10896600" y="7759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E1C065-DCB9-8645-B2E5-42BB51F40936}"/>
                    </a:ext>
                  </a:extLst>
                </p:cNvPr>
                <p:cNvSpPr txBox="1"/>
                <p:nvPr/>
              </p:nvSpPr>
              <p:spPr>
                <a:xfrm>
                  <a:off x="11430000" y="637401"/>
                  <a:ext cx="2380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E1C065-DCB9-8645-B2E5-42BB51F40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0" y="637401"/>
                  <a:ext cx="23807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513" r="-17949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5C386F-08AF-578B-4867-F8876480CB29}"/>
                </a:ext>
              </a:extLst>
            </p:cNvPr>
            <p:cNvSpPr/>
            <p:nvPr/>
          </p:nvSpPr>
          <p:spPr>
            <a:xfrm>
              <a:off x="8991600" y="637401"/>
              <a:ext cx="1752600" cy="276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A737C3-651D-21A0-28DC-463DA4C13A2F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632283"/>
              <a:ext cx="17503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51BFF7-2701-FCFA-0808-6F49A36D23B6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914400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374FAB-26D0-829E-2F98-7CCCC9DCE78E}"/>
                </a:ext>
              </a:extLst>
            </p:cNvPr>
            <p:cNvCxnSpPr>
              <a:cxnSpLocks/>
            </p:cNvCxnSpPr>
            <p:nvPr/>
          </p:nvCxnSpPr>
          <p:spPr>
            <a:xfrm>
              <a:off x="8458200" y="632283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F3A1526-DC7F-27C0-629F-AB83C7EBDAF2}"/>
                </a:ext>
              </a:extLst>
            </p:cNvPr>
            <p:cNvCxnSpPr>
              <a:cxnSpLocks/>
            </p:cNvCxnSpPr>
            <p:nvPr/>
          </p:nvCxnSpPr>
          <p:spPr>
            <a:xfrm>
              <a:off x="8458200" y="9144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9797EA2-87F9-4DDD-520D-EA97579F29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1800" y="7759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D74390-0F71-5C93-6D16-A4238C9F69CD}"/>
                    </a:ext>
                  </a:extLst>
                </p:cNvPr>
                <p:cNvSpPr txBox="1"/>
                <p:nvPr/>
              </p:nvSpPr>
              <p:spPr>
                <a:xfrm>
                  <a:off x="10665931" y="956100"/>
                  <a:ext cx="2157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D74390-0F71-5C93-6D16-A4238C9F6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5931" y="956100"/>
                  <a:ext cx="21570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FD2343C8-83C3-0DE0-5938-D587817A5939}"/>
                </a:ext>
              </a:extLst>
            </p:cNvPr>
            <p:cNvSpPr/>
            <p:nvPr/>
          </p:nvSpPr>
          <p:spPr>
            <a:xfrm>
              <a:off x="10112223" y="318700"/>
              <a:ext cx="914400" cy="914400"/>
            </a:xfrm>
            <a:prstGeom prst="arc">
              <a:avLst>
                <a:gd name="adj1" fmla="val 18486453"/>
                <a:gd name="adj2" fmla="val 2826473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F2D83A-8525-AD2A-BC83-2209DCA16822}"/>
                    </a:ext>
                  </a:extLst>
                </p:cNvPr>
                <p:cNvSpPr txBox="1"/>
                <p:nvPr/>
              </p:nvSpPr>
              <p:spPr>
                <a:xfrm>
                  <a:off x="10881631" y="180200"/>
                  <a:ext cx="266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F2D83A-8525-AD2A-BC83-2209DCA16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1631" y="180200"/>
                  <a:ext cx="26693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15909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AFBE13-5763-291E-2AD0-916BD2AD5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200" y="632283"/>
              <a:ext cx="0" cy="28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D95E78FB-0BB3-4910-D1CC-5B3166A5D1A6}"/>
                </a:ext>
              </a:extLst>
            </p:cNvPr>
            <p:cNvSpPr/>
            <p:nvPr/>
          </p:nvSpPr>
          <p:spPr>
            <a:xfrm>
              <a:off x="10515600" y="457200"/>
              <a:ext cx="141211" cy="685797"/>
            </a:xfrm>
            <a:prstGeom prst="arc">
              <a:avLst>
                <a:gd name="adj1" fmla="val 15109690"/>
                <a:gd name="adj2" fmla="val 6618642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E108AAC-0498-EC29-9904-1057898C57B5}"/>
                    </a:ext>
                  </a:extLst>
                </p:cNvPr>
                <p:cNvSpPr txBox="1"/>
                <p:nvPr/>
              </p:nvSpPr>
              <p:spPr>
                <a:xfrm>
                  <a:off x="10312286" y="956100"/>
                  <a:ext cx="207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E108AAC-0498-EC29-9904-1057898C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2286" y="956100"/>
                  <a:ext cx="20704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6471" r="-2058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06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23329</TotalTime>
  <Words>936</Words>
  <Application>Microsoft Office PowerPoint</Application>
  <PresentationFormat>Widescreen</PresentationFormat>
  <Paragraphs>170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</cp:lastModifiedBy>
  <cp:revision>1066</cp:revision>
  <cp:lastPrinted>2024-03-19T14:54:14Z</cp:lastPrinted>
  <dcterms:created xsi:type="dcterms:W3CDTF">2006-10-13T21:53:26Z</dcterms:created>
  <dcterms:modified xsi:type="dcterms:W3CDTF">2025-04-01T14:54:35Z</dcterms:modified>
</cp:coreProperties>
</file>