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1" r:id="rId2"/>
    <p:sldId id="350" r:id="rId3"/>
    <p:sldId id="347" r:id="rId4"/>
    <p:sldId id="276" r:id="rId5"/>
    <p:sldId id="277" r:id="rId6"/>
    <p:sldId id="278" r:id="rId7"/>
    <p:sldId id="280" r:id="rId8"/>
    <p:sldId id="282" r:id="rId9"/>
    <p:sldId id="279" r:id="rId10"/>
    <p:sldId id="499" r:id="rId11"/>
    <p:sldId id="352" r:id="rId12"/>
    <p:sldId id="289" r:id="rId13"/>
    <p:sldId id="353" r:id="rId14"/>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00"/>
    <a:srgbClr val="FF33CC"/>
    <a:srgbClr val="FF0000"/>
    <a:srgbClr val="3366FF"/>
    <a:srgbClr val="663300"/>
    <a:srgbClr val="996633"/>
    <a:srgbClr val="00CC00"/>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25" autoAdjust="0"/>
    <p:restoredTop sz="87901" autoAdjust="0"/>
  </p:normalViewPr>
  <p:slideViewPr>
    <p:cSldViewPr>
      <p:cViewPr varScale="1">
        <p:scale>
          <a:sx n="94" d="100"/>
          <a:sy n="94" d="100"/>
        </p:scale>
        <p:origin x="792" y="96"/>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varScale="1">
      <p:scale>
        <a:sx n="1" d="1"/>
        <a:sy n="1" d="1"/>
      </p:scale>
      <p:origin x="0" y="0"/>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10</a:t>
            </a:fld>
            <a:endParaRPr lang="en-US"/>
          </a:p>
        </p:txBody>
      </p:sp>
    </p:spTree>
    <p:extLst>
      <p:ext uri="{BB962C8B-B14F-4D97-AF65-F5344CB8AC3E}">
        <p14:creationId xmlns:p14="http://schemas.microsoft.com/office/powerpoint/2010/main" val="1979488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11</a:t>
            </a:fld>
            <a:endParaRPr lang="en-US"/>
          </a:p>
        </p:txBody>
      </p:sp>
    </p:spTree>
    <p:extLst>
      <p:ext uri="{BB962C8B-B14F-4D97-AF65-F5344CB8AC3E}">
        <p14:creationId xmlns:p14="http://schemas.microsoft.com/office/powerpoint/2010/main" val="3545678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12</a:t>
            </a:fld>
            <a:endParaRPr lang="en-US"/>
          </a:p>
        </p:txBody>
      </p:sp>
    </p:spTree>
    <p:extLst>
      <p:ext uri="{BB962C8B-B14F-4D97-AF65-F5344CB8AC3E}">
        <p14:creationId xmlns:p14="http://schemas.microsoft.com/office/powerpoint/2010/main" val="12664334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13</a:t>
            </a:fld>
            <a:endParaRPr lang="en-US"/>
          </a:p>
        </p:txBody>
      </p:sp>
    </p:spTree>
    <p:extLst>
      <p:ext uri="{BB962C8B-B14F-4D97-AF65-F5344CB8AC3E}">
        <p14:creationId xmlns:p14="http://schemas.microsoft.com/office/powerpoint/2010/main" val="8010850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a:t>
            </a:fld>
            <a:endParaRPr lang="en-US"/>
          </a:p>
        </p:txBody>
      </p:sp>
    </p:spTree>
    <p:extLst>
      <p:ext uri="{BB962C8B-B14F-4D97-AF65-F5344CB8AC3E}">
        <p14:creationId xmlns:p14="http://schemas.microsoft.com/office/powerpoint/2010/main" val="2494053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a:t>
            </a:fld>
            <a:endParaRPr lang="en-US"/>
          </a:p>
        </p:txBody>
      </p:sp>
    </p:spTree>
    <p:extLst>
      <p:ext uri="{BB962C8B-B14F-4D97-AF65-F5344CB8AC3E}">
        <p14:creationId xmlns:p14="http://schemas.microsoft.com/office/powerpoint/2010/main" val="3968696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a:t>
            </a:fld>
            <a:endParaRPr lang="en-US"/>
          </a:p>
        </p:txBody>
      </p:sp>
    </p:spTree>
    <p:extLst>
      <p:ext uri="{BB962C8B-B14F-4D97-AF65-F5344CB8AC3E}">
        <p14:creationId xmlns:p14="http://schemas.microsoft.com/office/powerpoint/2010/main" val="3104301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5</a:t>
            </a:fld>
            <a:endParaRPr lang="en-US"/>
          </a:p>
        </p:txBody>
      </p:sp>
    </p:spTree>
    <p:extLst>
      <p:ext uri="{BB962C8B-B14F-4D97-AF65-F5344CB8AC3E}">
        <p14:creationId xmlns:p14="http://schemas.microsoft.com/office/powerpoint/2010/main" val="10918527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6</a:t>
            </a:fld>
            <a:endParaRPr lang="en-US"/>
          </a:p>
        </p:txBody>
      </p:sp>
    </p:spTree>
    <p:extLst>
      <p:ext uri="{BB962C8B-B14F-4D97-AF65-F5344CB8AC3E}">
        <p14:creationId xmlns:p14="http://schemas.microsoft.com/office/powerpoint/2010/main" val="77414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7</a:t>
            </a:fld>
            <a:endParaRPr lang="en-US"/>
          </a:p>
        </p:txBody>
      </p:sp>
    </p:spTree>
    <p:extLst>
      <p:ext uri="{BB962C8B-B14F-4D97-AF65-F5344CB8AC3E}">
        <p14:creationId xmlns:p14="http://schemas.microsoft.com/office/powerpoint/2010/main" val="1928574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8</a:t>
            </a:fld>
            <a:endParaRPr lang="en-US"/>
          </a:p>
        </p:txBody>
      </p:sp>
    </p:spTree>
    <p:extLst>
      <p:ext uri="{BB962C8B-B14F-4D97-AF65-F5344CB8AC3E}">
        <p14:creationId xmlns:p14="http://schemas.microsoft.com/office/powerpoint/2010/main" val="907240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9</a:t>
            </a:fld>
            <a:endParaRPr lang="en-US"/>
          </a:p>
        </p:txBody>
      </p:sp>
    </p:spTree>
    <p:extLst>
      <p:ext uri="{BB962C8B-B14F-4D97-AF65-F5344CB8AC3E}">
        <p14:creationId xmlns:p14="http://schemas.microsoft.com/office/powerpoint/2010/main" val="1250410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0.png"/></Relationships>
</file>

<file path=ppt/slides/_rels/slide2.xml.rels><?xml version="1.0" encoding="UTF-8" standalone="yes"?>
<Relationships xmlns="http://schemas.openxmlformats.org/package/2006/relationships"><Relationship Id="rId8" Type="http://schemas.openxmlformats.org/officeDocument/2006/relationships/image" Target="../media/image170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58.png"/><Relationship Id="rId4" Type="http://schemas.openxmlformats.org/officeDocument/2006/relationships/image" Target="../media/image3.png"/><Relationship Id="rId9"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5.emf"/><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1800.png"/><Relationship Id="rId7" Type="http://schemas.openxmlformats.org/officeDocument/2006/relationships/image" Target="../media/image220.png"/><Relationship Id="rId12" Type="http://schemas.openxmlformats.org/officeDocument/2006/relationships/image" Target="../media/image270.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210.png"/><Relationship Id="rId11" Type="http://schemas.openxmlformats.org/officeDocument/2006/relationships/image" Target="../media/image260.png"/><Relationship Id="rId5" Type="http://schemas.openxmlformats.org/officeDocument/2006/relationships/image" Target="../media/image200.png"/><Relationship Id="rId10" Type="http://schemas.openxmlformats.org/officeDocument/2006/relationships/image" Target="../media/image250.png"/><Relationship Id="rId4" Type="http://schemas.openxmlformats.org/officeDocument/2006/relationships/image" Target="../media/image16.gif"/><Relationship Id="rId9" Type="http://schemas.openxmlformats.org/officeDocument/2006/relationships/image" Target="../media/image240.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a:t>
            </a:fld>
            <a:endParaRPr lang="en-US" sz="1400" dirty="0"/>
          </a:p>
        </p:txBody>
      </p:sp>
      <p:sp>
        <p:nvSpPr>
          <p:cNvPr id="4102" name="Rectangle 3"/>
          <p:cNvSpPr>
            <a:spLocks noGrp="1" noChangeArrowheads="1"/>
          </p:cNvSpPr>
          <p:nvPr>
            <p:ph type="body" sz="half" idx="1"/>
          </p:nvPr>
        </p:nvSpPr>
        <p:spPr>
          <a:xfrm>
            <a:off x="762000" y="2084725"/>
            <a:ext cx="5410200" cy="3477875"/>
          </a:xfrm>
        </p:spPr>
        <p:txBody>
          <a:bodyPr>
            <a:spAutoFit/>
          </a:bodyPr>
          <a:lstStyle/>
          <a:p>
            <a:pPr marL="0" indent="0" algn="ctr">
              <a:buNone/>
            </a:pPr>
            <a:r>
              <a:rPr lang="en-US" sz="2000" u="sng" dirty="0">
                <a:solidFill>
                  <a:schemeClr val="tx1"/>
                </a:solidFill>
              </a:rPr>
              <a:t>ANNOUNCE / BUSINESS</a:t>
            </a:r>
            <a:endParaRPr lang="en-US" sz="2000" dirty="0">
              <a:solidFill>
                <a:schemeClr val="tx1"/>
              </a:solidFill>
            </a:endParaRPr>
          </a:p>
          <a:p>
            <a:pPr>
              <a:buFont typeface="Arial" panose="020B0604020202020204" pitchFamily="34" charset="0"/>
              <a:buChar char="•"/>
            </a:pPr>
            <a:r>
              <a:rPr lang="en-US" sz="2000" dirty="0">
                <a:solidFill>
                  <a:schemeClr val="tx1"/>
                </a:solidFill>
              </a:rPr>
              <a:t>HW 12 (due H, 4/10)</a:t>
            </a:r>
          </a:p>
          <a:p>
            <a:pPr>
              <a:buFont typeface="Arial" panose="020B0604020202020204" pitchFamily="34" charset="0"/>
              <a:buChar char="•"/>
            </a:pPr>
            <a:r>
              <a:rPr lang="en-US" sz="2000" dirty="0">
                <a:solidFill>
                  <a:schemeClr val="tx1"/>
                </a:solidFill>
              </a:rPr>
              <a:t>HW 11 is skipped</a:t>
            </a:r>
          </a:p>
          <a:p>
            <a:pPr marL="0" indent="0">
              <a:buNone/>
            </a:pPr>
            <a:endParaRPr lang="en-US" sz="2000" dirty="0">
              <a:solidFill>
                <a:schemeClr val="tx1"/>
              </a:solidFill>
            </a:endParaRPr>
          </a:p>
          <a:p>
            <a:pPr algn="ctr">
              <a:lnSpc>
                <a:spcPct val="80000"/>
              </a:lnSpc>
              <a:buFontTx/>
              <a:buNone/>
            </a:pPr>
            <a:r>
              <a:rPr lang="en-US" sz="2000" u="sng" dirty="0">
                <a:solidFill>
                  <a:schemeClr val="tx1"/>
                </a:solidFill>
              </a:rPr>
              <a:t>PREVIOUS</a:t>
            </a:r>
          </a:p>
          <a:p>
            <a:pPr>
              <a:lnSpc>
                <a:spcPct val="80000"/>
              </a:lnSpc>
            </a:pPr>
            <a:r>
              <a:rPr lang="en-US" sz="2000" dirty="0">
                <a:solidFill>
                  <a:schemeClr val="tx1"/>
                </a:solidFill>
              </a:rPr>
              <a:t>Reciprocity Theorem</a:t>
            </a:r>
          </a:p>
          <a:p>
            <a:pPr algn="ctr">
              <a:lnSpc>
                <a:spcPct val="80000"/>
              </a:lnSpc>
              <a:buFontTx/>
              <a:buNone/>
            </a:pPr>
            <a:endParaRPr lang="en-US" sz="2000" u="sng" dirty="0">
              <a:solidFill>
                <a:schemeClr val="tx1"/>
              </a:solidFill>
            </a:endParaRPr>
          </a:p>
          <a:p>
            <a:pPr algn="ctr">
              <a:lnSpc>
                <a:spcPct val="80000"/>
              </a:lnSpc>
              <a:buFontTx/>
              <a:buNone/>
            </a:pPr>
            <a:r>
              <a:rPr lang="en-US" sz="2000" u="sng" dirty="0">
                <a:solidFill>
                  <a:schemeClr val="tx1"/>
                </a:solidFill>
              </a:rPr>
              <a:t>TODAY</a:t>
            </a:r>
            <a:endParaRPr lang="en-US" sz="2000" dirty="0">
              <a:solidFill>
                <a:schemeClr val="tx1"/>
              </a:solidFill>
            </a:endParaRPr>
          </a:p>
          <a:p>
            <a:r>
              <a:rPr lang="en-US" sz="2000" dirty="0">
                <a:solidFill>
                  <a:schemeClr val="tx1"/>
                </a:solidFill>
              </a:rPr>
              <a:t>Questions?</a:t>
            </a:r>
          </a:p>
          <a:p>
            <a:r>
              <a:rPr lang="en-US" sz="2000" dirty="0">
                <a:solidFill>
                  <a:schemeClr val="tx1"/>
                </a:solidFill>
              </a:rPr>
              <a:t>Castigliano’s method</a:t>
            </a:r>
          </a:p>
        </p:txBody>
      </p:sp>
      <p:sp>
        <p:nvSpPr>
          <p:cNvPr id="8" name="Rectangle 2"/>
          <p:cNvSpPr txBox="1">
            <a:spLocks noChangeArrowheads="1"/>
          </p:cNvSpPr>
          <p:nvPr/>
        </p:nvSpPr>
        <p:spPr bwMode="auto">
          <a:xfrm>
            <a:off x="304801" y="304800"/>
            <a:ext cx="6324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Advanced Mechanics</a:t>
            </a:r>
          </a:p>
          <a:p>
            <a:r>
              <a:rPr lang="en-US" b="0" kern="0" dirty="0">
                <a:solidFill>
                  <a:srgbClr val="0070C0"/>
                </a:solidFill>
              </a:rPr>
              <a:t>(Lecture 23)</a:t>
            </a:r>
          </a:p>
        </p:txBody>
      </p:sp>
      <p:pic>
        <p:nvPicPr>
          <p:cNvPr id="2" name="Picture 1" descr="Image result for Advanced Mechanics of Materials and Applied Elasticity, 5th Ed., A.C. Ugural &amp; S.K. Fenster, Prentice Hall, 2012">
            <a:extLst>
              <a:ext uri="{FF2B5EF4-FFF2-40B4-BE49-F238E27FC236}">
                <a16:creationId xmlns:a16="http://schemas.microsoft.com/office/drawing/2014/main" id="{75CF1E25-CDED-083E-B7F8-1C09CD13B7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844" r="4304"/>
          <a:stretch/>
        </p:blipFill>
        <p:spPr bwMode="auto">
          <a:xfrm>
            <a:off x="7199440" y="10"/>
            <a:ext cx="4992560" cy="6857990"/>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914400"/>
            <a:ext cx="7315200" cy="400110"/>
          </a:xfrm>
          <a:prstGeom prst="rect">
            <a:avLst/>
          </a:prstGeom>
          <a:noFill/>
        </p:spPr>
        <p:txBody>
          <a:bodyPr wrap="square" rtlCol="0">
            <a:spAutoFit/>
          </a:bodyPr>
          <a:lstStyle/>
          <a:p>
            <a:r>
              <a:rPr lang="en-US" sz="2000" dirty="0"/>
              <a:t>Statically indeterminate = too many unknowns.</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10</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Statically Indeterminate Structures</a:t>
            </a:r>
          </a:p>
        </p:txBody>
      </p:sp>
      <p:pic>
        <p:nvPicPr>
          <p:cNvPr id="2" name="Picture 1">
            <a:extLst>
              <a:ext uri="{FF2B5EF4-FFF2-40B4-BE49-F238E27FC236}">
                <a16:creationId xmlns:a16="http://schemas.microsoft.com/office/drawing/2014/main" id="{9C50BF60-08C0-442F-94DD-6D424B796725}"/>
              </a:ext>
            </a:extLst>
          </p:cNvPr>
          <p:cNvPicPr>
            <a:picLocks noChangeAspect="1"/>
          </p:cNvPicPr>
          <p:nvPr/>
        </p:nvPicPr>
        <p:blipFill>
          <a:blip r:embed="rId3"/>
          <a:stretch>
            <a:fillRect/>
          </a:stretch>
        </p:blipFill>
        <p:spPr>
          <a:xfrm>
            <a:off x="8001000" y="762000"/>
            <a:ext cx="3869729" cy="1652697"/>
          </a:xfrm>
          <a:prstGeom prst="rect">
            <a:avLst/>
          </a:prstGeom>
        </p:spPr>
      </p:pic>
      <p:sp>
        <p:nvSpPr>
          <p:cNvPr id="6" name="TextBox 5">
            <a:extLst>
              <a:ext uri="{FF2B5EF4-FFF2-40B4-BE49-F238E27FC236}">
                <a16:creationId xmlns:a16="http://schemas.microsoft.com/office/drawing/2014/main" id="{638DC7AE-C4F7-4C52-A8B5-956CDBE0AD08}"/>
              </a:ext>
            </a:extLst>
          </p:cNvPr>
          <p:cNvSpPr txBox="1"/>
          <p:nvPr/>
        </p:nvSpPr>
        <p:spPr>
          <a:xfrm>
            <a:off x="609600" y="3048000"/>
            <a:ext cx="8763000" cy="1631216"/>
          </a:xfrm>
          <a:prstGeom prst="rect">
            <a:avLst/>
          </a:prstGeom>
          <a:noFill/>
        </p:spPr>
        <p:txBody>
          <a:bodyPr wrap="square" rtlCol="0">
            <a:spAutoFit/>
          </a:bodyPr>
          <a:lstStyle/>
          <a:p>
            <a:r>
              <a:rPr lang="en-US" sz="2000" dirty="0"/>
              <a:t>Approach to solve:</a:t>
            </a:r>
          </a:p>
          <a:p>
            <a:pPr marL="457200" indent="-457200">
              <a:buFont typeface="+mj-lt"/>
              <a:buAutoNum type="arabicPeriod"/>
            </a:pPr>
            <a:r>
              <a:rPr lang="en-US" sz="2000" dirty="0"/>
              <a:t>Choose one reaction to treat as known load.</a:t>
            </a:r>
          </a:p>
          <a:p>
            <a:pPr marL="457200" indent="-457200">
              <a:buFont typeface="+mj-lt"/>
              <a:buAutoNum type="arabicPeriod"/>
            </a:pPr>
            <a:r>
              <a:rPr lang="en-US" sz="2000" dirty="0"/>
              <a:t>Solve for deflection (or slope) at location of chosen reaction (using any of the methods we’ve discussed).</a:t>
            </a:r>
          </a:p>
          <a:p>
            <a:pPr marL="457200" indent="-457200">
              <a:buFont typeface="+mj-lt"/>
              <a:buAutoNum type="arabicPeriod"/>
            </a:pPr>
            <a:r>
              <a:rPr lang="en-US" sz="2000" dirty="0"/>
              <a:t>Set deflection (or slope) to zero and solve for load.</a:t>
            </a:r>
          </a:p>
        </p:txBody>
      </p:sp>
    </p:spTree>
    <p:extLst>
      <p:ext uri="{BB962C8B-B14F-4D97-AF65-F5344CB8AC3E}">
        <p14:creationId xmlns:p14="http://schemas.microsoft.com/office/powerpoint/2010/main" val="156255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1038762"/>
            <a:ext cx="10972799"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Castigliano’s can also be used to determine forces in indeterminate structures, knowing that displacement at the constraints has to be zero.</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Approach: “Remove” one constraint and replace it with an unknown force (knowing the deflection is zero there). In our application of this method thus far, we have known the force but not the deflection. With this approach, we now don’t know the force, but we do know the deflection. There is still just one unknown.</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11</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Indeterminate Structures</a:t>
            </a:r>
          </a:p>
        </p:txBody>
      </p:sp>
    </p:spTree>
    <p:extLst>
      <p:ext uri="{BB962C8B-B14F-4D97-AF65-F5344CB8AC3E}">
        <p14:creationId xmlns:p14="http://schemas.microsoft.com/office/powerpoint/2010/main" val="1626280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1" y="1038762"/>
            <a:ext cx="6324600" cy="830997"/>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Determine reactions at supports. Neglect the influence of shear loads.</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12</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Indeterminate Structures</a:t>
            </a:r>
          </a:p>
        </p:txBody>
      </p:sp>
      <p:grpSp>
        <p:nvGrpSpPr>
          <p:cNvPr id="47" name="Group 46">
            <a:extLst>
              <a:ext uri="{FF2B5EF4-FFF2-40B4-BE49-F238E27FC236}">
                <a16:creationId xmlns:a16="http://schemas.microsoft.com/office/drawing/2014/main" id="{78DFC070-7C68-49DC-AC6C-E8EBCA8A20C1}"/>
              </a:ext>
            </a:extLst>
          </p:cNvPr>
          <p:cNvGrpSpPr/>
          <p:nvPr/>
        </p:nvGrpSpPr>
        <p:grpSpPr>
          <a:xfrm>
            <a:off x="7162800" y="609600"/>
            <a:ext cx="4648071" cy="2402304"/>
            <a:chOff x="3581400" y="2209800"/>
            <a:chExt cx="4648071" cy="2402304"/>
          </a:xfrm>
        </p:grpSpPr>
        <p:sp>
          <p:nvSpPr>
            <p:cNvPr id="9" name="Rectangle 8">
              <a:extLst>
                <a:ext uri="{FF2B5EF4-FFF2-40B4-BE49-F238E27FC236}">
                  <a16:creationId xmlns:a16="http://schemas.microsoft.com/office/drawing/2014/main" id="{82CD71AE-4346-4FFB-A0F6-6E51D3977887}"/>
                </a:ext>
              </a:extLst>
            </p:cNvPr>
            <p:cNvSpPr/>
            <p:nvPr/>
          </p:nvSpPr>
          <p:spPr>
            <a:xfrm>
              <a:off x="3886199" y="3843430"/>
              <a:ext cx="304800" cy="152399"/>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AFA46C-41AA-4658-889E-48E26A5D09EF}"/>
                </a:ext>
              </a:extLst>
            </p:cNvPr>
            <p:cNvSpPr/>
            <p:nvPr/>
          </p:nvSpPr>
          <p:spPr>
            <a:xfrm>
              <a:off x="4038600" y="3228487"/>
              <a:ext cx="3733800" cy="3048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3D76C96F-754F-42DE-A426-2412299BF8A3}"/>
                </a:ext>
              </a:extLst>
            </p:cNvPr>
            <p:cNvCxnSpPr/>
            <p:nvPr/>
          </p:nvCxnSpPr>
          <p:spPr>
            <a:xfrm>
              <a:off x="5283201"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EA06503E-9284-4741-B151-04B8C6465AE3}"/>
                </a:ext>
              </a:extLst>
            </p:cNvPr>
            <p:cNvCxnSpPr/>
            <p:nvPr/>
          </p:nvCxnSpPr>
          <p:spPr>
            <a:xfrm>
              <a:off x="5698068"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D59EA4-F53A-4417-B97B-231629F15BD9}"/>
                </a:ext>
              </a:extLst>
            </p:cNvPr>
            <p:cNvCxnSpPr/>
            <p:nvPr/>
          </p:nvCxnSpPr>
          <p:spPr>
            <a:xfrm>
              <a:off x="6112935"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8416DD6-9F35-4054-9FED-C58957C417C7}"/>
                </a:ext>
              </a:extLst>
            </p:cNvPr>
            <p:cNvCxnSpPr/>
            <p:nvPr/>
          </p:nvCxnSpPr>
          <p:spPr>
            <a:xfrm>
              <a:off x="6527802"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70843CD-42A9-4A2A-9D8C-EAC1606BEDE8}"/>
                </a:ext>
              </a:extLst>
            </p:cNvPr>
            <p:cNvCxnSpPr/>
            <p:nvPr/>
          </p:nvCxnSpPr>
          <p:spPr>
            <a:xfrm>
              <a:off x="6942669"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CD50AAE-B280-4EBA-A6C3-B5EA6240E744}"/>
                </a:ext>
              </a:extLst>
            </p:cNvPr>
            <p:cNvCxnSpPr/>
            <p:nvPr/>
          </p:nvCxnSpPr>
          <p:spPr>
            <a:xfrm>
              <a:off x="7357536"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321145E-2EB7-4B81-B86E-9D88742C7158}"/>
                </a:ext>
              </a:extLst>
            </p:cNvPr>
            <p:cNvCxnSpPr/>
            <p:nvPr/>
          </p:nvCxnSpPr>
          <p:spPr>
            <a:xfrm>
              <a:off x="7772400"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E74FB8C-59BA-4F78-86E8-A3C929055577}"/>
                </a:ext>
              </a:extLst>
            </p:cNvPr>
            <p:cNvCxnSpPr>
              <a:cxnSpLocks/>
            </p:cNvCxnSpPr>
            <p:nvPr/>
          </p:nvCxnSpPr>
          <p:spPr>
            <a:xfrm flipH="1">
              <a:off x="4038599" y="2695087"/>
              <a:ext cx="3733803"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Isosceles Triangle 19">
              <a:extLst>
                <a:ext uri="{FF2B5EF4-FFF2-40B4-BE49-F238E27FC236}">
                  <a16:creationId xmlns:a16="http://schemas.microsoft.com/office/drawing/2014/main" id="{A42D0863-080D-4BEB-8A1C-CC9DF7AF2682}"/>
                </a:ext>
              </a:extLst>
            </p:cNvPr>
            <p:cNvSpPr/>
            <p:nvPr/>
          </p:nvSpPr>
          <p:spPr>
            <a:xfrm>
              <a:off x="3886199" y="3533287"/>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14B3F4E-39CF-4AA4-B1B6-B9D322420989}"/>
                    </a:ext>
                  </a:extLst>
                </p:cNvPr>
                <p:cNvSpPr txBox="1"/>
                <p:nvPr/>
              </p:nvSpPr>
              <p:spPr>
                <a:xfrm>
                  <a:off x="3581400" y="3327107"/>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24" name="TextBox 23">
                  <a:extLst>
                    <a:ext uri="{FF2B5EF4-FFF2-40B4-BE49-F238E27FC236}">
                      <a16:creationId xmlns:a16="http://schemas.microsoft.com/office/drawing/2014/main" id="{A14B3F4E-39CF-4AA4-B1B6-B9D322420989}"/>
                    </a:ext>
                  </a:extLst>
                </p:cNvPr>
                <p:cNvSpPr txBox="1">
                  <a:spLocks noRot="1" noChangeAspect="1" noMove="1" noResize="1" noEditPoints="1" noAdjustHandles="1" noChangeArrowheads="1" noChangeShapeType="1" noTextEdit="1"/>
                </p:cNvSpPr>
                <p:nvPr/>
              </p:nvSpPr>
              <p:spPr>
                <a:xfrm>
                  <a:off x="3581400" y="3327107"/>
                  <a:ext cx="396904"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AA153D9-02E4-4B46-993B-742580A382E3}"/>
                    </a:ext>
                  </a:extLst>
                </p:cNvPr>
                <p:cNvSpPr txBox="1"/>
                <p:nvPr/>
              </p:nvSpPr>
              <p:spPr>
                <a:xfrm>
                  <a:off x="5891540" y="3497063"/>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oMath>
                    </m:oMathPara>
                  </a14:m>
                  <a:endParaRPr lang="en-US" dirty="0"/>
                </a:p>
              </p:txBody>
            </p:sp>
          </mc:Choice>
          <mc:Fallback xmlns="">
            <p:sp>
              <p:nvSpPr>
                <p:cNvPr id="25" name="TextBox 24">
                  <a:extLst>
                    <a:ext uri="{FF2B5EF4-FFF2-40B4-BE49-F238E27FC236}">
                      <a16:creationId xmlns:a16="http://schemas.microsoft.com/office/drawing/2014/main" id="{CAA153D9-02E4-4B46-993B-742580A382E3}"/>
                    </a:ext>
                  </a:extLst>
                </p:cNvPr>
                <p:cNvSpPr txBox="1">
                  <a:spLocks noRot="1" noChangeAspect="1" noMove="1" noResize="1" noEditPoints="1" noAdjustHandles="1" noChangeArrowheads="1" noChangeShapeType="1" noTextEdit="1"/>
                </p:cNvSpPr>
                <p:nvPr/>
              </p:nvSpPr>
              <p:spPr>
                <a:xfrm>
                  <a:off x="5891540" y="3497063"/>
                  <a:ext cx="407291"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2200CD-C976-488A-8146-1701EEF30DB9}"/>
                    </a:ext>
                  </a:extLst>
                </p:cNvPr>
                <p:cNvSpPr txBox="1"/>
                <p:nvPr/>
              </p:nvSpPr>
              <p:spPr>
                <a:xfrm>
                  <a:off x="7832696" y="3468755"/>
                  <a:ext cx="396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m:t>
                        </m:r>
                      </m:oMath>
                    </m:oMathPara>
                  </a14:m>
                  <a:endParaRPr lang="en-US" dirty="0"/>
                </a:p>
              </p:txBody>
            </p:sp>
          </mc:Choice>
          <mc:Fallback xmlns="">
            <p:sp>
              <p:nvSpPr>
                <p:cNvPr id="26" name="TextBox 25">
                  <a:extLst>
                    <a:ext uri="{FF2B5EF4-FFF2-40B4-BE49-F238E27FC236}">
                      <a16:creationId xmlns:a16="http://schemas.microsoft.com/office/drawing/2014/main" id="{B72200CD-C976-488A-8146-1701EEF30DB9}"/>
                    </a:ext>
                  </a:extLst>
                </p:cNvPr>
                <p:cNvSpPr txBox="1">
                  <a:spLocks noRot="1" noChangeAspect="1" noMove="1" noResize="1" noEditPoints="1" noAdjustHandles="1" noChangeArrowheads="1" noChangeShapeType="1" noTextEdit="1"/>
                </p:cNvSpPr>
                <p:nvPr/>
              </p:nvSpPr>
              <p:spPr>
                <a:xfrm>
                  <a:off x="7832696" y="3468755"/>
                  <a:ext cx="396775" cy="369332"/>
                </a:xfrm>
                <a:prstGeom prst="rect">
                  <a:avLst/>
                </a:prstGeom>
                <a:blipFill>
                  <a:blip r:embed="rId5"/>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157B6B89-FCA9-42B9-A6C2-A20D3EDD1679}"/>
                </a:ext>
              </a:extLst>
            </p:cNvPr>
            <p:cNvCxnSpPr>
              <a:cxnSpLocks/>
            </p:cNvCxnSpPr>
            <p:nvPr/>
          </p:nvCxnSpPr>
          <p:spPr>
            <a:xfrm>
              <a:off x="6389680" y="4138523"/>
              <a:ext cx="0" cy="445873"/>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25A172B-04CD-462E-BE38-3EF3A1D90DDC}"/>
                </a:ext>
              </a:extLst>
            </p:cNvPr>
            <p:cNvCxnSpPr>
              <a:cxnSpLocks/>
            </p:cNvCxnSpPr>
            <p:nvPr/>
          </p:nvCxnSpPr>
          <p:spPr>
            <a:xfrm>
              <a:off x="4038599" y="4025539"/>
              <a:ext cx="0" cy="574548"/>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F26EC8B-66D0-4D0B-836E-A68F07C9EE5D}"/>
                </a:ext>
              </a:extLst>
            </p:cNvPr>
            <p:cNvCxnSpPr>
              <a:cxnSpLocks/>
            </p:cNvCxnSpPr>
            <p:nvPr/>
          </p:nvCxnSpPr>
          <p:spPr>
            <a:xfrm>
              <a:off x="7778362" y="4115491"/>
              <a:ext cx="0" cy="484596"/>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43BD1AC-3F61-47A0-B7D1-71C5D9449B16}"/>
                </a:ext>
              </a:extLst>
            </p:cNvPr>
            <p:cNvCxnSpPr>
              <a:cxnSpLocks/>
            </p:cNvCxnSpPr>
            <p:nvPr/>
          </p:nvCxnSpPr>
          <p:spPr>
            <a:xfrm flipH="1">
              <a:off x="4078355" y="4236106"/>
              <a:ext cx="2283128"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19F920C-8256-47BA-ADB7-0684379B7EB8}"/>
                    </a:ext>
                  </a:extLst>
                </p:cNvPr>
                <p:cNvSpPr txBox="1"/>
                <p:nvPr/>
              </p:nvSpPr>
              <p:spPr>
                <a:xfrm>
                  <a:off x="5045341" y="4215064"/>
                  <a:ext cx="3769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𝐿</m:t>
                        </m:r>
                      </m:oMath>
                    </m:oMathPara>
                  </a14:m>
                  <a:endParaRPr lang="en-US" dirty="0"/>
                </a:p>
              </p:txBody>
            </p:sp>
          </mc:Choice>
          <mc:Fallback xmlns="">
            <p:sp>
              <p:nvSpPr>
                <p:cNvPr id="31" name="TextBox 30">
                  <a:extLst>
                    <a:ext uri="{FF2B5EF4-FFF2-40B4-BE49-F238E27FC236}">
                      <a16:creationId xmlns:a16="http://schemas.microsoft.com/office/drawing/2014/main" id="{F19F920C-8256-47BA-ADB7-0684379B7EB8}"/>
                    </a:ext>
                  </a:extLst>
                </p:cNvPr>
                <p:cNvSpPr txBox="1">
                  <a:spLocks noRot="1" noChangeAspect="1" noMove="1" noResize="1" noEditPoints="1" noAdjustHandles="1" noChangeArrowheads="1" noChangeShapeType="1" noTextEdit="1"/>
                </p:cNvSpPr>
                <p:nvPr/>
              </p:nvSpPr>
              <p:spPr>
                <a:xfrm>
                  <a:off x="5045341" y="4215064"/>
                  <a:ext cx="37696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3D224A1-5288-4FEC-8E9F-953F0BE84906}"/>
                    </a:ext>
                  </a:extLst>
                </p:cNvPr>
                <p:cNvSpPr txBox="1"/>
                <p:nvPr/>
              </p:nvSpPr>
              <p:spPr>
                <a:xfrm>
                  <a:off x="5685545" y="2209800"/>
                  <a:ext cx="42056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𝜔</m:t>
                        </m:r>
                      </m:oMath>
                    </m:oMathPara>
                  </a14:m>
                  <a:endParaRPr lang="en-US" dirty="0"/>
                </a:p>
              </p:txBody>
            </p:sp>
          </mc:Choice>
          <mc:Fallback xmlns="">
            <p:sp>
              <p:nvSpPr>
                <p:cNvPr id="32" name="TextBox 31">
                  <a:extLst>
                    <a:ext uri="{FF2B5EF4-FFF2-40B4-BE49-F238E27FC236}">
                      <a16:creationId xmlns:a16="http://schemas.microsoft.com/office/drawing/2014/main" id="{53D224A1-5288-4FEC-8E9F-953F0BE84906}"/>
                    </a:ext>
                  </a:extLst>
                </p:cNvPr>
                <p:cNvSpPr txBox="1">
                  <a:spLocks noRot="1" noChangeAspect="1" noMove="1" noResize="1" noEditPoints="1" noAdjustHandles="1" noChangeArrowheads="1" noChangeShapeType="1" noTextEdit="1"/>
                </p:cNvSpPr>
                <p:nvPr/>
              </p:nvSpPr>
              <p:spPr>
                <a:xfrm>
                  <a:off x="5685545" y="2209800"/>
                  <a:ext cx="420564" cy="369332"/>
                </a:xfrm>
                <a:prstGeom prst="rect">
                  <a:avLst/>
                </a:prstGeom>
                <a:blipFill>
                  <a:blip r:embed="rId7"/>
                  <a:stretch>
                    <a:fillRect/>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4001A1D2-FDCB-4C87-A355-01AB77D43177}"/>
                </a:ext>
              </a:extLst>
            </p:cNvPr>
            <p:cNvCxnSpPr>
              <a:cxnSpLocks/>
            </p:cNvCxnSpPr>
            <p:nvPr/>
          </p:nvCxnSpPr>
          <p:spPr>
            <a:xfrm flipH="1">
              <a:off x="6430859" y="4223601"/>
              <a:ext cx="1305148"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B1435A38-12D4-4702-B2CA-F8634350216B}"/>
                    </a:ext>
                  </a:extLst>
                </p:cNvPr>
                <p:cNvSpPr txBox="1"/>
                <p:nvPr/>
              </p:nvSpPr>
              <p:spPr>
                <a:xfrm>
                  <a:off x="6765315" y="4242772"/>
                  <a:ext cx="6190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𝐿</m:t>
                        </m:r>
                        <m:r>
                          <a:rPr lang="en-US" b="0" i="1" dirty="0" smtClean="0">
                            <a:latin typeface="Cambria Math" panose="02040503050406030204" pitchFamily="18" charset="0"/>
                          </a:rPr>
                          <m:t>/2</m:t>
                        </m:r>
                      </m:oMath>
                    </m:oMathPara>
                  </a14:m>
                  <a:endParaRPr lang="en-US" dirty="0"/>
                </a:p>
              </p:txBody>
            </p:sp>
          </mc:Choice>
          <mc:Fallback xmlns="">
            <p:sp>
              <p:nvSpPr>
                <p:cNvPr id="34" name="TextBox 33">
                  <a:extLst>
                    <a:ext uri="{FF2B5EF4-FFF2-40B4-BE49-F238E27FC236}">
                      <a16:creationId xmlns:a16="http://schemas.microsoft.com/office/drawing/2014/main" id="{B1435A38-12D4-4702-B2CA-F8634350216B}"/>
                    </a:ext>
                  </a:extLst>
                </p:cNvPr>
                <p:cNvSpPr txBox="1">
                  <a:spLocks noRot="1" noChangeAspect="1" noMove="1" noResize="1" noEditPoints="1" noAdjustHandles="1" noChangeArrowheads="1" noChangeShapeType="1" noTextEdit="1"/>
                </p:cNvSpPr>
                <p:nvPr/>
              </p:nvSpPr>
              <p:spPr>
                <a:xfrm>
                  <a:off x="6765315" y="4242772"/>
                  <a:ext cx="619016" cy="369332"/>
                </a:xfrm>
                <a:prstGeom prst="rect">
                  <a:avLst/>
                </a:prstGeom>
                <a:blipFill>
                  <a:blip r:embed="rId8"/>
                  <a:stretch>
                    <a:fillRect b="-14754"/>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C2014059-243C-46FD-AB5B-EC2ADEE2D49B}"/>
                </a:ext>
              </a:extLst>
            </p:cNvPr>
            <p:cNvSpPr/>
            <p:nvPr/>
          </p:nvSpPr>
          <p:spPr>
            <a:xfrm>
              <a:off x="6245477" y="3966833"/>
              <a:ext cx="304800" cy="152399"/>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Isosceles Triangle 35">
              <a:extLst>
                <a:ext uri="{FF2B5EF4-FFF2-40B4-BE49-F238E27FC236}">
                  <a16:creationId xmlns:a16="http://schemas.microsoft.com/office/drawing/2014/main" id="{D7225341-2933-4C13-817A-0205388DB7DE}"/>
                </a:ext>
              </a:extLst>
            </p:cNvPr>
            <p:cNvSpPr/>
            <p:nvPr/>
          </p:nvSpPr>
          <p:spPr>
            <a:xfrm>
              <a:off x="6245477" y="3559878"/>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6C5D5C5-589A-4858-B964-C89DCEB2BD4F}"/>
                </a:ext>
              </a:extLst>
            </p:cNvPr>
            <p:cNvSpPr/>
            <p:nvPr/>
          </p:nvSpPr>
          <p:spPr>
            <a:xfrm>
              <a:off x="6285283" y="3885260"/>
              <a:ext cx="76200" cy="799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F1D9114-02A1-4A80-A7E3-C01CCD344C2C}"/>
                </a:ext>
              </a:extLst>
            </p:cNvPr>
            <p:cNvSpPr/>
            <p:nvPr/>
          </p:nvSpPr>
          <p:spPr>
            <a:xfrm>
              <a:off x="6430859" y="3885260"/>
              <a:ext cx="76200" cy="799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7024DCC1-12F2-45C4-BFD4-5B5AEFB355F3}"/>
                </a:ext>
              </a:extLst>
            </p:cNvPr>
            <p:cNvSpPr/>
            <p:nvPr/>
          </p:nvSpPr>
          <p:spPr>
            <a:xfrm>
              <a:off x="7627308" y="3873699"/>
              <a:ext cx="304800" cy="152399"/>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Isosceles Triangle 39">
              <a:extLst>
                <a:ext uri="{FF2B5EF4-FFF2-40B4-BE49-F238E27FC236}">
                  <a16:creationId xmlns:a16="http://schemas.microsoft.com/office/drawing/2014/main" id="{03ABAFD9-48BE-4E19-A958-D9660306FA14}"/>
                </a:ext>
              </a:extLst>
            </p:cNvPr>
            <p:cNvSpPr/>
            <p:nvPr/>
          </p:nvSpPr>
          <p:spPr>
            <a:xfrm>
              <a:off x="7627308" y="3563556"/>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B1BE4A15-1A83-46BD-8DDC-42585D999F74}"/>
                </a:ext>
              </a:extLst>
            </p:cNvPr>
            <p:cNvCxnSpPr/>
            <p:nvPr/>
          </p:nvCxnSpPr>
          <p:spPr>
            <a:xfrm>
              <a:off x="4453467" y="26951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F28E49C-7F5C-46D7-B947-C27A2D0E5F70}"/>
                </a:ext>
              </a:extLst>
            </p:cNvPr>
            <p:cNvCxnSpPr/>
            <p:nvPr/>
          </p:nvCxnSpPr>
          <p:spPr>
            <a:xfrm>
              <a:off x="4868334"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76E48C5-0E8A-4C4C-9BF3-83F0DFAB95BD}"/>
                </a:ext>
              </a:extLst>
            </p:cNvPr>
            <p:cNvCxnSpPr/>
            <p:nvPr/>
          </p:nvCxnSpPr>
          <p:spPr>
            <a:xfrm>
              <a:off x="4038600" y="2695087"/>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3543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7772401" y="272214"/>
            <a:ext cx="3733799" cy="4256116"/>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685800" y="533400"/>
                <a:ext cx="6858001" cy="2308324"/>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A uniform rod of flexural rigidity </a:t>
                </a:r>
                <a14:m>
                  <m:oMath xmlns:m="http://schemas.openxmlformats.org/officeDocument/2006/math">
                    <m:r>
                      <a:rPr lang="en-US" sz="2400" i="1" dirty="0">
                        <a:latin typeface="Cambria Math" panose="02040503050406030204" pitchFamily="18" charset="0"/>
                      </a:rPr>
                      <m:t>𝐸𝐼</m:t>
                    </m:r>
                  </m:oMath>
                </a14:m>
                <a:r>
                  <a:rPr lang="en-US" sz="2400" dirty="0"/>
                  <a:t> is bent and loaded as shown. Determine (a) the vertical deflection of point </a:t>
                </a:r>
                <a14:m>
                  <m:oMath xmlns:m="http://schemas.openxmlformats.org/officeDocument/2006/math">
                    <m:r>
                      <a:rPr lang="en-US" sz="2400" i="1" dirty="0">
                        <a:latin typeface="Cambria Math" panose="02040503050406030204" pitchFamily="18" charset="0"/>
                      </a:rPr>
                      <m:t>𝐴</m:t>
                    </m:r>
                  </m:oMath>
                </a14:m>
                <a:r>
                  <a:rPr lang="en-US" sz="2400" dirty="0"/>
                  <a:t>, (b) the horizontal deflection of point </a:t>
                </a:r>
                <a14:m>
                  <m:oMath xmlns:m="http://schemas.openxmlformats.org/officeDocument/2006/math">
                    <m:r>
                      <a:rPr lang="en-US" sz="2400" i="1" dirty="0">
                        <a:latin typeface="Cambria Math" panose="02040503050406030204" pitchFamily="18" charset="0"/>
                      </a:rPr>
                      <m:t>𝐴</m:t>
                    </m:r>
                  </m:oMath>
                </a14:m>
                <a:r>
                  <a:rPr lang="en-US" sz="2400" dirty="0"/>
                  <a:t>, and (c) the angular displacement at point </a:t>
                </a:r>
                <a14:m>
                  <m:oMath xmlns:m="http://schemas.openxmlformats.org/officeDocument/2006/math">
                    <m:r>
                      <a:rPr lang="en-US" sz="2400" i="1" dirty="0" smtClean="0">
                        <a:latin typeface="Cambria Math" panose="02040503050406030204" pitchFamily="18" charset="0"/>
                      </a:rPr>
                      <m:t>𝐴</m:t>
                    </m:r>
                  </m:oMath>
                </a14:m>
                <a:r>
                  <a:rPr lang="en-US" sz="2400" dirty="0"/>
                  <a:t>, neglecting the influence of transverse shear.</a:t>
                </a:r>
              </a:p>
            </p:txBody>
          </p:sp>
        </mc:Choice>
        <mc:Fallback xmlns="">
          <p:sp>
            <p:nvSpPr>
              <p:cNvPr id="7" name="TextBox 6"/>
              <p:cNvSpPr txBox="1">
                <a:spLocks noRot="1" noChangeAspect="1" noMove="1" noResize="1" noEditPoints="1" noAdjustHandles="1" noChangeArrowheads="1" noChangeShapeType="1" noTextEdit="1"/>
              </p:cNvSpPr>
              <p:nvPr/>
            </p:nvSpPr>
            <p:spPr>
              <a:xfrm>
                <a:off x="685800" y="533400"/>
                <a:ext cx="6858001" cy="2308324"/>
              </a:xfrm>
              <a:prstGeom prst="rect">
                <a:avLst/>
              </a:prstGeom>
              <a:blipFill>
                <a:blip r:embed="rId4"/>
                <a:stretch>
                  <a:fillRect l="-1244" t="-1852" r="-267" b="-5291"/>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13</a:t>
            </a:fld>
            <a:endParaRPr lang="en-US" sz="1400" dirty="0"/>
          </a:p>
        </p:txBody>
      </p:sp>
    </p:spTree>
    <p:extLst>
      <p:ext uri="{BB962C8B-B14F-4D97-AF65-F5344CB8AC3E}">
        <p14:creationId xmlns:p14="http://schemas.microsoft.com/office/powerpoint/2010/main" val="103866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Castigliano’s Theorem</a:t>
            </a:r>
          </a:p>
        </p:txBody>
      </p:sp>
      <p:pic>
        <p:nvPicPr>
          <p:cNvPr id="2" name="Picture 1"/>
          <p:cNvPicPr>
            <a:picLocks noChangeAspect="1"/>
          </p:cNvPicPr>
          <p:nvPr/>
        </p:nvPicPr>
        <p:blipFill>
          <a:blip r:embed="rId3"/>
          <a:stretch>
            <a:fillRect/>
          </a:stretch>
        </p:blipFill>
        <p:spPr>
          <a:xfrm>
            <a:off x="3810001" y="1666876"/>
            <a:ext cx="1128713" cy="771525"/>
          </a:xfrm>
          <a:prstGeom prst="rect">
            <a:avLst/>
          </a:prstGeom>
        </p:spPr>
      </p:pic>
      <p:pic>
        <p:nvPicPr>
          <p:cNvPr id="3" name="Picture 2"/>
          <p:cNvPicPr>
            <a:picLocks noChangeAspect="1"/>
          </p:cNvPicPr>
          <p:nvPr/>
        </p:nvPicPr>
        <p:blipFill>
          <a:blip r:embed="rId4"/>
          <a:stretch>
            <a:fillRect/>
          </a:stretch>
        </p:blipFill>
        <p:spPr>
          <a:xfrm>
            <a:off x="6672262" y="1666876"/>
            <a:ext cx="1100138" cy="771525"/>
          </a:xfrm>
          <a:prstGeom prst="rect">
            <a:avLst/>
          </a:prstGeom>
        </p:spPr>
      </p:pic>
      <p:pic>
        <p:nvPicPr>
          <p:cNvPr id="4" name="Picture 3"/>
          <p:cNvPicPr>
            <a:picLocks noChangeAspect="1"/>
          </p:cNvPicPr>
          <p:nvPr/>
        </p:nvPicPr>
        <p:blipFill>
          <a:blip r:embed="rId5"/>
          <a:stretch>
            <a:fillRect/>
          </a:stretch>
        </p:blipFill>
        <p:spPr>
          <a:xfrm>
            <a:off x="2963346" y="3102114"/>
            <a:ext cx="6286500" cy="842963"/>
          </a:xfrm>
          <a:prstGeom prst="rect">
            <a:avLst/>
          </a:prstGeom>
        </p:spPr>
      </p:pic>
      <p:pic>
        <p:nvPicPr>
          <p:cNvPr id="5" name="Picture 4"/>
          <p:cNvPicPr>
            <a:picLocks noChangeAspect="1"/>
          </p:cNvPicPr>
          <p:nvPr/>
        </p:nvPicPr>
        <p:blipFill>
          <a:blip r:embed="rId6"/>
          <a:stretch>
            <a:fillRect/>
          </a:stretch>
        </p:blipFill>
        <p:spPr>
          <a:xfrm>
            <a:off x="1706047" y="5791200"/>
            <a:ext cx="8772525" cy="800100"/>
          </a:xfrm>
          <a:prstGeom prst="rect">
            <a:avLst/>
          </a:prstGeom>
        </p:spPr>
      </p:pic>
      <p:pic>
        <p:nvPicPr>
          <p:cNvPr id="6" name="Picture 5"/>
          <p:cNvPicPr>
            <a:picLocks noChangeAspect="1"/>
          </p:cNvPicPr>
          <p:nvPr/>
        </p:nvPicPr>
        <p:blipFill>
          <a:blip r:embed="rId7"/>
          <a:stretch>
            <a:fillRect/>
          </a:stretch>
        </p:blipFill>
        <p:spPr>
          <a:xfrm>
            <a:off x="1734621" y="4810126"/>
            <a:ext cx="8743950" cy="828675"/>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609600" y="895290"/>
                <a:ext cx="109728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Derived approach to solve for deflections; can similarly find the slope at a point of interest (as long as a couple </a:t>
                </a:r>
                <a14:m>
                  <m:oMath xmlns:m="http://schemas.openxmlformats.org/officeDocument/2006/math">
                    <m:r>
                      <a:rPr lang="en-US" sz="2000" i="1" dirty="0" smtClean="0">
                        <a:latin typeface="Cambria Math" panose="02040503050406030204" pitchFamily="18" charset="0"/>
                      </a:rPr>
                      <m:t>𝐶</m:t>
                    </m:r>
                  </m:oMath>
                </a14:m>
                <a:r>
                  <a:rPr lang="en-US" sz="2000" dirty="0"/>
                  <a:t> is applied there)</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895290"/>
                <a:ext cx="10972800" cy="707886"/>
              </a:xfrm>
              <a:prstGeom prst="rect">
                <a:avLst/>
              </a:prstGeom>
              <a:blipFill>
                <a:blip r:embed="rId8"/>
                <a:stretch>
                  <a:fillRect l="-500" t="-4310" r="-556"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609600" y="2438400"/>
                <a:ext cx="109727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Strain energy is a function of axial load, moment, transverse load, and torque, all of which are functions of </a:t>
                </a:r>
                <a14:m>
                  <m:oMath xmlns:m="http://schemas.openxmlformats.org/officeDocument/2006/math">
                    <m:r>
                      <a:rPr lang="en-US" sz="2000" i="1" dirty="0" smtClean="0">
                        <a:latin typeface="Cambria Math" panose="02040503050406030204" pitchFamily="18" charset="0"/>
                      </a:rPr>
                      <m:t>𝑃</m:t>
                    </m:r>
                  </m:oMath>
                </a14:m>
                <a:endParaRPr lang="en-US" sz="2000" dirty="0"/>
              </a:p>
            </p:txBody>
          </p:sp>
        </mc:Choice>
        <mc:Fallback xmlns="">
          <p:sp>
            <p:nvSpPr>
              <p:cNvPr id="11" name="TextBox 10"/>
              <p:cNvSpPr txBox="1">
                <a:spLocks noRot="1" noChangeAspect="1" noMove="1" noResize="1" noEditPoints="1" noAdjustHandles="1" noChangeArrowheads="1" noChangeShapeType="1" noTextEdit="1"/>
              </p:cNvSpPr>
              <p:nvPr/>
            </p:nvSpPr>
            <p:spPr>
              <a:xfrm>
                <a:off x="609600" y="2438400"/>
                <a:ext cx="10972799" cy="707886"/>
              </a:xfrm>
              <a:prstGeom prst="rect">
                <a:avLst/>
              </a:prstGeom>
              <a:blipFill>
                <a:blip r:embed="rId9"/>
                <a:stretch>
                  <a:fillRect l="-500" t="-3448" r="-944" b="-155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09600" y="4092714"/>
                <a:ext cx="107441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t>Since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𝑃</m:t>
                        </m:r>
                      </m:e>
                      <m:sub>
                        <m:r>
                          <a:rPr lang="en-US" sz="2000" i="1">
                            <a:latin typeface="Cambria Math" panose="02040503050406030204" pitchFamily="18" charset="0"/>
                          </a:rPr>
                          <m:t>𝑖</m:t>
                        </m:r>
                      </m:sub>
                    </m:sSub>
                  </m:oMath>
                </a14:m>
                <a:r>
                  <a:rPr lang="en-US" sz="2000" dirty="0"/>
                  <a:t> and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𝐶</m:t>
                        </m:r>
                      </m:e>
                      <m:sub>
                        <m:r>
                          <a:rPr lang="en-US" sz="2000" i="1">
                            <a:latin typeface="Cambria Math" panose="02040503050406030204" pitchFamily="18" charset="0"/>
                          </a:rPr>
                          <m:t>𝑖</m:t>
                        </m:r>
                      </m:sub>
                    </m:sSub>
                  </m:oMath>
                </a14:m>
                <a:r>
                  <a:rPr lang="en-US" sz="2000" dirty="0"/>
                  <a:t> are not functions of </a:t>
                </a:r>
                <a14:m>
                  <m:oMath xmlns:m="http://schemas.openxmlformats.org/officeDocument/2006/math">
                    <m:r>
                      <a:rPr lang="en-US" sz="2000" i="1" dirty="0">
                        <a:latin typeface="Cambria Math" panose="02040503050406030204" pitchFamily="18" charset="0"/>
                      </a:rPr>
                      <m:t>𝑥</m:t>
                    </m:r>
                  </m:oMath>
                </a14:m>
                <a:r>
                  <a:rPr lang="en-US" sz="2000" dirty="0"/>
                  <a:t>, can move the derivative inside the integrals and use product rule:</a:t>
                </a:r>
              </a:p>
            </p:txBody>
          </p:sp>
        </mc:Choice>
        <mc:Fallback xmlns="">
          <p:sp>
            <p:nvSpPr>
              <p:cNvPr id="12" name="TextBox 11"/>
              <p:cNvSpPr txBox="1">
                <a:spLocks noRot="1" noChangeAspect="1" noMove="1" noResize="1" noEditPoints="1" noAdjustHandles="1" noChangeArrowheads="1" noChangeShapeType="1" noTextEdit="1"/>
              </p:cNvSpPr>
              <p:nvPr/>
            </p:nvSpPr>
            <p:spPr>
              <a:xfrm>
                <a:off x="609600" y="4092714"/>
                <a:ext cx="10744199" cy="707886"/>
              </a:xfrm>
              <a:prstGeom prst="rect">
                <a:avLst/>
              </a:prstGeom>
              <a:blipFill>
                <a:blip r:embed="rId10"/>
                <a:stretch>
                  <a:fillRect l="-511" t="-3419" b="-14530"/>
                </a:stretch>
              </a:blipFill>
            </p:spPr>
            <p:txBody>
              <a:bodyPr/>
              <a:lstStyle/>
              <a:p>
                <a:r>
                  <a:rPr lang="en-US">
                    <a:noFill/>
                  </a:rPr>
                  <a:t> </a:t>
                </a:r>
              </a:p>
            </p:txBody>
          </p:sp>
        </mc:Fallback>
      </mc:AlternateContent>
    </p:spTree>
    <p:extLst>
      <p:ext uri="{BB962C8B-B14F-4D97-AF65-F5344CB8AC3E}">
        <p14:creationId xmlns:p14="http://schemas.microsoft.com/office/powerpoint/2010/main" val="3750137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Castigliano’s Theorem</a:t>
            </a:r>
          </a:p>
        </p:txBody>
      </p:sp>
      <mc:AlternateContent xmlns:mc="http://schemas.openxmlformats.org/markup-compatibility/2006" xmlns:a14="http://schemas.microsoft.com/office/drawing/2010/main">
        <mc:Choice Requires="a14">
          <p:sp>
            <p:nvSpPr>
              <p:cNvPr id="7" name="TextBox 6"/>
              <p:cNvSpPr txBox="1"/>
              <p:nvPr/>
            </p:nvSpPr>
            <p:spPr>
              <a:xfrm>
                <a:off x="609600" y="895290"/>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Find the deflection of a rectangular cantilever beam using Castigliano’s Method and compare to the traditional solution. Assume load </a:t>
                </a:r>
                <a14:m>
                  <m:oMath xmlns:m="http://schemas.openxmlformats.org/officeDocument/2006/math">
                    <m:r>
                      <a:rPr lang="en-US" sz="2400" i="1" dirty="0" smtClean="0">
                        <a:latin typeface="Cambria Math" panose="02040503050406030204" pitchFamily="18" charset="0"/>
                      </a:rPr>
                      <m:t>𝑃</m:t>
                    </m:r>
                  </m:oMath>
                </a14:m>
                <a:r>
                  <a:rPr lang="en-US" sz="2400" dirty="0"/>
                  <a:t> and length </a:t>
                </a:r>
                <a14:m>
                  <m:oMath xmlns:m="http://schemas.openxmlformats.org/officeDocument/2006/math">
                    <m:r>
                      <a:rPr lang="en-US" sz="2400" i="1" dirty="0" smtClean="0">
                        <a:latin typeface="Cambria Math" panose="02040503050406030204" pitchFamily="18" charset="0"/>
                      </a:rPr>
                      <m:t>𝐿</m:t>
                    </m:r>
                  </m:oMath>
                </a14:m>
                <a:r>
                  <a:rPr lang="en-US" sz="2400" dirty="0"/>
                  <a:t>. Ignore contributions due to shear.</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895290"/>
                <a:ext cx="10972800" cy="1200329"/>
              </a:xfrm>
              <a:prstGeom prst="rect">
                <a:avLst/>
              </a:prstGeom>
              <a:blipFill>
                <a:blip r:embed="rId3"/>
                <a:stretch>
                  <a:fillRect l="-722" t="-3553" b="-11168"/>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4E85F17C-4C3F-490F-AF2E-2765F97D41CF}"/>
              </a:ext>
            </a:extLst>
          </p:cNvPr>
          <p:cNvCxnSpPr/>
          <p:nvPr/>
        </p:nvCxnSpPr>
        <p:spPr>
          <a:xfrm>
            <a:off x="8966200" y="2571319"/>
            <a:ext cx="2692400"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66AD9E48-1805-4550-BCDA-3BD71D76A61D}"/>
              </a:ext>
            </a:extLst>
          </p:cNvPr>
          <p:cNvCxnSpPr>
            <a:cxnSpLocks/>
          </p:cNvCxnSpPr>
          <p:nvPr/>
        </p:nvCxnSpPr>
        <p:spPr>
          <a:xfrm>
            <a:off x="11658600" y="2037919"/>
            <a:ext cx="0" cy="513713"/>
          </a:xfrm>
          <a:prstGeom prst="straightConnector1">
            <a:avLst/>
          </a:prstGeom>
          <a:ln w="28575">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A00B1A5-DBCA-46BC-A101-D17C4F8FAE1C}"/>
              </a:ext>
            </a:extLst>
          </p:cNvPr>
          <p:cNvSpPr/>
          <p:nvPr/>
        </p:nvSpPr>
        <p:spPr>
          <a:xfrm>
            <a:off x="8753904" y="2259695"/>
            <a:ext cx="203199" cy="635905"/>
          </a:xfrm>
          <a:prstGeom prst="rect">
            <a:avLst/>
          </a:prstGeom>
          <a:pattFill prst="wdDn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46E04CD6-93A0-41A8-87EA-37BC05942812}"/>
              </a:ext>
            </a:extLst>
          </p:cNvPr>
          <p:cNvCxnSpPr/>
          <p:nvPr/>
        </p:nvCxnSpPr>
        <p:spPr>
          <a:xfrm>
            <a:off x="8960064" y="2259695"/>
            <a:ext cx="0" cy="635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581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0" y="895291"/>
            <a:ext cx="10972799"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Why did we ignore contributions due to shear?</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Referring to Section 5.12 of text, recall that strain energy density due to shear can be expressed 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So strain energy is				          (</a:t>
            </a:r>
            <a:r>
              <a:rPr lang="en-US" sz="2400" dirty="0" err="1"/>
              <a:t>Eq’n</a:t>
            </a:r>
            <a:r>
              <a:rPr lang="en-US" sz="2400" dirty="0"/>
              <a:t>. 5.64)</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Let                                . Then,</a:t>
            </a:r>
          </a:p>
        </p:txBody>
      </p:sp>
      <p:pic>
        <p:nvPicPr>
          <p:cNvPr id="9" name="Picture 8"/>
          <p:cNvPicPr>
            <a:picLocks noChangeAspect="1"/>
          </p:cNvPicPr>
          <p:nvPr/>
        </p:nvPicPr>
        <p:blipFill>
          <a:blip r:embed="rId3"/>
          <a:stretch>
            <a:fillRect/>
          </a:stretch>
        </p:blipFill>
        <p:spPr>
          <a:xfrm>
            <a:off x="5224461" y="2933829"/>
            <a:ext cx="1743075" cy="385763"/>
          </a:xfrm>
          <a:prstGeom prst="rect">
            <a:avLst/>
          </a:prstGeom>
        </p:spPr>
      </p:pic>
      <p:pic>
        <p:nvPicPr>
          <p:cNvPr id="10" name="Picture 9"/>
          <p:cNvPicPr>
            <a:picLocks noChangeAspect="1"/>
          </p:cNvPicPr>
          <p:nvPr/>
        </p:nvPicPr>
        <p:blipFill>
          <a:blip r:embed="rId4"/>
          <a:stretch>
            <a:fillRect/>
          </a:stretch>
        </p:blipFill>
        <p:spPr>
          <a:xfrm>
            <a:off x="3886200" y="3616960"/>
            <a:ext cx="3771120" cy="90316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Castigliano’s Theorem</a:t>
            </a:r>
          </a:p>
        </p:txBody>
      </p:sp>
      <p:pic>
        <p:nvPicPr>
          <p:cNvPr id="13" name="Picture 12"/>
          <p:cNvPicPr>
            <a:picLocks noChangeAspect="1"/>
          </p:cNvPicPr>
          <p:nvPr/>
        </p:nvPicPr>
        <p:blipFill>
          <a:blip r:embed="rId5"/>
          <a:stretch>
            <a:fillRect/>
          </a:stretch>
        </p:blipFill>
        <p:spPr>
          <a:xfrm>
            <a:off x="1574299" y="4704080"/>
            <a:ext cx="2525261" cy="915195"/>
          </a:xfrm>
          <a:prstGeom prst="rect">
            <a:avLst/>
          </a:prstGeom>
        </p:spPr>
      </p:pic>
      <p:pic>
        <p:nvPicPr>
          <p:cNvPr id="14" name="Picture 13"/>
          <p:cNvPicPr>
            <a:picLocks noChangeAspect="1"/>
          </p:cNvPicPr>
          <p:nvPr/>
        </p:nvPicPr>
        <p:blipFill>
          <a:blip r:embed="rId6"/>
          <a:stretch>
            <a:fillRect/>
          </a:stretch>
        </p:blipFill>
        <p:spPr>
          <a:xfrm>
            <a:off x="5120637" y="4704080"/>
            <a:ext cx="2379506" cy="915195"/>
          </a:xfrm>
          <a:prstGeom prst="rect">
            <a:avLst/>
          </a:prstGeom>
        </p:spPr>
      </p:pic>
    </p:spTree>
    <p:extLst>
      <p:ext uri="{BB962C8B-B14F-4D97-AF65-F5344CB8AC3E}">
        <p14:creationId xmlns:p14="http://schemas.microsoft.com/office/powerpoint/2010/main" val="1207303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9601" y="1038762"/>
            <a:ext cx="96012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For a rectangular beam,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For other common shapes,    </a:t>
            </a:r>
          </a:p>
        </p:txBody>
      </p:sp>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5</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Castigliano’s Theorem</a:t>
            </a:r>
          </a:p>
        </p:txBody>
      </p:sp>
      <p:pic>
        <p:nvPicPr>
          <p:cNvPr id="15" name="Picture 14"/>
          <p:cNvPicPr>
            <a:picLocks noChangeAspect="1"/>
          </p:cNvPicPr>
          <p:nvPr/>
        </p:nvPicPr>
        <p:blipFill>
          <a:blip r:embed="rId3"/>
          <a:stretch>
            <a:fillRect/>
          </a:stretch>
        </p:blipFill>
        <p:spPr>
          <a:xfrm>
            <a:off x="4760691" y="776288"/>
            <a:ext cx="5011959" cy="1052512"/>
          </a:xfrm>
          <a:prstGeom prst="rect">
            <a:avLst/>
          </a:prstGeom>
        </p:spPr>
      </p:pic>
      <p:pic>
        <p:nvPicPr>
          <p:cNvPr id="2" name="Picture 1"/>
          <p:cNvPicPr>
            <a:picLocks noChangeAspect="1"/>
          </p:cNvPicPr>
          <p:nvPr/>
        </p:nvPicPr>
        <p:blipFill>
          <a:blip r:embed="rId4"/>
          <a:stretch>
            <a:fillRect/>
          </a:stretch>
        </p:blipFill>
        <p:spPr>
          <a:xfrm>
            <a:off x="1630456" y="2926114"/>
            <a:ext cx="8885144" cy="3627086"/>
          </a:xfrm>
          <a:prstGeom prst="rect">
            <a:avLst/>
          </a:prstGeom>
        </p:spPr>
      </p:pic>
    </p:spTree>
    <p:extLst>
      <p:ext uri="{BB962C8B-B14F-4D97-AF65-F5344CB8AC3E}">
        <p14:creationId xmlns:p14="http://schemas.microsoft.com/office/powerpoint/2010/main" val="362779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09600" y="1038762"/>
                <a:ext cx="10972799"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So what about our cantilever beam problem?</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Including the influence of shear results in a total strain energy (due to both bending and shear) of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Using Castigliano’s </a:t>
                </a:r>
                <a:r>
                  <a:rPr lang="en-US" sz="2400" dirty="0" err="1"/>
                  <a:t>Thm</a:t>
                </a:r>
                <a:r>
                  <a:rPr lang="en-US" sz="2400" dirty="0"/>
                  <a:t> (see Section 5.12),</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Similar to other exact solutions for deflection in beam bending, it is clear that shear contributes little if </a:t>
                </a:r>
                <a14:m>
                  <m:oMath xmlns:m="http://schemas.openxmlformats.org/officeDocument/2006/math">
                    <m:r>
                      <a:rPr lang="en-US" sz="2400" i="1" dirty="0">
                        <a:latin typeface="Cambria Math" panose="02040503050406030204" pitchFamily="18" charset="0"/>
                      </a:rPr>
                      <m:t>h</m:t>
                    </m:r>
                  </m:oMath>
                </a14:m>
                <a:r>
                  <a:rPr lang="en-US" sz="2400" dirty="0"/>
                  <a:t> is small compared to </a:t>
                </a:r>
                <a14:m>
                  <m:oMath xmlns:m="http://schemas.openxmlformats.org/officeDocument/2006/math">
                    <m:r>
                      <a:rPr lang="en-US" sz="2400" i="1" dirty="0">
                        <a:latin typeface="Cambria Math" panose="02040503050406030204" pitchFamily="18" charset="0"/>
                      </a:rPr>
                      <m:t>𝐿</m:t>
                    </m:r>
                  </m:oMath>
                </a14:m>
                <a:r>
                  <a:rPr lang="en-US" sz="2400" dirty="0"/>
                  <a:t>. We will continue to neglect shear, as appropriate.</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1038762"/>
                <a:ext cx="10972799" cy="5632311"/>
              </a:xfrm>
              <a:prstGeom prst="rect">
                <a:avLst/>
              </a:prstGeom>
              <a:blipFill>
                <a:blip r:embed="rId3"/>
                <a:stretch>
                  <a:fillRect l="-722" t="-758" r="-944" b="-1623"/>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6</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Castigliano’s Theorem</a:t>
            </a:r>
          </a:p>
        </p:txBody>
      </p:sp>
      <p:pic>
        <p:nvPicPr>
          <p:cNvPr id="3" name="Picture 2"/>
          <p:cNvPicPr>
            <a:picLocks noChangeAspect="1"/>
          </p:cNvPicPr>
          <p:nvPr/>
        </p:nvPicPr>
        <p:blipFill>
          <a:blip r:embed="rId4"/>
          <a:stretch>
            <a:fillRect/>
          </a:stretch>
        </p:blipFill>
        <p:spPr>
          <a:xfrm>
            <a:off x="4845844" y="2514600"/>
            <a:ext cx="2500313" cy="814388"/>
          </a:xfrm>
          <a:prstGeom prst="rect">
            <a:avLst/>
          </a:prstGeom>
        </p:spPr>
      </p:pic>
      <p:pic>
        <p:nvPicPr>
          <p:cNvPr id="4" name="Picture 3"/>
          <p:cNvPicPr>
            <a:picLocks noChangeAspect="1"/>
          </p:cNvPicPr>
          <p:nvPr/>
        </p:nvPicPr>
        <p:blipFill>
          <a:blip r:embed="rId5"/>
          <a:stretch>
            <a:fillRect/>
          </a:stretch>
        </p:blipFill>
        <p:spPr>
          <a:xfrm>
            <a:off x="3124200" y="4212577"/>
            <a:ext cx="2871788" cy="814388"/>
          </a:xfrm>
          <a:prstGeom prst="rect">
            <a:avLst/>
          </a:prstGeom>
        </p:spPr>
      </p:pic>
      <p:pic>
        <p:nvPicPr>
          <p:cNvPr id="6" name="Picture 5"/>
          <p:cNvPicPr>
            <a:picLocks noChangeAspect="1"/>
          </p:cNvPicPr>
          <p:nvPr/>
        </p:nvPicPr>
        <p:blipFill>
          <a:blip r:embed="rId6"/>
          <a:stretch>
            <a:fillRect/>
          </a:stretch>
        </p:blipFill>
        <p:spPr>
          <a:xfrm>
            <a:off x="6083927" y="4114800"/>
            <a:ext cx="3745872" cy="1070784"/>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4B9F4B9-ADF6-4979-8053-F6B3DB16F8A1}"/>
                  </a:ext>
                </a:extLst>
              </p:cNvPr>
              <p:cNvSpPr txBox="1"/>
              <p:nvPr/>
            </p:nvSpPr>
            <p:spPr>
              <a:xfrm>
                <a:off x="9829800" y="4465526"/>
                <a:ext cx="1540037" cy="369332"/>
              </a:xfrm>
              <a:prstGeom prst="rect">
                <a:avLst/>
              </a:prstGeom>
              <a:noFill/>
            </p:spPr>
            <p:txBody>
              <a:bodyPr wrap="none" rtlCol="0">
                <a:spAutoFit/>
              </a:bodyPr>
              <a:lstStyle/>
              <a:p>
                <a:r>
                  <a:rPr lang="en-US" dirty="0"/>
                  <a:t>(where </a:t>
                </a:r>
                <a14:m>
                  <m:oMath xmlns:m="http://schemas.openxmlformats.org/officeDocument/2006/math">
                    <m:r>
                      <a:rPr lang="en-US" i="1" dirty="0" smtClean="0">
                        <a:latin typeface="Cambria Math" panose="02040503050406030204" pitchFamily="18" charset="0"/>
                      </a:rPr>
                      <m:t>𝑙</m:t>
                    </m:r>
                    <m:r>
                      <a:rPr lang="en-US" i="1" dirty="0" smtClean="0">
                        <a:latin typeface="Cambria Math" panose="02040503050406030204" pitchFamily="18" charset="0"/>
                      </a:rPr>
                      <m:t>=</m:t>
                    </m:r>
                    <m:r>
                      <a:rPr lang="en-US" i="1" dirty="0" smtClean="0">
                        <a:latin typeface="Cambria Math" panose="02040503050406030204" pitchFamily="18" charset="0"/>
                      </a:rPr>
                      <m:t>𝐿</m:t>
                    </m:r>
                  </m:oMath>
                </a14:m>
                <a:r>
                  <a:rPr lang="en-US" dirty="0"/>
                  <a:t>)</a:t>
                </a:r>
              </a:p>
            </p:txBody>
          </p:sp>
        </mc:Choice>
        <mc:Fallback xmlns="">
          <p:sp>
            <p:nvSpPr>
              <p:cNvPr id="2" name="TextBox 1">
                <a:extLst>
                  <a:ext uri="{FF2B5EF4-FFF2-40B4-BE49-F238E27FC236}">
                    <a16:creationId xmlns:a16="http://schemas.microsoft.com/office/drawing/2014/main" id="{E4B9F4B9-ADF6-4979-8053-F6B3DB16F8A1}"/>
                  </a:ext>
                </a:extLst>
              </p:cNvPr>
              <p:cNvSpPr txBox="1">
                <a:spLocks noRot="1" noChangeAspect="1" noMove="1" noResize="1" noEditPoints="1" noAdjustHandles="1" noChangeArrowheads="1" noChangeShapeType="1" noTextEdit="1"/>
              </p:cNvSpPr>
              <p:nvPr/>
            </p:nvSpPr>
            <p:spPr>
              <a:xfrm>
                <a:off x="9829800" y="4465526"/>
                <a:ext cx="1540037" cy="369332"/>
              </a:xfrm>
              <a:prstGeom prst="rect">
                <a:avLst/>
              </a:prstGeom>
              <a:blipFill>
                <a:blip r:embed="rId7"/>
                <a:stretch>
                  <a:fillRect l="-3571" t="-10000" r="-2778" b="-26667"/>
                </a:stretch>
              </a:blipFill>
            </p:spPr>
            <p:txBody>
              <a:bodyPr/>
              <a:lstStyle/>
              <a:p>
                <a:r>
                  <a:rPr lang="en-US">
                    <a:noFill/>
                  </a:rPr>
                  <a:t> </a:t>
                </a:r>
              </a:p>
            </p:txBody>
          </p:sp>
        </mc:Fallback>
      </mc:AlternateContent>
    </p:spTree>
    <p:extLst>
      <p:ext uri="{BB962C8B-B14F-4D97-AF65-F5344CB8AC3E}">
        <p14:creationId xmlns:p14="http://schemas.microsoft.com/office/powerpoint/2010/main" val="360668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85800" y="914400"/>
                <a:ext cx="108965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Castigliano’s Method is powerful but can only be used to find the displacement (or angular displacement) at a point where the load </a:t>
                </a:r>
                <a14:m>
                  <m:oMath xmlns:m="http://schemas.openxmlformats.org/officeDocument/2006/math">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𝑃</m:t>
                        </m:r>
                      </m:e>
                      <m:sub>
                        <m:r>
                          <a:rPr lang="en-US" sz="2400" b="0" i="1" dirty="0" smtClean="0">
                            <a:latin typeface="Cambria Math" panose="02040503050406030204" pitchFamily="18" charset="0"/>
                          </a:rPr>
                          <m:t>𝑖</m:t>
                        </m:r>
                      </m:sub>
                    </m:sSub>
                  </m:oMath>
                </a14:m>
                <a:r>
                  <a:rPr lang="en-US" sz="2400" dirty="0"/>
                  <a:t> (or moment </a:t>
                </a:r>
                <a14:m>
                  <m:oMath xmlns:m="http://schemas.openxmlformats.org/officeDocument/2006/math">
                    <m:sSub>
                      <m:sSubPr>
                        <m:ctrlPr>
                          <a:rPr lang="en-US" sz="2400" i="1" dirty="0">
                            <a:latin typeface="Cambria Math" panose="02040503050406030204" pitchFamily="18" charset="0"/>
                          </a:rPr>
                        </m:ctrlPr>
                      </m:sSubPr>
                      <m:e>
                        <m:r>
                          <a:rPr lang="en-US" sz="2400" b="0" i="1" dirty="0" smtClean="0">
                            <a:latin typeface="Cambria Math" panose="02040503050406030204" pitchFamily="18" charset="0"/>
                          </a:rPr>
                          <m:t>𝐶</m:t>
                        </m:r>
                      </m:e>
                      <m:sub>
                        <m:r>
                          <a:rPr lang="en-US" sz="2400" i="1" dirty="0">
                            <a:latin typeface="Cambria Math" panose="02040503050406030204" pitchFamily="18" charset="0"/>
                          </a:rPr>
                          <m:t>𝑖</m:t>
                        </m:r>
                      </m:sub>
                    </m:sSub>
                  </m:oMath>
                </a14:m>
                <a:r>
                  <a:rPr lang="en-US" sz="2400" dirty="0"/>
                  <a:t>) is applied.</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What if we need to find the deflection at a location where there is no force applied?</a:t>
                </a:r>
              </a:p>
              <a:p>
                <a:pPr marL="742950" lvl="1" indent="-285750">
                  <a:buFont typeface="Arial" panose="020B0604020202020204" pitchFamily="34" charset="0"/>
                  <a:buChar char="•"/>
                </a:pPr>
                <a:r>
                  <a:rPr lang="en-US" sz="2400" dirty="0"/>
                  <a:t>Apply a “dummy” load</a:t>
                </a:r>
              </a:p>
            </p:txBody>
          </p:sp>
        </mc:Choice>
        <mc:Fallback xmlns="">
          <p:sp>
            <p:nvSpPr>
              <p:cNvPr id="7" name="TextBox 6"/>
              <p:cNvSpPr txBox="1">
                <a:spLocks noRot="1" noChangeAspect="1" noMove="1" noResize="1" noEditPoints="1" noAdjustHandles="1" noChangeArrowheads="1" noChangeShapeType="1" noTextEdit="1"/>
              </p:cNvSpPr>
              <p:nvPr/>
            </p:nvSpPr>
            <p:spPr>
              <a:xfrm>
                <a:off x="685800" y="914400"/>
                <a:ext cx="10896599" cy="2677656"/>
              </a:xfrm>
              <a:prstGeom prst="rect">
                <a:avLst/>
              </a:prstGeom>
              <a:blipFill>
                <a:blip r:embed="rId3"/>
                <a:stretch>
                  <a:fillRect l="-783" t="-1595" b="-4556"/>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7</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Dummy Loads</a:t>
            </a:r>
          </a:p>
        </p:txBody>
      </p:sp>
    </p:spTree>
    <p:extLst>
      <p:ext uri="{BB962C8B-B14F-4D97-AF65-F5344CB8AC3E}">
        <p14:creationId xmlns:p14="http://schemas.microsoft.com/office/powerpoint/2010/main" val="234212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85800" y="914400"/>
                <a:ext cx="10896599" cy="830997"/>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Find deflection at </a:t>
                </a:r>
                <a14:m>
                  <m:oMath xmlns:m="http://schemas.openxmlformats.org/officeDocument/2006/math">
                    <m:r>
                      <a:rPr lang="en-US" sz="2400" i="1" dirty="0">
                        <a:latin typeface="Cambria Math" panose="02040503050406030204" pitchFamily="18" charset="0"/>
                      </a:rPr>
                      <m:t>𝐷</m:t>
                    </m:r>
                  </m:oMath>
                </a14:m>
                <a:r>
                  <a:rPr lang="en-US" sz="2400" dirty="0"/>
                  <a:t> in a beam with a wide-flange (</a:t>
                </a:r>
                <a14:m>
                  <m:oMath xmlns:m="http://schemas.openxmlformats.org/officeDocument/2006/math">
                    <m:r>
                      <a:rPr lang="en-US" sz="2400" i="1" dirty="0">
                        <a:latin typeface="Cambria Math" panose="02040503050406030204" pitchFamily="18" charset="0"/>
                      </a:rPr>
                      <m:t>𝑊</m:t>
                    </m:r>
                    <m:r>
                      <a:rPr lang="en-US" sz="2400" i="1" dirty="0">
                        <a:latin typeface="Cambria Math" panose="02040503050406030204" pitchFamily="18" charset="0"/>
                      </a:rPr>
                      <m:t>10</m:t>
                    </m:r>
                    <m:r>
                      <a:rPr lang="en-US" sz="2400" i="1" dirty="0">
                        <a:latin typeface="Cambria Math" panose="02040503050406030204" pitchFamily="18" charset="0"/>
                      </a:rPr>
                      <m:t>𝑥</m:t>
                    </m:r>
                    <m:r>
                      <a:rPr lang="en-US" sz="2400" i="1" dirty="0">
                        <a:latin typeface="Cambria Math" panose="02040503050406030204" pitchFamily="18" charset="0"/>
                      </a:rPr>
                      <m:t>15</m:t>
                    </m:r>
                  </m:oMath>
                </a14:m>
                <a:r>
                  <a:rPr lang="en-US" sz="2400" dirty="0"/>
                  <a:t>) cross-section. Use </a:t>
                </a:r>
                <a14:m>
                  <m:oMath xmlns:m="http://schemas.openxmlformats.org/officeDocument/2006/math">
                    <m:r>
                      <a:rPr lang="en-US" sz="2400" i="1" dirty="0">
                        <a:latin typeface="Cambria Math" panose="02040503050406030204" pitchFamily="18" charset="0"/>
                      </a:rPr>
                      <m:t>𝐸</m:t>
                    </m:r>
                    <m:r>
                      <a:rPr lang="en-US" sz="2400" i="1" dirty="0">
                        <a:latin typeface="Cambria Math" panose="02040503050406030204" pitchFamily="18" charset="0"/>
                      </a:rPr>
                      <m:t>=29</m:t>
                    </m:r>
                    <m:r>
                      <a:rPr lang="en-US" sz="2400" i="1" dirty="0">
                        <a:latin typeface="Cambria Math" panose="02040503050406030204" pitchFamily="18" charset="0"/>
                      </a:rPr>
                      <m:t>𝑥</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10</m:t>
                        </m:r>
                      </m:e>
                      <m:sup>
                        <m:r>
                          <a:rPr lang="en-US" sz="2400" i="1" dirty="0">
                            <a:latin typeface="Cambria Math" panose="02040503050406030204" pitchFamily="18" charset="0"/>
                          </a:rPr>
                          <m:t>6</m:t>
                        </m:r>
                      </m:sup>
                    </m:sSup>
                    <m:r>
                      <a:rPr lang="en-US" sz="2400" i="1" dirty="0">
                        <a:latin typeface="Cambria Math" panose="02040503050406030204" pitchFamily="18" charset="0"/>
                      </a:rPr>
                      <m:t> </m:t>
                    </m:r>
                    <m:r>
                      <a:rPr lang="en-US" sz="2400" i="1" dirty="0">
                        <a:latin typeface="Cambria Math" panose="02040503050406030204" pitchFamily="18" charset="0"/>
                      </a:rPr>
                      <m:t>𝑝𝑠𝑖</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𝑥</m:t>
                        </m:r>
                      </m:sub>
                    </m:sSub>
                    <m:r>
                      <a:rPr lang="en-US" sz="2400" i="1">
                        <a:latin typeface="Cambria Math" panose="02040503050406030204" pitchFamily="18" charset="0"/>
                      </a:rPr>
                      <m:t>=69.9 </m:t>
                    </m:r>
                    <m:sSup>
                      <m:sSupPr>
                        <m:ctrlPr>
                          <a:rPr lang="en-US" sz="2400" i="1">
                            <a:latin typeface="Cambria Math" panose="02040503050406030204" pitchFamily="18" charset="0"/>
                          </a:rPr>
                        </m:ctrlPr>
                      </m:sSupPr>
                      <m:e>
                        <m:r>
                          <a:rPr lang="en-US" sz="2400" i="1">
                            <a:latin typeface="Cambria Math" panose="02040503050406030204" pitchFamily="18" charset="0"/>
                          </a:rPr>
                          <m:t>𝑖𝑛</m:t>
                        </m:r>
                      </m:e>
                      <m:sup>
                        <m:r>
                          <a:rPr lang="en-US" sz="2400" i="1">
                            <a:latin typeface="Cambria Math" panose="02040503050406030204" pitchFamily="18" charset="0"/>
                          </a:rPr>
                          <m:t>4</m:t>
                        </m:r>
                      </m:sup>
                    </m:sSup>
                  </m:oMath>
                </a14:m>
                <a:r>
                  <a:rPr lang="en-US" sz="24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85800" y="914400"/>
                <a:ext cx="10896599" cy="830997"/>
              </a:xfrm>
              <a:prstGeom prst="rect">
                <a:avLst/>
              </a:prstGeom>
              <a:blipFill>
                <a:blip r:embed="rId3"/>
                <a:stretch>
                  <a:fillRect l="-783" t="-5147" b="-16912"/>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8</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Dummy Loads</a:t>
            </a:r>
          </a:p>
        </p:txBody>
      </p:sp>
      <p:pic>
        <p:nvPicPr>
          <p:cNvPr id="1026" name="Picture 2" descr="Image result for wide flange w10x15"/>
          <p:cNvPicPr>
            <a:picLocks noChangeAspect="1" noChangeArrowheads="1"/>
          </p:cNvPicPr>
          <p:nvPr/>
        </p:nvPicPr>
        <p:blipFill rotWithShape="1">
          <a:blip r:embed="rId4">
            <a:extLst>
              <a:ext uri="{28A0092B-C50C-407E-A947-70E740481C1C}">
                <a14:useLocalDpi xmlns:a14="http://schemas.microsoft.com/office/drawing/2010/main" val="0"/>
              </a:ext>
            </a:extLst>
          </a:blip>
          <a:srcRect l="130" t="1" r="-2986" b="6822"/>
          <a:stretch/>
        </p:blipFill>
        <p:spPr bwMode="auto">
          <a:xfrm>
            <a:off x="7345680" y="2240280"/>
            <a:ext cx="3017520" cy="30175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Rectangle 5"/>
              <p:cNvSpPr/>
              <p:nvPr/>
            </p:nvSpPr>
            <p:spPr>
              <a:xfrm>
                <a:off x="8436430" y="1612307"/>
                <a:ext cx="1094467" cy="646331"/>
              </a:xfrm>
              <a:prstGeom prst="rect">
                <a:avLst/>
              </a:prstGeom>
            </p:spPr>
            <p:txBody>
              <a:bodyPr wrap="none">
                <a:spAutoFit/>
              </a:bodyPr>
              <a:lstStyle/>
              <a:p>
                <a:pPr algn="ctr"/>
                <a:r>
                  <a:rPr lang="en-US" dirty="0"/>
                  <a:t>nominal</a:t>
                </a:r>
              </a:p>
              <a:p>
                <a:pPr algn="ctr"/>
                <a:r>
                  <a:rPr lang="en-US" dirty="0"/>
                  <a:t>depth, </a:t>
                </a:r>
                <a14:m>
                  <m:oMath xmlns:m="http://schemas.openxmlformats.org/officeDocument/2006/math">
                    <m:r>
                      <a:rPr lang="en-US" i="1" dirty="0" smtClean="0">
                        <a:latin typeface="Cambria Math" panose="02040503050406030204" pitchFamily="18" charset="0"/>
                      </a:rPr>
                      <m:t>𝑑</m:t>
                    </m:r>
                  </m:oMath>
                </a14:m>
                <a:r>
                  <a:rPr lang="en-US" dirty="0"/>
                  <a:t> </a:t>
                </a:r>
              </a:p>
            </p:txBody>
          </p:sp>
        </mc:Choice>
        <mc:Fallback xmlns="">
          <p:sp>
            <p:nvSpPr>
              <p:cNvPr id="6" name="Rectangle 5"/>
              <p:cNvSpPr>
                <a:spLocks noRot="1" noChangeAspect="1" noMove="1" noResize="1" noEditPoints="1" noAdjustHandles="1" noChangeArrowheads="1" noChangeShapeType="1" noTextEdit="1"/>
              </p:cNvSpPr>
              <p:nvPr/>
            </p:nvSpPr>
            <p:spPr>
              <a:xfrm>
                <a:off x="8436430" y="1612307"/>
                <a:ext cx="1094467" cy="646331"/>
              </a:xfrm>
              <a:prstGeom prst="rect">
                <a:avLst/>
              </a:prstGeom>
              <a:blipFill>
                <a:blip r:embed="rId5"/>
                <a:stretch>
                  <a:fillRect l="-5028" t="-4673"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9829800" y="1652858"/>
                <a:ext cx="1544012" cy="646331"/>
              </a:xfrm>
              <a:prstGeom prst="rect">
                <a:avLst/>
              </a:prstGeom>
            </p:spPr>
            <p:txBody>
              <a:bodyPr wrap="none">
                <a:spAutoFit/>
              </a:bodyPr>
              <a:lstStyle/>
              <a:p>
                <a:pPr algn="ctr"/>
                <a:r>
                  <a:rPr lang="en-US" dirty="0"/>
                  <a:t>weight/length</a:t>
                </a:r>
                <a:endParaRPr lang="en-US" i="1" dirty="0">
                  <a:latin typeface="Cambria Math" panose="02040503050406030204" pitchFamily="18" charset="0"/>
                </a:endParaRPr>
              </a:p>
              <a:p>
                <a:pPr algn="ctr"/>
                <a14:m>
                  <m:oMath xmlns:m="http://schemas.openxmlformats.org/officeDocument/2006/math">
                    <m:r>
                      <a:rPr lang="en-US" i="1" dirty="0" smtClean="0">
                        <a:latin typeface="Cambria Math" panose="02040503050406030204" pitchFamily="18" charset="0"/>
                      </a:rPr>
                      <m:t>𝑙𝑏</m:t>
                    </m:r>
                    <m:r>
                      <a:rPr lang="en-US" i="1" dirty="0" smtClean="0">
                        <a:latin typeface="Cambria Math" panose="02040503050406030204" pitchFamily="18" charset="0"/>
                      </a:rPr>
                      <m:t>/</m:t>
                    </m:r>
                    <m:r>
                      <a:rPr lang="en-US" i="1" dirty="0" err="1" smtClean="0">
                        <a:latin typeface="Cambria Math" panose="02040503050406030204" pitchFamily="18" charset="0"/>
                      </a:rPr>
                      <m:t>𝑓𝑡</m:t>
                    </m:r>
                  </m:oMath>
                </a14:m>
                <a:r>
                  <a:rPr lang="en-US" dirty="0"/>
                  <a:t> </a:t>
                </a:r>
              </a:p>
            </p:txBody>
          </p:sp>
        </mc:Choice>
        <mc:Fallback xmlns="">
          <p:sp>
            <p:nvSpPr>
              <p:cNvPr id="11" name="Rectangle 10"/>
              <p:cNvSpPr>
                <a:spLocks noRot="1" noChangeAspect="1" noMove="1" noResize="1" noEditPoints="1" noAdjustHandles="1" noChangeArrowheads="1" noChangeShapeType="1" noTextEdit="1"/>
              </p:cNvSpPr>
              <p:nvPr/>
            </p:nvSpPr>
            <p:spPr>
              <a:xfrm>
                <a:off x="9829800" y="1652858"/>
                <a:ext cx="1544012" cy="646331"/>
              </a:xfrm>
              <a:prstGeom prst="rect">
                <a:avLst/>
              </a:prstGeom>
              <a:blipFill>
                <a:blip r:embed="rId6"/>
                <a:stretch>
                  <a:fillRect l="-3557" t="-4717" r="-3162" b="-8491"/>
                </a:stretch>
              </a:blipFill>
            </p:spPr>
            <p:txBody>
              <a:bodyPr/>
              <a:lstStyle/>
              <a:p>
                <a:r>
                  <a:rPr lang="en-US">
                    <a:noFill/>
                  </a:rPr>
                  <a:t> </a:t>
                </a:r>
              </a:p>
            </p:txBody>
          </p:sp>
        </mc:Fallback>
      </mc:AlternateContent>
      <p:cxnSp>
        <p:nvCxnSpPr>
          <p:cNvPr id="10" name="Straight Arrow Connector 9"/>
          <p:cNvCxnSpPr/>
          <p:nvPr/>
        </p:nvCxnSpPr>
        <p:spPr>
          <a:xfrm flipV="1">
            <a:off x="9182878" y="1371600"/>
            <a:ext cx="381000" cy="287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10151579" y="1371600"/>
            <a:ext cx="125766" cy="2875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24FCFD8-4B0E-49B7-ABB5-FB7A7BEA2F6B}"/>
              </a:ext>
            </a:extLst>
          </p:cNvPr>
          <p:cNvGrpSpPr/>
          <p:nvPr/>
        </p:nvGrpSpPr>
        <p:grpSpPr>
          <a:xfrm>
            <a:off x="1828800" y="2362200"/>
            <a:ext cx="4716937" cy="2679441"/>
            <a:chOff x="2362200" y="581513"/>
            <a:chExt cx="4716937" cy="2679441"/>
          </a:xfrm>
        </p:grpSpPr>
        <p:sp>
          <p:nvSpPr>
            <p:cNvPr id="13" name="Rectangle 12">
              <a:extLst>
                <a:ext uri="{FF2B5EF4-FFF2-40B4-BE49-F238E27FC236}">
                  <a16:creationId xmlns:a16="http://schemas.microsoft.com/office/drawing/2014/main" id="{681EE60C-694F-4B5C-853F-3A321D2955BB}"/>
                </a:ext>
              </a:extLst>
            </p:cNvPr>
            <p:cNvSpPr/>
            <p:nvPr/>
          </p:nvSpPr>
          <p:spPr>
            <a:xfrm>
              <a:off x="2666999" y="2215143"/>
              <a:ext cx="304800" cy="9144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4623931-99B5-4CF7-9463-344C23CB3A36}"/>
                </a:ext>
              </a:extLst>
            </p:cNvPr>
            <p:cNvSpPr/>
            <p:nvPr/>
          </p:nvSpPr>
          <p:spPr>
            <a:xfrm>
              <a:off x="6400800" y="2321053"/>
              <a:ext cx="304800" cy="91440"/>
            </a:xfrm>
            <a:prstGeom prst="rect">
              <a:avLst/>
            </a:prstGeom>
            <a:pattFill prst="wdUpDiag">
              <a:fgClr>
                <a:schemeClr val="tx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36D70DE-4A21-4C8C-AD99-208646C6770F}"/>
                </a:ext>
              </a:extLst>
            </p:cNvPr>
            <p:cNvSpPr/>
            <p:nvPr/>
          </p:nvSpPr>
          <p:spPr>
            <a:xfrm>
              <a:off x="2819400" y="1600200"/>
              <a:ext cx="3733800" cy="304800"/>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2D665454-C11F-4083-BD6B-1EAB9C3A6CEF}"/>
                </a:ext>
              </a:extLst>
            </p:cNvPr>
            <p:cNvCxnSpPr/>
            <p:nvPr/>
          </p:nvCxnSpPr>
          <p:spPr>
            <a:xfrm>
              <a:off x="3961327"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BDCD6FF-73C2-422C-A591-E57F024333FC}"/>
                </a:ext>
              </a:extLst>
            </p:cNvPr>
            <p:cNvCxnSpPr/>
            <p:nvPr/>
          </p:nvCxnSpPr>
          <p:spPr>
            <a:xfrm>
              <a:off x="4393306"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A9140D6-A074-4103-8FBC-D78667726411}"/>
                </a:ext>
              </a:extLst>
            </p:cNvPr>
            <p:cNvCxnSpPr/>
            <p:nvPr/>
          </p:nvCxnSpPr>
          <p:spPr>
            <a:xfrm>
              <a:off x="4825285"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818D0A-098F-410F-A5A2-B043C136C1C9}"/>
                </a:ext>
              </a:extLst>
            </p:cNvPr>
            <p:cNvCxnSpPr/>
            <p:nvPr/>
          </p:nvCxnSpPr>
          <p:spPr>
            <a:xfrm>
              <a:off x="5257264"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8A09A29-AD9D-4F60-9812-3A618891CB45}"/>
                </a:ext>
              </a:extLst>
            </p:cNvPr>
            <p:cNvCxnSpPr/>
            <p:nvPr/>
          </p:nvCxnSpPr>
          <p:spPr>
            <a:xfrm>
              <a:off x="5689243"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70A1996-521E-46F9-8133-6B81A2894797}"/>
                </a:ext>
              </a:extLst>
            </p:cNvPr>
            <p:cNvCxnSpPr/>
            <p:nvPr/>
          </p:nvCxnSpPr>
          <p:spPr>
            <a:xfrm>
              <a:off x="6121222"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4A4FB7F-9CCA-411E-B601-BD4C444F67F6}"/>
                </a:ext>
              </a:extLst>
            </p:cNvPr>
            <p:cNvCxnSpPr/>
            <p:nvPr/>
          </p:nvCxnSpPr>
          <p:spPr>
            <a:xfrm>
              <a:off x="6553200" y="1066800"/>
              <a:ext cx="0" cy="533400"/>
            </a:xfrm>
            <a:prstGeom prst="straightConnector1">
              <a:avLst/>
            </a:prstGeom>
            <a:ln w="127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ACE2D09-94F9-4666-9A13-39590F2C942B}"/>
                </a:ext>
              </a:extLst>
            </p:cNvPr>
            <p:cNvCxnSpPr>
              <a:cxnSpLocks/>
            </p:cNvCxnSpPr>
            <p:nvPr/>
          </p:nvCxnSpPr>
          <p:spPr>
            <a:xfrm flipH="1">
              <a:off x="3961327" y="1066800"/>
              <a:ext cx="2591873"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7D7E784E-E27F-4CFB-8966-01853418D747}"/>
                </a:ext>
              </a:extLst>
            </p:cNvPr>
            <p:cNvSpPr/>
            <p:nvPr/>
          </p:nvSpPr>
          <p:spPr>
            <a:xfrm>
              <a:off x="2666999" y="1905000"/>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2B9DCDEF-1AAC-46BE-B897-6D86E268EF51}"/>
                </a:ext>
              </a:extLst>
            </p:cNvPr>
            <p:cNvSpPr/>
            <p:nvPr/>
          </p:nvSpPr>
          <p:spPr>
            <a:xfrm>
              <a:off x="6400800" y="1914098"/>
              <a:ext cx="304800" cy="304800"/>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08F2FEE-4C3A-41FA-ADA2-9B6E5DF11521}"/>
                </a:ext>
              </a:extLst>
            </p:cNvPr>
            <p:cNvSpPr/>
            <p:nvPr/>
          </p:nvSpPr>
          <p:spPr>
            <a:xfrm>
              <a:off x="6440606" y="2239480"/>
              <a:ext cx="76200" cy="799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0392DA5-3264-4218-B3D4-B7268FFBC764}"/>
                </a:ext>
              </a:extLst>
            </p:cNvPr>
            <p:cNvSpPr/>
            <p:nvPr/>
          </p:nvSpPr>
          <p:spPr>
            <a:xfrm>
              <a:off x="6586182" y="2239480"/>
              <a:ext cx="76200" cy="7995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2E87F07-98C6-4936-9634-55D8DFFCFF86}"/>
                    </a:ext>
                  </a:extLst>
                </p:cNvPr>
                <p:cNvSpPr txBox="1"/>
                <p:nvPr/>
              </p:nvSpPr>
              <p:spPr>
                <a:xfrm>
                  <a:off x="2362200" y="1698820"/>
                  <a:ext cx="3969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𝐴</m:t>
                        </m:r>
                      </m:oMath>
                    </m:oMathPara>
                  </a14:m>
                  <a:endParaRPr lang="en-US" dirty="0"/>
                </a:p>
              </p:txBody>
            </p:sp>
          </mc:Choice>
          <mc:Fallback xmlns="">
            <p:sp>
              <p:nvSpPr>
                <p:cNvPr id="29" name="TextBox 28">
                  <a:extLst>
                    <a:ext uri="{FF2B5EF4-FFF2-40B4-BE49-F238E27FC236}">
                      <a16:creationId xmlns:a16="http://schemas.microsoft.com/office/drawing/2014/main" id="{12E87F07-98C6-4936-9634-55D8DFFCFF86}"/>
                    </a:ext>
                  </a:extLst>
                </p:cNvPr>
                <p:cNvSpPr txBox="1">
                  <a:spLocks noRot="1" noChangeAspect="1" noMove="1" noResize="1" noEditPoints="1" noAdjustHandles="1" noChangeArrowheads="1" noChangeShapeType="1" noTextEdit="1"/>
                </p:cNvSpPr>
                <p:nvPr/>
              </p:nvSpPr>
              <p:spPr>
                <a:xfrm>
                  <a:off x="2362200" y="1698820"/>
                  <a:ext cx="39690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8F2A082-FCEB-4B1A-938C-BD071798C1B4}"/>
                    </a:ext>
                  </a:extLst>
                </p:cNvPr>
                <p:cNvSpPr txBox="1"/>
                <p:nvPr/>
              </p:nvSpPr>
              <p:spPr>
                <a:xfrm>
                  <a:off x="6671846" y="1675191"/>
                  <a:ext cx="4072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𝐵</m:t>
                        </m:r>
                      </m:oMath>
                    </m:oMathPara>
                  </a14:m>
                  <a:endParaRPr lang="en-US" dirty="0"/>
                </a:p>
              </p:txBody>
            </p:sp>
          </mc:Choice>
          <mc:Fallback xmlns="">
            <p:sp>
              <p:nvSpPr>
                <p:cNvPr id="30" name="TextBox 29">
                  <a:extLst>
                    <a:ext uri="{FF2B5EF4-FFF2-40B4-BE49-F238E27FC236}">
                      <a16:creationId xmlns:a16="http://schemas.microsoft.com/office/drawing/2014/main" id="{F8F2A082-FCEB-4B1A-938C-BD071798C1B4}"/>
                    </a:ext>
                  </a:extLst>
                </p:cNvPr>
                <p:cNvSpPr txBox="1">
                  <a:spLocks noRot="1" noChangeAspect="1" noMove="1" noResize="1" noEditPoints="1" noAdjustHandles="1" noChangeArrowheads="1" noChangeShapeType="1" noTextEdit="1"/>
                </p:cNvSpPr>
                <p:nvPr/>
              </p:nvSpPr>
              <p:spPr>
                <a:xfrm>
                  <a:off x="6671846" y="1675191"/>
                  <a:ext cx="407291"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A221F1A-4CF2-4750-BBCF-AFB26FAF5B2A}"/>
                    </a:ext>
                  </a:extLst>
                </p:cNvPr>
                <p:cNvSpPr txBox="1"/>
                <p:nvPr/>
              </p:nvSpPr>
              <p:spPr>
                <a:xfrm>
                  <a:off x="3983623" y="1859857"/>
                  <a:ext cx="415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𝐷</m:t>
                        </m:r>
                      </m:oMath>
                    </m:oMathPara>
                  </a14:m>
                  <a:endParaRPr lang="en-US" dirty="0"/>
                </a:p>
              </p:txBody>
            </p:sp>
          </mc:Choice>
          <mc:Fallback xmlns="">
            <p:sp>
              <p:nvSpPr>
                <p:cNvPr id="31" name="TextBox 30">
                  <a:extLst>
                    <a:ext uri="{FF2B5EF4-FFF2-40B4-BE49-F238E27FC236}">
                      <a16:creationId xmlns:a16="http://schemas.microsoft.com/office/drawing/2014/main" id="{3A221F1A-4CF2-4750-BBCF-AFB26FAF5B2A}"/>
                    </a:ext>
                  </a:extLst>
                </p:cNvPr>
                <p:cNvSpPr txBox="1">
                  <a:spLocks noRot="1" noChangeAspect="1" noMove="1" noResize="1" noEditPoints="1" noAdjustHandles="1" noChangeArrowheads="1" noChangeShapeType="1" noTextEdit="1"/>
                </p:cNvSpPr>
                <p:nvPr/>
              </p:nvSpPr>
              <p:spPr>
                <a:xfrm>
                  <a:off x="3983623" y="1859857"/>
                  <a:ext cx="415819" cy="369332"/>
                </a:xfrm>
                <a:prstGeom prst="rect">
                  <a:avLst/>
                </a:prstGeom>
                <a:blipFill>
                  <a:blip r:embed="rId9"/>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95F54965-370F-4437-A530-8BDBA54F5D6C}"/>
                </a:ext>
              </a:extLst>
            </p:cNvPr>
            <p:cNvCxnSpPr>
              <a:cxnSpLocks/>
            </p:cNvCxnSpPr>
            <p:nvPr/>
          </p:nvCxnSpPr>
          <p:spPr>
            <a:xfrm>
              <a:off x="3961327" y="1972780"/>
              <a:ext cx="0" cy="694220"/>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2B35498-28B5-4C24-B5D1-14311CD48D35}"/>
                </a:ext>
              </a:extLst>
            </p:cNvPr>
            <p:cNvCxnSpPr>
              <a:cxnSpLocks/>
            </p:cNvCxnSpPr>
            <p:nvPr/>
          </p:nvCxnSpPr>
          <p:spPr>
            <a:xfrm>
              <a:off x="2819399" y="2397252"/>
              <a:ext cx="0" cy="574548"/>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D78170A-160F-4795-A5F3-A1E0ED19B80A}"/>
                </a:ext>
              </a:extLst>
            </p:cNvPr>
            <p:cNvCxnSpPr>
              <a:cxnSpLocks/>
            </p:cNvCxnSpPr>
            <p:nvPr/>
          </p:nvCxnSpPr>
          <p:spPr>
            <a:xfrm>
              <a:off x="6559162" y="2487204"/>
              <a:ext cx="0" cy="484596"/>
            </a:xfrm>
            <a:prstGeom prst="straightConnector1">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B23DE1-E401-454E-920F-96A4384BE10B}"/>
                </a:ext>
              </a:extLst>
            </p:cNvPr>
            <p:cNvCxnSpPr>
              <a:cxnSpLocks/>
            </p:cNvCxnSpPr>
            <p:nvPr/>
          </p:nvCxnSpPr>
          <p:spPr>
            <a:xfrm flipH="1">
              <a:off x="2859155" y="2912664"/>
              <a:ext cx="3659308"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4AF014BB-868E-48F1-AEA7-109B4F351800}"/>
                    </a:ext>
                  </a:extLst>
                </p:cNvPr>
                <p:cNvSpPr txBox="1"/>
                <p:nvPr/>
              </p:nvSpPr>
              <p:spPr>
                <a:xfrm>
                  <a:off x="3826141" y="2891622"/>
                  <a:ext cx="5565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12’</m:t>
                        </m:r>
                      </m:oMath>
                    </m:oMathPara>
                  </a14:m>
                  <a:endParaRPr lang="en-US" dirty="0"/>
                </a:p>
              </p:txBody>
            </p:sp>
          </mc:Choice>
          <mc:Fallback xmlns="">
            <p:sp>
              <p:nvSpPr>
                <p:cNvPr id="36" name="TextBox 35">
                  <a:extLst>
                    <a:ext uri="{FF2B5EF4-FFF2-40B4-BE49-F238E27FC236}">
                      <a16:creationId xmlns:a16="http://schemas.microsoft.com/office/drawing/2014/main" id="{4AF014BB-868E-48F1-AEA7-109B4F351800}"/>
                    </a:ext>
                  </a:extLst>
                </p:cNvPr>
                <p:cNvSpPr txBox="1">
                  <a:spLocks noRot="1" noChangeAspect="1" noMove="1" noResize="1" noEditPoints="1" noAdjustHandles="1" noChangeArrowheads="1" noChangeShapeType="1" noTextEdit="1"/>
                </p:cNvSpPr>
                <p:nvPr/>
              </p:nvSpPr>
              <p:spPr>
                <a:xfrm>
                  <a:off x="3826141" y="2891622"/>
                  <a:ext cx="55656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97D87C6-6126-49D3-8C80-24153B7341E3}"/>
                    </a:ext>
                  </a:extLst>
                </p:cNvPr>
                <p:cNvSpPr txBox="1"/>
                <p:nvPr/>
              </p:nvSpPr>
              <p:spPr>
                <a:xfrm>
                  <a:off x="4466345" y="581513"/>
                  <a:ext cx="16548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ea typeface="Cambria Math" panose="02040503050406030204" pitchFamily="18" charset="0"/>
                          </a:rPr>
                          <m:t>𝜔</m:t>
                        </m:r>
                        <m:r>
                          <a:rPr lang="en-US" b="0" i="1" dirty="0" smtClean="0">
                            <a:latin typeface="Cambria Math" panose="02040503050406030204" pitchFamily="18" charset="0"/>
                          </a:rPr>
                          <m:t>=</m:t>
                        </m:r>
                        <m:r>
                          <a:rPr lang="en-US" i="1" dirty="0" smtClean="0">
                            <a:latin typeface="Cambria Math" panose="02040503050406030204" pitchFamily="18" charset="0"/>
                          </a:rPr>
                          <m:t>1</m:t>
                        </m:r>
                        <m:r>
                          <a:rPr lang="en-US" b="0" i="1" dirty="0" smtClean="0">
                            <a:latin typeface="Cambria Math" panose="02040503050406030204" pitchFamily="18" charset="0"/>
                          </a:rPr>
                          <m:t>.8</m:t>
                        </m:r>
                        <m:r>
                          <a:rPr lang="en-US" b="0" i="0" dirty="0" smtClean="0">
                            <a:latin typeface="Cambria Math" panose="02040503050406030204" pitchFamily="18" charset="0"/>
                          </a:rPr>
                          <m:t> </m:t>
                        </m:r>
                        <m:r>
                          <m:rPr>
                            <m:sty m:val="p"/>
                          </m:rPr>
                          <a:rPr lang="en-US" b="0" i="0" dirty="0" smtClean="0">
                            <a:latin typeface="Cambria Math" panose="02040503050406030204" pitchFamily="18" charset="0"/>
                          </a:rPr>
                          <m:t>kip</m:t>
                        </m:r>
                        <m:r>
                          <a:rPr lang="en-US" b="0" i="0" dirty="0" smtClean="0">
                            <a:latin typeface="Cambria Math" panose="02040503050406030204" pitchFamily="18" charset="0"/>
                          </a:rPr>
                          <m:t>/</m:t>
                        </m:r>
                        <m:r>
                          <m:rPr>
                            <m:sty m:val="p"/>
                          </m:rPr>
                          <a:rPr lang="en-US" b="0" i="0" dirty="0" smtClean="0">
                            <a:latin typeface="Cambria Math" panose="02040503050406030204" pitchFamily="18" charset="0"/>
                          </a:rPr>
                          <m:t>ft</m:t>
                        </m:r>
                      </m:oMath>
                    </m:oMathPara>
                  </a14:m>
                  <a:endParaRPr lang="en-US" dirty="0"/>
                </a:p>
              </p:txBody>
            </p:sp>
          </mc:Choice>
          <mc:Fallback xmlns="">
            <p:sp>
              <p:nvSpPr>
                <p:cNvPr id="37" name="TextBox 36">
                  <a:extLst>
                    <a:ext uri="{FF2B5EF4-FFF2-40B4-BE49-F238E27FC236}">
                      <a16:creationId xmlns:a16="http://schemas.microsoft.com/office/drawing/2014/main" id="{D97D87C6-6126-49D3-8C80-24153B7341E3}"/>
                    </a:ext>
                  </a:extLst>
                </p:cNvPr>
                <p:cNvSpPr txBox="1">
                  <a:spLocks noRot="1" noChangeAspect="1" noMove="1" noResize="1" noEditPoints="1" noAdjustHandles="1" noChangeArrowheads="1" noChangeShapeType="1" noTextEdit="1"/>
                </p:cNvSpPr>
                <p:nvPr/>
              </p:nvSpPr>
              <p:spPr>
                <a:xfrm>
                  <a:off x="4466345" y="581513"/>
                  <a:ext cx="1654877" cy="369332"/>
                </a:xfrm>
                <a:prstGeom prst="rect">
                  <a:avLst/>
                </a:prstGeom>
                <a:blipFill>
                  <a:blip r:embed="rId11"/>
                  <a:stretch>
                    <a:fillRect b="-15000"/>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107852DF-CDC9-4F07-AE0E-678BB97D6282}"/>
                </a:ext>
              </a:extLst>
            </p:cNvPr>
            <p:cNvCxnSpPr>
              <a:cxnSpLocks/>
            </p:cNvCxnSpPr>
            <p:nvPr/>
          </p:nvCxnSpPr>
          <p:spPr>
            <a:xfrm flipH="1">
              <a:off x="3983623" y="2595314"/>
              <a:ext cx="2533183" cy="0"/>
            </a:xfrm>
            <a:prstGeom prst="straightConnector1">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9B4D4EB-403F-4B8A-95A5-96DFDDCCE1AD}"/>
                    </a:ext>
                  </a:extLst>
                </p:cNvPr>
                <p:cNvSpPr txBox="1"/>
                <p:nvPr/>
              </p:nvSpPr>
              <p:spPr>
                <a:xfrm>
                  <a:off x="4995473" y="2234464"/>
                  <a:ext cx="6046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7</m:t>
                        </m:r>
                        <m:r>
                          <a:rPr lang="en-US" b="0" i="1" dirty="0" smtClean="0">
                            <a:latin typeface="Cambria Math" panose="02040503050406030204" pitchFamily="18" charset="0"/>
                          </a:rPr>
                          <m:t>.5</m:t>
                        </m:r>
                        <m:r>
                          <a:rPr lang="en-US" i="1" dirty="0"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09B4D4EB-403F-4B8A-95A5-96DFDDCCE1AD}"/>
                    </a:ext>
                  </a:extLst>
                </p:cNvPr>
                <p:cNvSpPr txBox="1">
                  <a:spLocks noRot="1" noChangeAspect="1" noMove="1" noResize="1" noEditPoints="1" noAdjustHandles="1" noChangeArrowheads="1" noChangeShapeType="1" noTextEdit="1"/>
                </p:cNvSpPr>
                <p:nvPr/>
              </p:nvSpPr>
              <p:spPr>
                <a:xfrm>
                  <a:off x="4995473" y="2234464"/>
                  <a:ext cx="604653" cy="369332"/>
                </a:xfrm>
                <a:prstGeom prst="rect">
                  <a:avLst/>
                </a:prstGeom>
                <a:blipFill>
                  <a:blip r:embed="rId12"/>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504397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p:cNvSpPr txBox="1"/>
              <p:nvPr/>
            </p:nvSpPr>
            <p:spPr>
              <a:xfrm>
                <a:off x="609600" y="1038762"/>
                <a:ext cx="10972799" cy="1200329"/>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Example</a:t>
                </a:r>
                <a:r>
                  <a:rPr lang="en-US" sz="2400" dirty="0"/>
                  <a:t>: A load </a:t>
                </a:r>
                <a14:m>
                  <m:oMath xmlns:m="http://schemas.openxmlformats.org/officeDocument/2006/math">
                    <m:r>
                      <a:rPr lang="en-US" sz="2400" i="1" dirty="0">
                        <a:latin typeface="Cambria Math" panose="02040503050406030204" pitchFamily="18" charset="0"/>
                      </a:rPr>
                      <m:t>𝑃</m:t>
                    </m:r>
                  </m:oMath>
                </a14:m>
                <a:r>
                  <a:rPr lang="en-US" sz="2400" dirty="0"/>
                  <a:t> of </a:t>
                </a:r>
                <a14:m>
                  <m:oMath xmlns:m="http://schemas.openxmlformats.org/officeDocument/2006/math">
                    <m:r>
                      <a:rPr lang="en-US" sz="2400" i="1" dirty="0">
                        <a:latin typeface="Cambria Math" panose="02040503050406030204" pitchFamily="18" charset="0"/>
                      </a:rPr>
                      <m:t>5 </m:t>
                    </m:r>
                    <m:r>
                      <a:rPr lang="en-US" sz="2400" i="1" dirty="0" err="1">
                        <a:latin typeface="Cambria Math" panose="02040503050406030204" pitchFamily="18" charset="0"/>
                      </a:rPr>
                      <m:t>𝑘𝑁</m:t>
                    </m:r>
                  </m:oMath>
                </a14:m>
                <a:r>
                  <a:rPr lang="en-US" sz="2400" dirty="0"/>
                  <a:t> is applied to a steel curved bar. Determine the vertical deflection of the free end by considering the effects of all internal loading contributions. Let </a:t>
                </a:r>
                <a14:m>
                  <m:oMath xmlns:m="http://schemas.openxmlformats.org/officeDocument/2006/math">
                    <m:r>
                      <a:rPr lang="en-US" sz="2400" i="1" dirty="0">
                        <a:latin typeface="Cambria Math" panose="02040503050406030204" pitchFamily="18" charset="0"/>
                      </a:rPr>
                      <m:t>𝐸</m:t>
                    </m:r>
                    <m:r>
                      <a:rPr lang="en-US" sz="2400" i="1" dirty="0">
                        <a:latin typeface="Cambria Math" panose="02040503050406030204" pitchFamily="18" charset="0"/>
                      </a:rPr>
                      <m:t>=200 </m:t>
                    </m:r>
                    <m:r>
                      <a:rPr lang="en-US" sz="2400" i="1" dirty="0" err="1">
                        <a:latin typeface="Cambria Math" panose="02040503050406030204" pitchFamily="18" charset="0"/>
                      </a:rPr>
                      <m:t>𝐺𝑃𝑎</m:t>
                    </m:r>
                  </m:oMath>
                </a14:m>
                <a:r>
                  <a:rPr lang="en-US" sz="2400" dirty="0"/>
                  <a:t> and </a:t>
                </a:r>
                <a14:m>
                  <m:oMath xmlns:m="http://schemas.openxmlformats.org/officeDocument/2006/math">
                    <m:r>
                      <a:rPr lang="en-US" sz="2400" i="1" dirty="0">
                        <a:latin typeface="Cambria Math" panose="02040503050406030204" pitchFamily="18" charset="0"/>
                      </a:rPr>
                      <m:t>𝐺</m:t>
                    </m:r>
                    <m:r>
                      <a:rPr lang="en-US" sz="2400" i="1" dirty="0">
                        <a:latin typeface="Cambria Math" panose="02040503050406030204" pitchFamily="18" charset="0"/>
                      </a:rPr>
                      <m:t>=80 </m:t>
                    </m:r>
                    <m:r>
                      <a:rPr lang="en-US" sz="2400" i="1" dirty="0" err="1">
                        <a:latin typeface="Cambria Math" panose="02040503050406030204" pitchFamily="18" charset="0"/>
                      </a:rPr>
                      <m:t>𝐺𝑃𝑎</m:t>
                    </m:r>
                  </m:oMath>
                </a14:m>
                <a:r>
                  <a:rPr lang="en-US" sz="24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609600" y="1038762"/>
                <a:ext cx="10972799" cy="1200329"/>
              </a:xfrm>
              <a:prstGeom prst="rect">
                <a:avLst/>
              </a:prstGeom>
              <a:blipFill>
                <a:blip r:embed="rId3"/>
                <a:stretch>
                  <a:fillRect l="-722" t="-3553" b="-11168"/>
                </a:stretch>
              </a:blipFill>
            </p:spPr>
            <p:txBody>
              <a:bodyPr/>
              <a:lstStyle/>
              <a:p>
                <a:r>
                  <a:rPr lang="en-US">
                    <a:noFill/>
                  </a:rPr>
                  <a:t> </a:t>
                </a:r>
              </a:p>
            </p:txBody>
          </p:sp>
        </mc:Fallback>
      </mc:AlternateContent>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9</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err="1">
                <a:solidFill>
                  <a:srgbClr val="0070C0"/>
                </a:solidFill>
              </a:rPr>
              <a:t>Castigliano’s</a:t>
            </a:r>
            <a:r>
              <a:rPr lang="en-US" kern="0" dirty="0">
                <a:solidFill>
                  <a:srgbClr val="0070C0"/>
                </a:solidFill>
              </a:rPr>
              <a:t> Theorem</a:t>
            </a:r>
          </a:p>
        </p:txBody>
      </p:sp>
      <p:pic>
        <p:nvPicPr>
          <p:cNvPr id="2" name="Picture 1"/>
          <p:cNvPicPr>
            <a:picLocks noChangeAspect="1"/>
          </p:cNvPicPr>
          <p:nvPr/>
        </p:nvPicPr>
        <p:blipFill>
          <a:blip r:embed="rId4"/>
          <a:stretch>
            <a:fillRect/>
          </a:stretch>
        </p:blipFill>
        <p:spPr>
          <a:xfrm>
            <a:off x="1128401" y="2895600"/>
            <a:ext cx="6567799" cy="2523588"/>
          </a:xfrm>
          <a:prstGeom prst="rect">
            <a:avLst/>
          </a:prstGeom>
        </p:spPr>
      </p:pic>
      <p:pic>
        <p:nvPicPr>
          <p:cNvPr id="3" name="Picture 2"/>
          <p:cNvPicPr>
            <a:picLocks noChangeAspect="1"/>
          </p:cNvPicPr>
          <p:nvPr/>
        </p:nvPicPr>
        <p:blipFill>
          <a:blip r:embed="rId5"/>
          <a:stretch>
            <a:fillRect/>
          </a:stretch>
        </p:blipFill>
        <p:spPr>
          <a:xfrm>
            <a:off x="9171950" y="3028950"/>
            <a:ext cx="1877050" cy="2184498"/>
          </a:xfrm>
          <a:prstGeom prst="rect">
            <a:avLst/>
          </a:prstGeom>
        </p:spPr>
      </p:pic>
      <p:pic>
        <p:nvPicPr>
          <p:cNvPr id="9" name="Picture 8">
            <a:extLst>
              <a:ext uri="{FF2B5EF4-FFF2-40B4-BE49-F238E27FC236}">
                <a16:creationId xmlns:a16="http://schemas.microsoft.com/office/drawing/2014/main" id="{A2C7D089-388B-414F-BFE6-1897DF2D05D3}"/>
              </a:ext>
            </a:extLst>
          </p:cNvPr>
          <p:cNvPicPr>
            <a:picLocks noChangeAspect="1"/>
          </p:cNvPicPr>
          <p:nvPr/>
        </p:nvPicPr>
        <p:blipFill>
          <a:blip r:embed="rId6"/>
          <a:stretch>
            <a:fillRect/>
          </a:stretch>
        </p:blipFill>
        <p:spPr>
          <a:xfrm>
            <a:off x="1695450" y="5654675"/>
            <a:ext cx="8743950" cy="828675"/>
          </a:xfrm>
          <a:prstGeom prst="rect">
            <a:avLst/>
          </a:prstGeom>
        </p:spPr>
      </p:pic>
    </p:spTree>
    <p:extLst>
      <p:ext uri="{BB962C8B-B14F-4D97-AF65-F5344CB8AC3E}">
        <p14:creationId xmlns:p14="http://schemas.microsoft.com/office/powerpoint/2010/main" val="1009241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23591</TotalTime>
  <Words>697</Words>
  <Application>Microsoft Office PowerPoint</Application>
  <PresentationFormat>Widescreen</PresentationFormat>
  <Paragraphs>113</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Cambria Math</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 Wang</cp:lastModifiedBy>
  <cp:revision>1089</cp:revision>
  <cp:lastPrinted>2024-04-02T14:27:54Z</cp:lastPrinted>
  <dcterms:created xsi:type="dcterms:W3CDTF">2006-10-13T21:53:26Z</dcterms:created>
  <dcterms:modified xsi:type="dcterms:W3CDTF">2025-04-08T13:52:04Z</dcterms:modified>
</cp:coreProperties>
</file>