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478" r:id="rId3"/>
    <p:sldId id="479" r:id="rId4"/>
    <p:sldId id="480" r:id="rId5"/>
    <p:sldId id="482" r:id="rId6"/>
    <p:sldId id="286" r:id="rId7"/>
    <p:sldId id="285" r:id="rId8"/>
    <p:sldId id="483" r:id="rId9"/>
    <p:sldId id="484" r:id="rId10"/>
    <p:sldId id="284" r:id="rId11"/>
    <p:sldId id="490" r:id="rId12"/>
    <p:sldId id="489" r:id="rId1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  <a:srgbClr val="FF33CC"/>
    <a:srgbClr val="FF0000"/>
    <a:srgbClr val="3366FF"/>
    <a:srgbClr val="663300"/>
    <a:srgbClr val="996633"/>
    <a:srgbClr val="00CC00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5" autoAdjust="0"/>
    <p:restoredTop sz="87901" autoAdjust="0"/>
  </p:normalViewPr>
  <p:slideViewPr>
    <p:cSldViewPr>
      <p:cViewPr varScale="1">
        <p:scale>
          <a:sx n="101" d="100"/>
          <a:sy n="101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-1396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8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NUL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304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25)</a:t>
            </a:r>
          </a:p>
        </p:txBody>
      </p:sp>
      <p:pic>
        <p:nvPicPr>
          <p:cNvPr id="6" name="Picture 5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3EA55BDB-7011-426D-B796-5EAAAEDB0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8DBF634-5489-4B5A-805D-87182228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84725"/>
            <a:ext cx="54102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FFFF00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u="sng" kern="0" dirty="0">
                <a:solidFill>
                  <a:schemeClr val="tx1"/>
                </a:solidFill>
              </a:rPr>
              <a:t>ANNOUNCE / BUSINESS</a:t>
            </a:r>
            <a:endParaRPr lang="en-US" sz="2000" kern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tx1"/>
                </a:solidFill>
              </a:rPr>
              <a:t>HW 13 (due H, 4/17)</a:t>
            </a:r>
          </a:p>
          <a:p>
            <a:pPr marL="0" indent="0">
              <a:buFontTx/>
              <a:buNone/>
            </a:pPr>
            <a:endParaRPr lang="en-US" sz="2000" kern="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kern="0" dirty="0">
                <a:solidFill>
                  <a:schemeClr val="tx1"/>
                </a:solidFill>
              </a:rPr>
              <a:t>PREVIOUS</a:t>
            </a:r>
          </a:p>
          <a:p>
            <a:pPr>
              <a:lnSpc>
                <a:spcPct val="80000"/>
              </a:lnSpc>
            </a:pPr>
            <a:r>
              <a:rPr lang="en-US" sz="2000" kern="0" dirty="0" err="1">
                <a:solidFill>
                  <a:schemeClr val="tx1"/>
                </a:solidFill>
              </a:rPr>
              <a:t>Castigliano’s</a:t>
            </a:r>
            <a:r>
              <a:rPr lang="en-US" sz="2000" kern="0" dirty="0">
                <a:solidFill>
                  <a:schemeClr val="tx1"/>
                </a:solidFill>
              </a:rPr>
              <a:t> method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u="sng" kern="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kern="0" dirty="0">
                <a:solidFill>
                  <a:schemeClr val="tx1"/>
                </a:solidFill>
              </a:rPr>
              <a:t>TODAY</a:t>
            </a:r>
            <a:endParaRPr lang="en-US" sz="2000" kern="0" dirty="0">
              <a:solidFill>
                <a:schemeClr val="tx1"/>
              </a:solidFill>
            </a:endParaRPr>
          </a:p>
          <a:p>
            <a:r>
              <a:rPr lang="en-US" sz="2000" kern="0" dirty="0">
                <a:solidFill>
                  <a:schemeClr val="tx1"/>
                </a:solidFill>
              </a:rPr>
              <a:t>Buckling</a:t>
            </a:r>
          </a:p>
        </p:txBody>
      </p:sp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381000"/>
                <a:ext cx="88392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u="sng" dirty="0"/>
                  <a:t>Example</a:t>
                </a:r>
                <a:r>
                  <a:rPr lang="en-US" sz="2200" dirty="0"/>
                  <a:t>: An aluminum column of length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and a rectangular cross-section has a fixed end 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and supports a centric load 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 Two smooth and rounded fixed plates restrain end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from moving in one of the vertical planes of symmetry but allow it to move in the other plane.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"/>
                <a:ext cx="8839200" cy="1446550"/>
              </a:xfrm>
              <a:prstGeom prst="rect">
                <a:avLst/>
              </a:prstGeom>
              <a:blipFill>
                <a:blip r:embed="rId3"/>
                <a:stretch>
                  <a:fillRect l="-897" t="-2532" r="-1586" b="-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p:pic>
        <p:nvPicPr>
          <p:cNvPr id="6" name="Picture 8" descr="bee80288_sp1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28599"/>
            <a:ext cx="2342575" cy="449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990600" y="1752600"/>
                <a:ext cx="8458200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7663" indent="-34766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AutoNum type="alphaLcParenR"/>
                </a:pPr>
                <a:r>
                  <a:rPr lang="en-US" altLang="en-US" sz="2200" dirty="0">
                    <a:latin typeface="+mn-lt"/>
                  </a:rPr>
                  <a:t>Determine the ratio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200" dirty="0">
                    <a:latin typeface="+mn-lt"/>
                  </a:rPr>
                  <a:t> of the two sides of the cross-section corresponding to the most efficient design against buckling.</a:t>
                </a:r>
              </a:p>
              <a:p>
                <a:pPr eaLnBrk="1" hangingPunct="1">
                  <a:buFontTx/>
                  <a:buAutoNum type="alphaLcParenR"/>
                </a:pPr>
                <a:r>
                  <a:rPr lang="en-US" altLang="en-US" sz="2200" dirty="0">
                    <a:latin typeface="+mn-lt"/>
                  </a:rPr>
                  <a:t>Design the most efficient cross-section for the column given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altLang="en-US" sz="22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=10.1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2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𝑝𝑠𝑖</m:t>
                    </m:r>
                  </m:oMath>
                </a14:m>
                <a:r>
                  <a:rPr lang="en-US" altLang="en-US" sz="2200" dirty="0">
                    <a:latin typeface="+mn-lt"/>
                  </a:rPr>
                  <a:t>,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200" i="1" dirty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𝑘𝑖𝑝𝑠</m:t>
                    </m:r>
                  </m:oMath>
                </a14:m>
                <a:r>
                  <a:rPr lang="en-US" altLang="en-US" sz="2200" dirty="0">
                    <a:latin typeface="+mn-lt"/>
                  </a:rPr>
                  <a:t>, and a safety factor of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altLang="en-US" sz="22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752600"/>
                <a:ext cx="8458200" cy="1477328"/>
              </a:xfrm>
              <a:prstGeom prst="rect">
                <a:avLst/>
              </a:prstGeom>
              <a:blipFill>
                <a:blip r:embed="rId5"/>
                <a:stretch>
                  <a:fillRect l="-865" t="-2479" b="-70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81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5750B-25F4-BEC8-2487-4EF2E9B0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66" y="1663609"/>
            <a:ext cx="8122067" cy="3530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393DF-914F-C929-601B-1D5F6D8E7433}"/>
              </a:ext>
            </a:extLst>
          </p:cNvPr>
          <p:cNvSpPr txBox="1"/>
          <p:nvPr/>
        </p:nvSpPr>
        <p:spPr>
          <a:xfrm>
            <a:off x="2667000" y="9906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 this problem from 2024 final exam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B7155-8237-4392-97CD-035B7A8C1832}"/>
              </a:ext>
            </a:extLst>
          </p:cNvPr>
          <p:cNvSpPr/>
          <p:nvPr/>
        </p:nvSpPr>
        <p:spPr>
          <a:xfrm>
            <a:off x="990600" y="3352800"/>
            <a:ext cx="78486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5750B-25F4-BEC8-2487-4EF2E9B0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66" y="1663609"/>
            <a:ext cx="8122067" cy="3530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393DF-914F-C929-601B-1D5F6D8E7433}"/>
              </a:ext>
            </a:extLst>
          </p:cNvPr>
          <p:cNvSpPr txBox="1"/>
          <p:nvPr/>
        </p:nvSpPr>
        <p:spPr>
          <a:xfrm>
            <a:off x="2667000" y="9906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 this problem from 2024 final exam …</a:t>
            </a:r>
          </a:p>
        </p:txBody>
      </p:sp>
    </p:spTree>
    <p:extLst>
      <p:ext uri="{BB962C8B-B14F-4D97-AF65-F5344CB8AC3E}">
        <p14:creationId xmlns:p14="http://schemas.microsoft.com/office/powerpoint/2010/main" val="237645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9DE984-3246-404E-A354-03829467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Column Buckling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B93AF7-3610-4710-9108-B25336791E22}"/>
                  </a:ext>
                </a:extLst>
              </p:cNvPr>
              <p:cNvSpPr txBox="1"/>
              <p:nvPr/>
            </p:nvSpPr>
            <p:spPr>
              <a:xfrm>
                <a:off x="609600" y="1117937"/>
                <a:ext cx="10972800" cy="1820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column loaded axially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Should be okay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𝐴𝐸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en-US" sz="2000" dirty="0"/>
                  <a:t>, right?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Elastic instability: long, slender columns are prone to buckling (sudden change in shape) at forces less than those that exceed strength (with brief application of small transverse load)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B93AF7-3610-4710-9108-B2533679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17937"/>
                <a:ext cx="10972800" cy="1820435"/>
              </a:xfrm>
              <a:prstGeom prst="rect">
                <a:avLst/>
              </a:prstGeom>
              <a:blipFill>
                <a:blip r:embed="rId3"/>
                <a:stretch>
                  <a:fillRect l="-722" t="-2341" r="-56" b="-5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209DB38-2CFA-4152-A59A-BD3F99F83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348" y="3104701"/>
            <a:ext cx="381053" cy="3219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BD6F28-9839-4017-8880-69A7FFB84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147570"/>
            <a:ext cx="60015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9DE984-3246-404E-A354-03829467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Critical 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93AF7-3610-4710-9108-B25336791E22}"/>
              </a:ext>
            </a:extLst>
          </p:cNvPr>
          <p:cNvSpPr txBox="1"/>
          <p:nvPr/>
        </p:nvSpPr>
        <p:spPr>
          <a:xfrm>
            <a:off x="609600" y="1117937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we quantify the critical load? What factors matter? Consider a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ED24D-E966-422F-B1B3-3779CED6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04564"/>
            <a:ext cx="1476581" cy="3305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BA0C0-903B-4981-A4DD-B9C59FF18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291" y="2142669"/>
            <a:ext cx="1971950" cy="326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495E2-1A1B-4054-BE67-BC1276CD0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2218880"/>
            <a:ext cx="291505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B9DE984-3246-404E-A354-038294671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Ideal Column with Pin Supports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DB9F4-DEF6-4F43-969A-E18263A3F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008" y="1079497"/>
            <a:ext cx="939848" cy="3111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8E4D08-FC8F-4512-BD2F-E70DF2386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182" y="1143000"/>
            <a:ext cx="844593" cy="3048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E7430-B2EF-4C59-BFF6-DFC93FE30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599" y="1174752"/>
            <a:ext cx="825542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5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B93AF7-3610-4710-9108-B25336791E22}"/>
                  </a:ext>
                </a:extLst>
              </p:cNvPr>
              <p:cNvSpPr txBox="1"/>
              <p:nvPr/>
            </p:nvSpPr>
            <p:spPr>
              <a:xfrm>
                <a:off x="609600" y="904272"/>
                <a:ext cx="10972800" cy="214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selected material and length, maximize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also think of in terms of stress and slenderness ratio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that Euler’s formula only works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B93AF7-3610-4710-9108-B2533679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04272"/>
                <a:ext cx="10972800" cy="2143728"/>
              </a:xfrm>
              <a:prstGeom prst="rect">
                <a:avLst/>
              </a:prstGeom>
              <a:blipFill>
                <a:blip r:embed="rId3"/>
                <a:stretch>
                  <a:fillRect l="-722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AEDEE98-1C80-40E4-B99E-CAA5A715F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88" y="3124200"/>
            <a:ext cx="4744112" cy="365811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E74A757-A43D-4909-AC6B-2130D86D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Design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1039-A8B9-5DC5-8FE0-202747CEB0E7}"/>
                  </a:ext>
                </a:extLst>
              </p:cNvPr>
              <p:cNvSpPr txBox="1"/>
              <p:nvPr/>
            </p:nvSpPr>
            <p:spPr>
              <a:xfrm>
                <a:off x="1524000" y="4038600"/>
                <a:ext cx="4419600" cy="1156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𝑐𝑟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1039-A8B9-5DC5-8FE0-202747CE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038600"/>
                <a:ext cx="4419600" cy="1156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slenderness ratio …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Classification of Columns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164165"/>
            <a:ext cx="8067548" cy="56176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9650" y="2867487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Transition points depend on material properties, geometry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8522C6-E34E-468B-97BB-5096592B98A9}"/>
              </a:ext>
            </a:extLst>
          </p:cNvPr>
          <p:cNvSpPr/>
          <p:nvPr/>
        </p:nvSpPr>
        <p:spPr>
          <a:xfrm>
            <a:off x="8737600" y="3733800"/>
            <a:ext cx="14732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BBEAB-4148-43AD-9AB9-C1CC6AB377EB}"/>
                  </a:ext>
                </a:extLst>
              </p:cNvPr>
              <p:cNvSpPr txBox="1"/>
              <p:nvPr/>
            </p:nvSpPr>
            <p:spPr>
              <a:xfrm>
                <a:off x="3200400" y="4648200"/>
                <a:ext cx="54271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𝑦𝑝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BBEAB-4148-43AD-9AB9-C1CC6AB37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648200"/>
                <a:ext cx="542713" cy="398507"/>
              </a:xfrm>
              <a:prstGeom prst="rect">
                <a:avLst/>
              </a:prstGeom>
              <a:blipFill>
                <a:blip r:embed="rId4"/>
                <a:stretch>
                  <a:fillRect l="-5618" r="-3371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308AAC-C5A9-4A35-BF51-DADB24768800}"/>
              </a:ext>
            </a:extLst>
          </p:cNvPr>
          <p:cNvCxnSpPr/>
          <p:nvPr/>
        </p:nvCxnSpPr>
        <p:spPr>
          <a:xfrm flipV="1">
            <a:off x="3743113" y="3529206"/>
            <a:ext cx="905087" cy="1118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31F63A-1DA3-4879-A009-5B0600293002}"/>
              </a:ext>
            </a:extLst>
          </p:cNvPr>
          <p:cNvSpPr txBox="1"/>
          <p:nvPr/>
        </p:nvSpPr>
        <p:spPr>
          <a:xfrm>
            <a:off x="5779708" y="445546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 instability)</a:t>
            </a:r>
          </a:p>
        </p:txBody>
      </p:sp>
    </p:spTree>
    <p:extLst>
      <p:ext uri="{BB962C8B-B14F-4D97-AF65-F5344CB8AC3E}">
        <p14:creationId xmlns:p14="http://schemas.microsoft.com/office/powerpoint/2010/main" val="7038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762000"/>
                <a:ext cx="11353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Recall that our ODE did not tell us anything about the magnitude of the deflection … just the critical load (limitation of reliance on linearized beam theory;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just an approximation of beam curvature)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62000"/>
                <a:ext cx="11353800" cy="1200329"/>
              </a:xfrm>
              <a:prstGeom prst="rect">
                <a:avLst/>
              </a:prstGeom>
              <a:blipFill>
                <a:blip r:embed="rId3"/>
                <a:stretch>
                  <a:fillRect l="-698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Deflection Response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747" y="2039786"/>
            <a:ext cx="7256253" cy="48944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3124200"/>
            <a:ext cx="394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large deflections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imperfections (misalignment, crookedness)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inelasticity</a:t>
            </a:r>
          </a:p>
        </p:txBody>
      </p:sp>
    </p:spTree>
    <p:extLst>
      <p:ext uri="{BB962C8B-B14F-4D97-AF65-F5344CB8AC3E}">
        <p14:creationId xmlns:p14="http://schemas.microsoft.com/office/powerpoint/2010/main" val="168589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59589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Other Support Conditions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C9DFF-9068-4A8B-97F0-EF0955D5E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1730" b="47263"/>
          <a:stretch/>
        </p:blipFill>
        <p:spPr>
          <a:xfrm>
            <a:off x="10515600" y="656666"/>
            <a:ext cx="838200" cy="27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8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159589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Other Support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C93BB-3548-4BC2-8CFA-A2AD73D7A663}"/>
                  </a:ext>
                </a:extLst>
              </p:cNvPr>
              <p:cNvSpPr txBox="1"/>
              <p:nvPr/>
            </p:nvSpPr>
            <p:spPr>
              <a:xfrm>
                <a:off x="762000" y="3364606"/>
                <a:ext cx="3429000" cy="9787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BC93BB-3548-4BC2-8CFA-A2AD73D7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64606"/>
                <a:ext cx="3429000" cy="978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3C8AB-84AE-4FAD-BAFC-CD4440FEB53C}"/>
                  </a:ext>
                </a:extLst>
              </p:cNvPr>
              <p:cNvSpPr txBox="1"/>
              <p:nvPr/>
            </p:nvSpPr>
            <p:spPr>
              <a:xfrm>
                <a:off x="609600" y="1742182"/>
                <a:ext cx="41148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Effective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Distance between points of zero moment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03C8AB-84AE-4FAD-BAFC-CD4440FE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42182"/>
                <a:ext cx="4114800" cy="1077218"/>
              </a:xfrm>
              <a:prstGeom prst="rect">
                <a:avLst/>
              </a:prstGeom>
              <a:blipFill>
                <a:blip r:embed="rId4"/>
                <a:stretch>
                  <a:fillRect l="-1926" t="-3955"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18C45E-1CC6-44C9-908B-A12183D56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890" y="797260"/>
            <a:ext cx="933580" cy="3458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C9DFF-9068-4A8B-97F0-EF0955D5E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200" y="797260"/>
            <a:ext cx="1438476" cy="5134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809C3-CB54-4FC8-899B-EA7D8CDCC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106" y="806787"/>
            <a:ext cx="1267002" cy="3448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8E52-5571-4ABA-B014-7887225C7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4600" y="797260"/>
            <a:ext cx="164805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24432</TotalTime>
  <Words>397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</cp:lastModifiedBy>
  <cp:revision>1113</cp:revision>
  <cp:lastPrinted>2024-04-02T14:27:54Z</cp:lastPrinted>
  <dcterms:created xsi:type="dcterms:W3CDTF">2006-10-13T21:53:26Z</dcterms:created>
  <dcterms:modified xsi:type="dcterms:W3CDTF">2025-04-15T20:35:54Z</dcterms:modified>
</cp:coreProperties>
</file>