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496" r:id="rId3"/>
    <p:sldId id="287" r:id="rId4"/>
    <p:sldId id="495" r:id="rId5"/>
    <p:sldId id="497" r:id="rId6"/>
    <p:sldId id="288" r:id="rId7"/>
    <p:sldId id="488" r:id="rId8"/>
    <p:sldId id="290" r:id="rId9"/>
    <p:sldId id="291" r:id="rId10"/>
    <p:sldId id="275" r:id="rId11"/>
    <p:sldId id="276" r:id="rId12"/>
    <p:sldId id="281" r:id="rId13"/>
    <p:sldId id="282" r:id="rId14"/>
    <p:sldId id="285" r:id="rId15"/>
    <p:sldId id="278" r:id="rId16"/>
    <p:sldId id="279" r:id="rId17"/>
    <p:sldId id="491" r:id="rId18"/>
    <p:sldId id="286" r:id="rId19"/>
    <p:sldId id="493" r:id="rId20"/>
    <p:sldId id="494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FF33CC"/>
    <a:srgbClr val="FF0000"/>
    <a:srgbClr val="3366FF"/>
    <a:srgbClr val="663300"/>
    <a:srgbClr val="996633"/>
    <a:srgbClr val="00CC00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5" autoAdjust="0"/>
    <p:restoredTop sz="87901" autoAdjust="0"/>
  </p:normalViewPr>
  <p:slideViewPr>
    <p:cSldViewPr>
      <p:cViewPr varScale="1">
        <p:scale>
          <a:sx n="101" d="100"/>
          <a:sy n="101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-1396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9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52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7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6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20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99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while the moment is not the same at each location during</a:t>
            </a:r>
            <a:r>
              <a:rPr lang="en-US" baseline="0" dirty="0"/>
              <a:t> elastic deformation, a hinge will not develop until all points reach Mu.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14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43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4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5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1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2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1999" y="1752600"/>
            <a:ext cx="5867401" cy="4401205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13 (due Today)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Extra (due Tu, 4/22)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Course feedback 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14 (due Th, 4/24)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PREVIOUS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Buckling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TODAY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Plasticity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Axial (assembly)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Bending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Torsion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26 &amp; 27)</a:t>
            </a:r>
          </a:p>
        </p:txBody>
      </p:sp>
      <p:pic>
        <p:nvPicPr>
          <p:cNvPr id="6" name="Picture 5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E92CC113-FC91-47BF-8D84-FC778744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1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Plastic deformation, by definition, results in residual strains after unloading, but it can also lead to residual </a:t>
            </a:r>
            <a:r>
              <a:rPr lang="en-US" sz="2400" i="1" dirty="0"/>
              <a:t>stresses</a:t>
            </a:r>
            <a:r>
              <a:rPr lang="en-US" sz="2400" dirty="0"/>
              <a:t> when parts of a structure experience different extents of plasticity prior to release of load 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Residual Strain and Residual Stress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42" y="2390328"/>
            <a:ext cx="6756558" cy="40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914400"/>
                <a:ext cx="10972800" cy="196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Example</a:t>
                </a:r>
                <a:r>
                  <a:rPr lang="en-US" sz="2000" dirty="0"/>
                  <a:t>: The figure shows a steel bar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750 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cross-sectional area placed between two aluminum bars, each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cross-sectional area. The ends of the bars are attached to a rigid support on one side and a rigid thick plate on the other. Calculate the residual stress for the case in which load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is increased from zero to the ultimate (fully plastic; assume elastic, perfectly-plastic material) load and then removed.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=210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=240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=70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=320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10972800" cy="1963166"/>
              </a:xfrm>
              <a:prstGeom prst="rect">
                <a:avLst/>
              </a:prstGeom>
              <a:blipFill>
                <a:blip r:embed="rId3"/>
                <a:stretch>
                  <a:fillRect l="-500" t="-1242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Residual Stress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372" y="3276600"/>
            <a:ext cx="6011228" cy="296850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7677539" y="4397646"/>
            <a:ext cx="12954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0" y="3585311"/>
            <a:ext cx="1456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 solved this opposite from the text!</a:t>
            </a:r>
          </a:p>
        </p:txBody>
      </p:sp>
    </p:spTree>
    <p:extLst>
      <p:ext uri="{BB962C8B-B14F-4D97-AF65-F5344CB8AC3E}">
        <p14:creationId xmlns:p14="http://schemas.microsoft.com/office/powerpoint/2010/main" val="379440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5358"/>
            <a:ext cx="6934201" cy="2667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9144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elastic, perfectly-plastic behavior (could also consider work hardening material) under pure bending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Plasticity in Bending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264" y="1851194"/>
            <a:ext cx="5929469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5358"/>
            <a:ext cx="6934201" cy="26679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541" y="4491603"/>
            <a:ext cx="3569075" cy="928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9144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elastic, perfectly-plastic behavior (could also consider work hardening material) under pure bending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Plasticity in Bending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264" y="1851194"/>
            <a:ext cx="5929469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3332"/>
          <a:stretch/>
        </p:blipFill>
        <p:spPr>
          <a:xfrm>
            <a:off x="9372600" y="304799"/>
            <a:ext cx="2286000" cy="3153455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14</a:t>
            </a:fld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735227"/>
            <a:ext cx="3378994" cy="2970371"/>
          </a:xfrm>
          <a:prstGeom prst="rect">
            <a:avLst/>
          </a:prstGeom>
        </p:spPr>
      </p:pic>
      <p:sp>
        <p:nvSpPr>
          <p:cNvPr id="12" name="Oval 11"/>
          <p:cNvSpPr>
            <a:spLocks noChangeAspect="1"/>
          </p:cNvSpPr>
          <p:nvPr/>
        </p:nvSpPr>
        <p:spPr>
          <a:xfrm>
            <a:off x="4318308" y="4549340"/>
            <a:ext cx="329893" cy="3109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517" y="3749662"/>
            <a:ext cx="3174683" cy="2938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634" y="3735229"/>
            <a:ext cx="3158966" cy="2970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C08023-2692-9464-40A8-4E48261D5961}"/>
                  </a:ext>
                </a:extLst>
              </p:cNvPr>
              <p:cNvSpPr txBox="1"/>
              <p:nvPr/>
            </p:nvSpPr>
            <p:spPr>
              <a:xfrm>
                <a:off x="609600" y="914400"/>
                <a:ext cx="8305800" cy="1655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u="sng" dirty="0"/>
                  <a:t>Example</a:t>
                </a:r>
                <a:r>
                  <a:rPr lang="en-US" sz="2000" dirty="0"/>
                  <a:t>: An elastic, perfectly plastic beam (cross section shown) carries a bending moment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=21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𝐾𝑁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Determine (a) the thickness of the elastic core and (b) the residual stresses following removal of the bending moment,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=240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C08023-2692-9464-40A8-4E48261D5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8305800" cy="1655390"/>
              </a:xfrm>
              <a:prstGeom prst="rect">
                <a:avLst/>
              </a:prstGeom>
              <a:blipFill>
                <a:blip r:embed="rId7"/>
                <a:stretch>
                  <a:fillRect l="-660" t="-1471" b="-5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>
            <a:extLst>
              <a:ext uri="{FF2B5EF4-FFF2-40B4-BE49-F238E27FC236}">
                <a16:creationId xmlns:a16="http://schemas.microsoft.com/office/drawing/2014/main" id="{98A72B99-61A4-486F-5BB0-12DF558F6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Residual Stresses in Bending</a:t>
            </a:r>
          </a:p>
        </p:txBody>
      </p:sp>
    </p:spTree>
    <p:extLst>
      <p:ext uri="{BB962C8B-B14F-4D97-AF65-F5344CB8AC3E}">
        <p14:creationId xmlns:p14="http://schemas.microsoft.com/office/powerpoint/2010/main" val="27755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Moment-Curvature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2205038"/>
            <a:ext cx="8381999" cy="45449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048963"/>
            <a:ext cx="634433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4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Plastic Hinge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903" y="914400"/>
            <a:ext cx="5898897" cy="59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6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1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Elastic design permits no yielding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Structures may achieve higher loads if some yielding is permissible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 design: determine load required to develop plastic hinge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Collapse Load – Limit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0" y="1742496"/>
            <a:ext cx="3257550" cy="4277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1828800"/>
                <a:ext cx="685109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an energy and virtual work approach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Because we can determine the plastic moment for any given beam, we can express the work done at each hinge through a virtual angle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such that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6851098" cy="1323439"/>
              </a:xfrm>
              <a:prstGeom prst="rect">
                <a:avLst/>
              </a:prstGeom>
              <a:blipFill>
                <a:blip r:embed="rId4"/>
                <a:stretch>
                  <a:fillRect l="-801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3429000"/>
            <a:ext cx="5314950" cy="3857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3962400"/>
            <a:ext cx="547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geometry, we see that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4572001"/>
            <a:ext cx="1143000" cy="614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572000"/>
            <a:ext cx="1428750" cy="4714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550" y="5410200"/>
            <a:ext cx="1371600" cy="8001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4038601" y="4724400"/>
            <a:ext cx="390525" cy="23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81200" y="5391090"/>
            <a:ext cx="547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Substituting gives … </a:t>
            </a:r>
          </a:p>
        </p:txBody>
      </p:sp>
    </p:spTree>
    <p:extLst>
      <p:ext uri="{BB962C8B-B14F-4D97-AF65-F5344CB8AC3E}">
        <p14:creationId xmlns:p14="http://schemas.microsoft.com/office/powerpoint/2010/main" val="36968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Elastic-Plastic Torsion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9628" r="-1053"/>
          <a:stretch/>
        </p:blipFill>
        <p:spPr>
          <a:xfrm>
            <a:off x="9525000" y="4648200"/>
            <a:ext cx="2267791" cy="2303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7" y="1902249"/>
            <a:ext cx="1416840" cy="6310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8" y="1854621"/>
            <a:ext cx="4071932" cy="7500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464" y="3124200"/>
            <a:ext cx="4571992" cy="7262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94679" y="137160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Elastic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94270" y="1408958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Plastic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9612" y="3214660"/>
            <a:ext cx="726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>
                <a:spLocks noChangeAspect="1"/>
              </p:cNvSpPr>
              <p:nvPr/>
            </p:nvSpPr>
            <p:spPr>
              <a:xfrm>
                <a:off x="3681171" y="4458455"/>
                <a:ext cx="130414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71" y="4458455"/>
                <a:ext cx="1304140" cy="298928"/>
              </a:xfrm>
              <a:prstGeom prst="rect">
                <a:avLst/>
              </a:prstGeom>
              <a:blipFill>
                <a:blip r:embed="rId7"/>
                <a:stretch>
                  <a:fillRect l="-3738" r="-140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35119" y="4398699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Onset of yielding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5118" y="493514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Post-yielding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3668469" y="4985735"/>
                <a:ext cx="121366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9" y="4985735"/>
                <a:ext cx="1213666" cy="298928"/>
              </a:xfrm>
              <a:prstGeom prst="rect">
                <a:avLst/>
              </a:prstGeom>
              <a:blipFill>
                <a:blip r:embed="rId8"/>
                <a:stretch>
                  <a:fillRect l="-4020" r="-4020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9202" y="4588328"/>
            <a:ext cx="1059653" cy="6786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33BB44-6D64-4DD4-BFA4-97FA0EA2D8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30" r="28548"/>
          <a:stretch/>
        </p:blipFill>
        <p:spPr>
          <a:xfrm>
            <a:off x="8991600" y="2438400"/>
            <a:ext cx="3061393" cy="23031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7EF7F95-F344-4397-BE8E-8F87D5BBE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r="71600"/>
          <a:stretch/>
        </p:blipFill>
        <p:spPr>
          <a:xfrm>
            <a:off x="9677400" y="152400"/>
            <a:ext cx="2029719" cy="23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Elastic-Plastic Torsion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950122"/>
            <a:ext cx="4571992" cy="7262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799" y="1981200"/>
            <a:ext cx="7086601" cy="4798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9137F3-D003-4994-BF50-59F12AABA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800" y="936978"/>
            <a:ext cx="218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42950" y="1741706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**********************************************************</a:t>
            </a:r>
            <a:br>
              <a:rPr lang="en-US" b="1" dirty="0"/>
            </a:br>
            <a:r>
              <a:rPr lang="en-US" b="1" dirty="0"/>
              <a:t>To get the extra credit:</a:t>
            </a:r>
            <a:br>
              <a:rPr lang="en-US" b="1" dirty="0"/>
            </a:br>
            <a:r>
              <a:rPr lang="en-US" dirty="0"/>
              <a:t>Upload a screenshot of the completion page for the student course evaluation feedback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Due by 11:59 PM on Tuesday 04/22</a:t>
            </a:r>
          </a:p>
          <a:p>
            <a:br>
              <a:rPr lang="en-US" b="1" dirty="0"/>
            </a:br>
            <a:r>
              <a:rPr lang="en-US" dirty="0"/>
              <a:t>The final completion page ONLY</a:t>
            </a:r>
            <a:br>
              <a:rPr lang="en-US" dirty="0"/>
            </a:br>
            <a:r>
              <a:rPr lang="en-US" dirty="0"/>
              <a:t>Do NOT upload your choices or feedback comments, which are confidential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HW Extra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5FF30-C998-48A9-9FDC-0C5F3EDE2DD4}"/>
              </a:ext>
            </a:extLst>
          </p:cNvPr>
          <p:cNvSpPr/>
          <p:nvPr/>
        </p:nvSpPr>
        <p:spPr>
          <a:xfrm>
            <a:off x="742950" y="1066800"/>
            <a:ext cx="1099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4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20</a:t>
            </a:fld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31776"/>
                <a:ext cx="1097280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u="sng" dirty="0"/>
                  <a:t>Example</a:t>
                </a:r>
                <a:r>
                  <a:rPr lang="en-US" sz="2200" dirty="0"/>
                  <a:t>: A solid circular steel shaft of diameter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=60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200" dirty="0"/>
                  <a:t> and length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=1.4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 carries a torque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=7.75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𝑘𝑁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. Determine (a) the radius of the elastic core and (b) the angle of twist of the shaft. Assume that the steel can be represented as an elastic-perfectly plastic material. 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𝑦𝑝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=145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=80 </m:t>
                    </m:r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1776"/>
                <a:ext cx="10972800" cy="1473224"/>
              </a:xfrm>
              <a:prstGeom prst="rect">
                <a:avLst/>
              </a:prstGeom>
              <a:blipFill>
                <a:blip r:embed="rId3"/>
                <a:stretch>
                  <a:fillRect l="-722" t="-2479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564" y="2029805"/>
            <a:ext cx="3764261" cy="20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38862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**********************************************************</a:t>
            </a:r>
            <a:br>
              <a:rPr lang="en-US" b="1" dirty="0"/>
            </a:br>
            <a:r>
              <a:rPr lang="en-US" b="1" dirty="0"/>
              <a:t>To get the extra credit:</a:t>
            </a:r>
            <a:br>
              <a:rPr lang="en-US" b="1" dirty="0"/>
            </a:br>
            <a:r>
              <a:rPr lang="en-US" dirty="0"/>
              <a:t>Upload a screenshot of the completion page for the student course evaluation feedback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gradescope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Due by 11:59 PM on Tuesday 04/22</a:t>
            </a:r>
          </a:p>
          <a:p>
            <a:br>
              <a:rPr lang="en-US" b="1" dirty="0"/>
            </a:br>
            <a:r>
              <a:rPr lang="en-US" dirty="0"/>
              <a:t>The final completion page ONLY</a:t>
            </a:r>
            <a:br>
              <a:rPr lang="en-US" dirty="0"/>
            </a:br>
            <a:r>
              <a:rPr lang="en-US" dirty="0"/>
              <a:t>Do NOT upload your choices or feedback comments, which are confidential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HW Extra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5FF30-C998-48A9-9FDC-0C5F3EDE2DD4}"/>
              </a:ext>
            </a:extLst>
          </p:cNvPr>
          <p:cNvSpPr/>
          <p:nvPr/>
        </p:nvSpPr>
        <p:spPr>
          <a:xfrm>
            <a:off x="742950" y="1066800"/>
            <a:ext cx="1099185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2373A"/>
                </a:solidFill>
                <a:latin typeface="ArialMT"/>
              </a:rPr>
              <a:t>C</a:t>
            </a:r>
            <a:r>
              <a:rPr lang="en-US" sz="2000" dirty="0">
                <a:solidFill>
                  <a:srgbClr val="22373A"/>
                </a:solidFill>
                <a:latin typeface="Arial" panose="020B0604020202020204" pitchFamily="34" charset="0"/>
              </a:rPr>
              <a:t>ourse feedbac</a:t>
            </a:r>
            <a:r>
              <a:rPr lang="en-US" sz="2000" dirty="0">
                <a:solidFill>
                  <a:srgbClr val="22373A"/>
                </a:solidFill>
                <a:latin typeface="ArialMT"/>
              </a:rPr>
              <a:t>k - What </a:t>
            </a:r>
            <a:r>
              <a:rPr lang="en-US" sz="2000" dirty="0">
                <a:solidFill>
                  <a:srgbClr val="22373A"/>
                </a:solidFill>
                <a:latin typeface="Arial" panose="020B0604020202020204" pitchFamily="34" charset="0"/>
              </a:rPr>
              <a:t>we care about as instructors:</a:t>
            </a:r>
            <a:br>
              <a:rPr lang="en-US" sz="2000" dirty="0">
                <a:solidFill>
                  <a:srgbClr val="22373A"/>
                </a:solidFill>
                <a:latin typeface="Arial" panose="020B0604020202020204" pitchFamily="34" charset="0"/>
              </a:rPr>
            </a:br>
            <a:br>
              <a:rPr lang="en-US" sz="2000" dirty="0">
                <a:solidFill>
                  <a:srgbClr val="22373A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We strive to constantly improve our courses, and the feedback we get from students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through these evaluations is very helpful.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Comments on things you like / dislike are especially appreciated!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-Bold"/>
              </a:rPr>
              <a:t>My promise: I will carefully read every word in your feedback comments.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0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HW Extra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34A7C7-A2FA-4FF0-A541-336F3DA57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800" y="1915864"/>
            <a:ext cx="6172200" cy="42287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A7418A-1BD2-4C79-A8EA-FB9063825413}"/>
              </a:ext>
            </a:extLst>
          </p:cNvPr>
          <p:cNvSpPr/>
          <p:nvPr/>
        </p:nvSpPr>
        <p:spPr>
          <a:xfrm>
            <a:off x="914400" y="1077679"/>
            <a:ext cx="68275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373A"/>
                </a:solidFill>
                <a:latin typeface="ArialMT"/>
              </a:rPr>
              <a:t>C</a:t>
            </a:r>
            <a:r>
              <a:rPr lang="en-US" dirty="0">
                <a:solidFill>
                  <a:srgbClr val="22373A"/>
                </a:solidFill>
                <a:latin typeface="Arial" panose="020B0604020202020204" pitchFamily="34" charset="0"/>
              </a:rPr>
              <a:t>ourse feedbac</a:t>
            </a:r>
            <a:r>
              <a:rPr lang="en-US" dirty="0">
                <a:solidFill>
                  <a:srgbClr val="22373A"/>
                </a:solidFill>
                <a:latin typeface="ArialMT"/>
              </a:rPr>
              <a:t>k - What </a:t>
            </a:r>
            <a:r>
              <a:rPr lang="en-US" dirty="0">
                <a:solidFill>
                  <a:srgbClr val="22373A"/>
                </a:solidFill>
                <a:latin typeface="Arial" panose="020B0604020202020204" pitchFamily="34" charset="0"/>
              </a:rPr>
              <a:t>the university cares for admin purposes:</a:t>
            </a:r>
            <a:br>
              <a:rPr lang="en-US" dirty="0">
                <a:solidFill>
                  <a:srgbClr val="22373A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22373A"/>
                </a:solidFill>
                <a:latin typeface="Arial" panose="020B0604020202020204" pitchFamily="34" charset="0"/>
              </a:rPr>
              <a:t>(Your chance to give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Pass</a:t>
            </a:r>
            <a:r>
              <a:rPr lang="en-US" dirty="0">
                <a:solidFill>
                  <a:srgbClr val="22373A"/>
                </a:solidFill>
                <a:latin typeface="Arial" panose="020B0604020202020204" pitchFamily="34" charset="0"/>
              </a:rPr>
              <a:t>/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Fail</a:t>
            </a:r>
            <a:r>
              <a:rPr lang="en-US" dirty="0">
                <a:solidFill>
                  <a:srgbClr val="22373A"/>
                </a:solidFill>
                <a:latin typeface="Arial" panose="020B0604020202020204" pitchFamily="34" charset="0"/>
              </a:rPr>
              <a:t> to your professors)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E2E774-E78A-4EA9-AE54-252EAB680B07}"/>
              </a:ext>
            </a:extLst>
          </p:cNvPr>
          <p:cNvCxnSpPr/>
          <p:nvPr/>
        </p:nvCxnSpPr>
        <p:spPr>
          <a:xfrm>
            <a:off x="2164080" y="3305175"/>
            <a:ext cx="720852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E71133-8F95-4ACF-82B3-6BCE72F99DBE}"/>
              </a:ext>
            </a:extLst>
          </p:cNvPr>
          <p:cNvSpPr txBox="1"/>
          <p:nvPr/>
        </p:nvSpPr>
        <p:spPr>
          <a:xfrm>
            <a:off x="8001000" y="2743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34108-F190-4211-BE5C-270B0363DF5E}"/>
              </a:ext>
            </a:extLst>
          </p:cNvPr>
          <p:cNvSpPr txBox="1"/>
          <p:nvPr/>
        </p:nvSpPr>
        <p:spPr>
          <a:xfrm>
            <a:off x="8077200" y="3467665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E4DC94-42EF-4562-B8DF-5D544B50FF4B}"/>
              </a:ext>
            </a:extLst>
          </p:cNvPr>
          <p:cNvCxnSpPr>
            <a:stCxn id="6" idx="1"/>
          </p:cNvCxnSpPr>
          <p:nvPr/>
        </p:nvCxnSpPr>
        <p:spPr>
          <a:xfrm flipH="1">
            <a:off x="7467600" y="2927866"/>
            <a:ext cx="53340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5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Inelastic material behavior – permanent distortion upon complete unloading (will focus on this in upcoming lectures)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Equations of equilibrium, conditions of compatibility, and strain-displacement relations still apply, but we need new stress-strain relationships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Plasticity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10" y="2853391"/>
            <a:ext cx="6247190" cy="40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914401"/>
                <a:ext cx="109728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We’ve characterized stress in the elastic regime as dilatational or deviatoric.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materials that experience plasticity (i.e., ductile materials), dilatational stresses don’t result in permanent deformation.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Deviatoric stresses can cause atoms to slide over one another. This is the primary mechanism of plasticity.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Slipping and locking of dislocations is the mechanism for work hardening or cold working.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Experimental evidence supports the idea that there is no volume change during plastic deformation; we thus say that the material is </a:t>
                </a:r>
                <a:r>
                  <a:rPr lang="en-US" sz="2400" i="1" dirty="0"/>
                  <a:t>incompressible</a:t>
                </a:r>
                <a:r>
                  <a:rPr lang="en-US" sz="2400" dirty="0"/>
                  <a:t> in this regime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Poisson’s ratio: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during plastic deformation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1"/>
                <a:ext cx="10972800" cy="4893647"/>
              </a:xfrm>
              <a:prstGeom prst="rect">
                <a:avLst/>
              </a:prstGeom>
              <a:blipFill>
                <a:blip r:embed="rId3"/>
                <a:stretch>
                  <a:fillRect l="-722" t="-87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Plastic Deformation Concepts</a:t>
            </a:r>
          </a:p>
        </p:txBody>
      </p:sp>
    </p:spTree>
    <p:extLst>
      <p:ext uri="{BB962C8B-B14F-4D97-AF65-F5344CB8AC3E}">
        <p14:creationId xmlns:p14="http://schemas.microsoft.com/office/powerpoint/2010/main" val="9249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914400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of plasticity typically utilizes idealized models: </a:t>
            </a:r>
          </a:p>
          <a:p>
            <a:pPr lvl="1"/>
            <a:r>
              <a:rPr lang="en-US" sz="2400" dirty="0"/>
              <a:t>(a) rigid, perfectly plastic</a:t>
            </a:r>
          </a:p>
          <a:p>
            <a:pPr lvl="1"/>
            <a:r>
              <a:rPr lang="en-US" sz="2400" dirty="0"/>
              <a:t>(b) rigid-plastic</a:t>
            </a:r>
          </a:p>
          <a:p>
            <a:pPr lvl="1"/>
            <a:r>
              <a:rPr lang="en-US" sz="2400" dirty="0"/>
              <a:t>(c) elastic, perfectly plastic</a:t>
            </a:r>
          </a:p>
          <a:p>
            <a:pPr lvl="1"/>
            <a:r>
              <a:rPr lang="en-US" sz="2400" dirty="0"/>
              <a:t>(d) elastic-plastic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Stress-Strain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91" y="2971800"/>
            <a:ext cx="10830309" cy="27163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798403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(a) and (c) are suitable for materials like mild steel, clay, and nylon, which exhibit large plastic deformations at relatively constant stress</a:t>
            </a:r>
          </a:p>
        </p:txBody>
      </p:sp>
    </p:spTree>
    <p:extLst>
      <p:ext uri="{BB962C8B-B14F-4D97-AF65-F5344CB8AC3E}">
        <p14:creationId xmlns:p14="http://schemas.microsoft.com/office/powerpoint/2010/main" val="176372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587" y="2895600"/>
            <a:ext cx="6236413" cy="3997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914401"/>
                <a:ext cx="109728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More complex and representative relationships are sometimes used for specific materials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text limits application mostly to elastic-perfectly plastic but also introduces a parabolic relationship used to represent </a:t>
                </a:r>
                <a:r>
                  <a:rPr lang="en-US" sz="2400" i="1" dirty="0"/>
                  <a:t>true</a:t>
                </a:r>
                <a:r>
                  <a:rPr lang="en-US" sz="2400" dirty="0"/>
                  <a:t> stress-</a:t>
                </a:r>
                <a:r>
                  <a:rPr lang="en-US" sz="2400" i="1" dirty="0"/>
                  <a:t>true</a:t>
                </a:r>
                <a:r>
                  <a:rPr lang="en-US" sz="2400" dirty="0"/>
                  <a:t> strain behavior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strain hardening index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strength coefficient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1"/>
                <a:ext cx="10972800" cy="4524315"/>
              </a:xfrm>
              <a:prstGeom prst="rect">
                <a:avLst/>
              </a:prstGeom>
              <a:blipFill>
                <a:blip r:embed="rId4"/>
                <a:stretch>
                  <a:fillRect l="-722" t="-943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Stress-Strain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3833812"/>
            <a:ext cx="1214438" cy="3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38400" y="4864243"/>
                <a:ext cx="73152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also write 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strain hardening coefficient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varies between 0.2 and 0.5 for typical materials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864243"/>
                <a:ext cx="7315200" cy="1569660"/>
              </a:xfrm>
              <a:prstGeom prst="rect">
                <a:avLst/>
              </a:prstGeom>
              <a:blipFill>
                <a:blip r:embed="rId3"/>
                <a:stretch>
                  <a:fillRect l="-1083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Stress-Strain Relationship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753" y="1066800"/>
            <a:ext cx="1384459" cy="4071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48" y="1791813"/>
            <a:ext cx="6734666" cy="2760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785" y="4858392"/>
            <a:ext cx="3615881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071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26981</TotalTime>
  <Words>1040</Words>
  <Application>Microsoft Office PowerPoint</Application>
  <PresentationFormat>Widescreen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ArialMT</vt:lpstr>
      <vt:lpstr>Calibri-Bold</vt:lpstr>
      <vt:lpstr>Arial</vt:lpstr>
      <vt:lpstr>Calibri</vt:lpstr>
      <vt:lpstr>Cambria Math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</cp:lastModifiedBy>
  <cp:revision>1155</cp:revision>
  <cp:lastPrinted>2024-04-16T14:21:08Z</cp:lastPrinted>
  <dcterms:created xsi:type="dcterms:W3CDTF">2006-10-13T21:53:26Z</dcterms:created>
  <dcterms:modified xsi:type="dcterms:W3CDTF">2025-04-22T14:46:32Z</dcterms:modified>
</cp:coreProperties>
</file>