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61" r:id="rId2"/>
    <p:sldId id="267" r:id="rId3"/>
    <p:sldId id="309" r:id="rId4"/>
    <p:sldId id="325" r:id="rId5"/>
    <p:sldId id="305" r:id="rId6"/>
    <p:sldId id="327" r:id="rId7"/>
    <p:sldId id="329" r:id="rId8"/>
    <p:sldId id="426" r:id="rId9"/>
    <p:sldId id="502" r:id="rId10"/>
    <p:sldId id="427" r:id="rId11"/>
    <p:sldId id="343" r:id="rId12"/>
    <p:sldId id="336" r:id="rId13"/>
    <p:sldId id="432" r:id="rId14"/>
    <p:sldId id="268" r:id="rId15"/>
    <p:sldId id="433" r:id="rId16"/>
    <p:sldId id="434" r:id="rId17"/>
    <p:sldId id="265" r:id="rId18"/>
    <p:sldId id="263" r:id="rId19"/>
    <p:sldId id="293" r:id="rId20"/>
    <p:sldId id="498" r:id="rId21"/>
    <p:sldId id="356" r:id="rId22"/>
    <p:sldId id="435" r:id="rId23"/>
    <p:sldId id="375" r:id="rId24"/>
    <p:sldId id="382" r:id="rId25"/>
    <p:sldId id="403" r:id="rId26"/>
    <p:sldId id="405" r:id="rId27"/>
    <p:sldId id="280" r:id="rId28"/>
    <p:sldId id="436" r:id="rId29"/>
    <p:sldId id="289" r:id="rId30"/>
    <p:sldId id="499" r:id="rId31"/>
    <p:sldId id="437" r:id="rId32"/>
    <p:sldId id="296" r:id="rId33"/>
    <p:sldId id="319" r:id="rId34"/>
    <p:sldId id="306" r:id="rId35"/>
    <p:sldId id="324" r:id="rId36"/>
    <p:sldId id="310" r:id="rId37"/>
    <p:sldId id="311" r:id="rId38"/>
    <p:sldId id="350" r:id="rId39"/>
    <p:sldId id="438" r:id="rId40"/>
    <p:sldId id="282" r:id="rId41"/>
    <p:sldId id="287" r:id="rId42"/>
    <p:sldId id="439" r:id="rId43"/>
    <p:sldId id="500" r:id="rId44"/>
    <p:sldId id="501" r:id="rId45"/>
    <p:sldId id="284" r:id="rId46"/>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00"/>
    <a:srgbClr val="FF33CC"/>
    <a:srgbClr val="FF0000"/>
    <a:srgbClr val="3366FF"/>
    <a:srgbClr val="663300"/>
    <a:srgbClr val="996633"/>
    <a:srgbClr val="00CC00"/>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25" autoAdjust="0"/>
    <p:restoredTop sz="87901" autoAdjust="0"/>
  </p:normalViewPr>
  <p:slideViewPr>
    <p:cSldViewPr>
      <p:cViewPr varScale="1">
        <p:scale>
          <a:sx n="101" d="100"/>
          <a:sy n="101" d="100"/>
        </p:scale>
        <p:origin x="636" y="96"/>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 d="1"/>
        <a:sy n="1" d="1"/>
      </p:scale>
      <p:origin x="0" y="-1396"/>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13</a:t>
            </a:fld>
            <a:endParaRPr lang="en-US"/>
          </a:p>
        </p:txBody>
      </p:sp>
    </p:spTree>
    <p:extLst>
      <p:ext uri="{BB962C8B-B14F-4D97-AF65-F5344CB8AC3E}">
        <p14:creationId xmlns:p14="http://schemas.microsoft.com/office/powerpoint/2010/main" val="16096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14</a:t>
            </a:fld>
            <a:endParaRPr lang="en-US"/>
          </a:p>
        </p:txBody>
      </p:sp>
    </p:spTree>
    <p:extLst>
      <p:ext uri="{BB962C8B-B14F-4D97-AF65-F5344CB8AC3E}">
        <p14:creationId xmlns:p14="http://schemas.microsoft.com/office/powerpoint/2010/main" val="72968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15</a:t>
            </a:fld>
            <a:endParaRPr lang="en-US"/>
          </a:p>
        </p:txBody>
      </p:sp>
    </p:spTree>
    <p:extLst>
      <p:ext uri="{BB962C8B-B14F-4D97-AF65-F5344CB8AC3E}">
        <p14:creationId xmlns:p14="http://schemas.microsoft.com/office/powerpoint/2010/main" val="4175893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some geometries / tables refer to cracks that have a total length of 2a. Solve the problem consistent with this designation, meaning that for a central crack, a in the K equation is half the </a:t>
            </a:r>
            <a:r>
              <a:rPr lang="en-US"/>
              <a:t>total length.</a:t>
            </a:r>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16</a:t>
            </a:fld>
            <a:endParaRPr lang="en-US"/>
          </a:p>
        </p:txBody>
      </p:sp>
    </p:spTree>
    <p:extLst>
      <p:ext uri="{BB962C8B-B14F-4D97-AF65-F5344CB8AC3E}">
        <p14:creationId xmlns:p14="http://schemas.microsoft.com/office/powerpoint/2010/main" val="34988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17</a:t>
            </a:fld>
            <a:endParaRPr lang="en-US"/>
          </a:p>
        </p:txBody>
      </p:sp>
    </p:spTree>
    <p:extLst>
      <p:ext uri="{BB962C8B-B14F-4D97-AF65-F5344CB8AC3E}">
        <p14:creationId xmlns:p14="http://schemas.microsoft.com/office/powerpoint/2010/main" val="1876030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each equation relates the applied mean and alternating</a:t>
            </a:r>
            <a:r>
              <a:rPr lang="en-US" baseline="0" dirty="0"/>
              <a:t> stresses to a completely reversed alternating stress and a failure strength parameter</a:t>
            </a:r>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18</a:t>
            </a:fld>
            <a:endParaRPr lang="en-US"/>
          </a:p>
        </p:txBody>
      </p:sp>
    </p:spTree>
    <p:extLst>
      <p:ext uri="{BB962C8B-B14F-4D97-AF65-F5344CB8AC3E}">
        <p14:creationId xmlns:p14="http://schemas.microsoft.com/office/powerpoint/2010/main" val="218248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19</a:t>
            </a:fld>
            <a:endParaRPr lang="en-US"/>
          </a:p>
        </p:txBody>
      </p:sp>
    </p:spTree>
    <p:extLst>
      <p:ext uri="{BB962C8B-B14F-4D97-AF65-F5344CB8AC3E}">
        <p14:creationId xmlns:p14="http://schemas.microsoft.com/office/powerpoint/2010/main" val="1592822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20</a:t>
            </a:fld>
            <a:endParaRPr lang="en-US"/>
          </a:p>
        </p:txBody>
      </p:sp>
    </p:spTree>
    <p:extLst>
      <p:ext uri="{BB962C8B-B14F-4D97-AF65-F5344CB8AC3E}">
        <p14:creationId xmlns:p14="http://schemas.microsoft.com/office/powerpoint/2010/main" val="2326207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21</a:t>
            </a:fld>
            <a:endParaRPr lang="en-US"/>
          </a:p>
        </p:txBody>
      </p:sp>
    </p:spTree>
    <p:extLst>
      <p:ext uri="{BB962C8B-B14F-4D97-AF65-F5344CB8AC3E}">
        <p14:creationId xmlns:p14="http://schemas.microsoft.com/office/powerpoint/2010/main" val="2981089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22</a:t>
            </a:fld>
            <a:endParaRPr lang="en-US"/>
          </a:p>
        </p:txBody>
      </p:sp>
    </p:spTree>
    <p:extLst>
      <p:ext uri="{BB962C8B-B14F-4D97-AF65-F5344CB8AC3E}">
        <p14:creationId xmlns:p14="http://schemas.microsoft.com/office/powerpoint/2010/main" val="348745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eaLnBrk="1" hangingPunct="1">
              <a:defRPr/>
            </a:pPr>
            <a:endParaRPr lang="en-US" dirty="0">
              <a:ea typeface="ＭＳ Ｐゴシック" charset="0"/>
            </a:endParaRPr>
          </a:p>
        </p:txBody>
      </p:sp>
    </p:spTree>
    <p:extLst>
      <p:ext uri="{BB962C8B-B14F-4D97-AF65-F5344CB8AC3E}">
        <p14:creationId xmlns:p14="http://schemas.microsoft.com/office/powerpoint/2010/main" val="148936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23</a:t>
            </a:fld>
            <a:endParaRPr lang="en-US"/>
          </a:p>
        </p:txBody>
      </p:sp>
    </p:spTree>
    <p:extLst>
      <p:ext uri="{BB962C8B-B14F-4D97-AF65-F5344CB8AC3E}">
        <p14:creationId xmlns:p14="http://schemas.microsoft.com/office/powerpoint/2010/main" val="3966062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24</a:t>
            </a:fld>
            <a:endParaRPr lang="en-US"/>
          </a:p>
        </p:txBody>
      </p:sp>
    </p:spTree>
    <p:extLst>
      <p:ext uri="{BB962C8B-B14F-4D97-AF65-F5344CB8AC3E}">
        <p14:creationId xmlns:p14="http://schemas.microsoft.com/office/powerpoint/2010/main" val="3509554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25</a:t>
            </a:fld>
            <a:endParaRPr lang="en-US"/>
          </a:p>
        </p:txBody>
      </p:sp>
    </p:spTree>
    <p:extLst>
      <p:ext uri="{BB962C8B-B14F-4D97-AF65-F5344CB8AC3E}">
        <p14:creationId xmlns:p14="http://schemas.microsoft.com/office/powerpoint/2010/main" val="520596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26</a:t>
            </a:fld>
            <a:endParaRPr lang="en-US"/>
          </a:p>
        </p:txBody>
      </p:sp>
    </p:spTree>
    <p:extLst>
      <p:ext uri="{BB962C8B-B14F-4D97-AF65-F5344CB8AC3E}">
        <p14:creationId xmlns:p14="http://schemas.microsoft.com/office/powerpoint/2010/main" val="141381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27</a:t>
            </a:fld>
            <a:endParaRPr lang="en-US"/>
          </a:p>
        </p:txBody>
      </p:sp>
    </p:spTree>
    <p:extLst>
      <p:ext uri="{BB962C8B-B14F-4D97-AF65-F5344CB8AC3E}">
        <p14:creationId xmlns:p14="http://schemas.microsoft.com/office/powerpoint/2010/main" val="2879991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middle: show that for distributed load case application of stacked beam scenario, a beam with height 2h has ¼ the deflection of two beams with height h stacked on top of each other</a:t>
            </a:r>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28</a:t>
            </a:fld>
            <a:endParaRPr lang="en-US"/>
          </a:p>
        </p:txBody>
      </p:sp>
    </p:spTree>
    <p:extLst>
      <p:ext uri="{BB962C8B-B14F-4D97-AF65-F5344CB8AC3E}">
        <p14:creationId xmlns:p14="http://schemas.microsoft.com/office/powerpoint/2010/main" val="1705698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29</a:t>
            </a:fld>
            <a:endParaRPr lang="en-US"/>
          </a:p>
        </p:txBody>
      </p:sp>
    </p:spTree>
    <p:extLst>
      <p:ext uri="{BB962C8B-B14F-4D97-AF65-F5344CB8AC3E}">
        <p14:creationId xmlns:p14="http://schemas.microsoft.com/office/powerpoint/2010/main" val="27567350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30</a:t>
            </a:fld>
            <a:endParaRPr lang="en-US"/>
          </a:p>
        </p:txBody>
      </p:sp>
    </p:spTree>
    <p:extLst>
      <p:ext uri="{BB962C8B-B14F-4D97-AF65-F5344CB8AC3E}">
        <p14:creationId xmlns:p14="http://schemas.microsoft.com/office/powerpoint/2010/main" val="232825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3C504F-DC4D-43B8-8814-1CBF4CC69277}" type="slidenum">
              <a:rPr lang="en-US" smtClean="0"/>
              <a:t>33</a:t>
            </a:fld>
            <a:endParaRPr lang="en-US"/>
          </a:p>
        </p:txBody>
      </p:sp>
    </p:spTree>
    <p:extLst>
      <p:ext uri="{BB962C8B-B14F-4D97-AF65-F5344CB8AC3E}">
        <p14:creationId xmlns:p14="http://schemas.microsoft.com/office/powerpoint/2010/main" val="3270712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34</a:t>
            </a:fld>
            <a:endParaRPr lang="en-US"/>
          </a:p>
        </p:txBody>
      </p:sp>
    </p:spTree>
    <p:extLst>
      <p:ext uri="{BB962C8B-B14F-4D97-AF65-F5344CB8AC3E}">
        <p14:creationId xmlns:p14="http://schemas.microsoft.com/office/powerpoint/2010/main" val="2156707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81240" indent="-181240" eaLnBrk="1" hangingPunct="1">
              <a:buFontTx/>
              <a:buChar char="-"/>
              <a:defRPr/>
            </a:pPr>
            <a:r>
              <a:rPr lang="en-US" dirty="0">
                <a:ea typeface="ＭＳ Ｐゴシック" charset="0"/>
              </a:rPr>
              <a:t>p,</a:t>
            </a:r>
            <a:r>
              <a:rPr lang="en-US" baseline="0" dirty="0">
                <a:ea typeface="ＭＳ Ｐゴシック" charset="0"/>
              </a:rPr>
              <a:t> sigma, and tau are all stresses here, but equilibrium requires equality of force, so areas are also considered; hence, the first set of equations between p and sig and tau</a:t>
            </a:r>
            <a:endParaRPr lang="en-US" dirty="0">
              <a:ea typeface="ＭＳ Ｐゴシック" charset="0"/>
            </a:endParaRPr>
          </a:p>
          <a:p>
            <a:pPr marL="181240" indent="-181240" eaLnBrk="1" hangingPunct="1">
              <a:buFontTx/>
              <a:buChar char="-"/>
              <a:defRPr/>
            </a:pPr>
            <a:r>
              <a:rPr lang="en-US" dirty="0">
                <a:ea typeface="ＭＳ Ｐゴシック" charset="0"/>
              </a:rPr>
              <a:t>These are the equations that</a:t>
            </a:r>
            <a:r>
              <a:rPr lang="en-US" baseline="0" dirty="0">
                <a:ea typeface="ＭＳ Ｐゴシック" charset="0"/>
              </a:rPr>
              <a:t> define Mohr’s Circle</a:t>
            </a:r>
          </a:p>
        </p:txBody>
      </p:sp>
    </p:spTree>
    <p:extLst>
      <p:ext uri="{BB962C8B-B14F-4D97-AF65-F5344CB8AC3E}">
        <p14:creationId xmlns:p14="http://schemas.microsoft.com/office/powerpoint/2010/main" val="2954779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35</a:t>
            </a:fld>
            <a:endParaRPr lang="en-US"/>
          </a:p>
        </p:txBody>
      </p:sp>
    </p:spTree>
    <p:extLst>
      <p:ext uri="{BB962C8B-B14F-4D97-AF65-F5344CB8AC3E}">
        <p14:creationId xmlns:p14="http://schemas.microsoft.com/office/powerpoint/2010/main" val="1352198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36</a:t>
            </a:fld>
            <a:endParaRPr lang="en-US"/>
          </a:p>
        </p:txBody>
      </p:sp>
    </p:spTree>
    <p:extLst>
      <p:ext uri="{BB962C8B-B14F-4D97-AF65-F5344CB8AC3E}">
        <p14:creationId xmlns:p14="http://schemas.microsoft.com/office/powerpoint/2010/main" val="4267041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37</a:t>
            </a:fld>
            <a:endParaRPr lang="en-US"/>
          </a:p>
        </p:txBody>
      </p:sp>
    </p:spTree>
    <p:extLst>
      <p:ext uri="{BB962C8B-B14F-4D97-AF65-F5344CB8AC3E}">
        <p14:creationId xmlns:p14="http://schemas.microsoft.com/office/powerpoint/2010/main" val="4255905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38</a:t>
            </a:fld>
            <a:endParaRPr lang="en-US"/>
          </a:p>
        </p:txBody>
      </p:sp>
    </p:spTree>
    <p:extLst>
      <p:ext uri="{BB962C8B-B14F-4D97-AF65-F5344CB8AC3E}">
        <p14:creationId xmlns:p14="http://schemas.microsoft.com/office/powerpoint/2010/main" val="2494053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39</a:t>
            </a:fld>
            <a:endParaRPr lang="en-US"/>
          </a:p>
        </p:txBody>
      </p:sp>
    </p:spTree>
    <p:extLst>
      <p:ext uri="{BB962C8B-B14F-4D97-AF65-F5344CB8AC3E}">
        <p14:creationId xmlns:p14="http://schemas.microsoft.com/office/powerpoint/2010/main" val="907240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40</a:t>
            </a:fld>
            <a:endParaRPr lang="en-US"/>
          </a:p>
        </p:txBody>
      </p:sp>
    </p:spTree>
    <p:extLst>
      <p:ext uri="{BB962C8B-B14F-4D97-AF65-F5344CB8AC3E}">
        <p14:creationId xmlns:p14="http://schemas.microsoft.com/office/powerpoint/2010/main" val="354567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41</a:t>
            </a:fld>
            <a:endParaRPr lang="en-US"/>
          </a:p>
        </p:txBody>
      </p:sp>
    </p:spTree>
    <p:extLst>
      <p:ext uri="{BB962C8B-B14F-4D97-AF65-F5344CB8AC3E}">
        <p14:creationId xmlns:p14="http://schemas.microsoft.com/office/powerpoint/2010/main" val="2268184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42</a:t>
            </a:fld>
            <a:endParaRPr lang="en-US"/>
          </a:p>
        </p:txBody>
      </p:sp>
    </p:spTree>
    <p:extLst>
      <p:ext uri="{BB962C8B-B14F-4D97-AF65-F5344CB8AC3E}">
        <p14:creationId xmlns:p14="http://schemas.microsoft.com/office/powerpoint/2010/main" val="385207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43</a:t>
            </a:fld>
            <a:endParaRPr lang="en-US"/>
          </a:p>
        </p:txBody>
      </p:sp>
    </p:spTree>
    <p:extLst>
      <p:ext uri="{BB962C8B-B14F-4D97-AF65-F5344CB8AC3E}">
        <p14:creationId xmlns:p14="http://schemas.microsoft.com/office/powerpoint/2010/main" val="205078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44</a:t>
            </a:fld>
            <a:endParaRPr lang="en-US"/>
          </a:p>
        </p:txBody>
      </p:sp>
    </p:spTree>
    <p:extLst>
      <p:ext uri="{BB962C8B-B14F-4D97-AF65-F5344CB8AC3E}">
        <p14:creationId xmlns:p14="http://schemas.microsoft.com/office/powerpoint/2010/main" val="129213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4</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998291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45</a:t>
            </a:fld>
            <a:endParaRPr lang="en-US"/>
          </a:p>
        </p:txBody>
      </p:sp>
    </p:spTree>
    <p:extLst>
      <p:ext uri="{BB962C8B-B14F-4D97-AF65-F5344CB8AC3E}">
        <p14:creationId xmlns:p14="http://schemas.microsoft.com/office/powerpoint/2010/main" val="107363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 xmlns:ma14="http://schemas.microsoft.com/office/mac/drawingml/2011/main"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5</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 xmlns:ma14="http://schemas.microsoft.com/office/mac/drawingml/2011/main"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76533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xmlns="" val="1"/>
            </a:ext>
          </a:extLst>
        </p:spPr>
        <p:txBody>
          <a:bodyPr/>
          <a:lstStyle>
            <a:lvl1pPr>
              <a:defRPr sz="2600">
                <a:solidFill>
                  <a:schemeClr val="tx1"/>
                </a:solidFill>
                <a:latin typeface="Times" charset="0"/>
                <a:ea typeface="MS PGothic" pitchFamily="34" charset="-128"/>
              </a:defRPr>
            </a:lvl1pPr>
            <a:lvl2pPr marL="830143" indent="-319285">
              <a:defRPr sz="2600">
                <a:solidFill>
                  <a:schemeClr val="tx1"/>
                </a:solidFill>
                <a:latin typeface="Times" charset="0"/>
                <a:ea typeface="MS PGothic" pitchFamily="34" charset="-128"/>
              </a:defRPr>
            </a:lvl2pPr>
            <a:lvl3pPr marL="1277143" indent="-255429">
              <a:defRPr sz="2600">
                <a:solidFill>
                  <a:schemeClr val="tx1"/>
                </a:solidFill>
                <a:latin typeface="Times" charset="0"/>
                <a:ea typeface="MS PGothic" pitchFamily="34" charset="-128"/>
              </a:defRPr>
            </a:lvl3pPr>
            <a:lvl4pPr marL="1788000" indent="-255429">
              <a:defRPr sz="2600">
                <a:solidFill>
                  <a:schemeClr val="tx1"/>
                </a:solidFill>
                <a:latin typeface="Times" charset="0"/>
                <a:ea typeface="MS PGothic" pitchFamily="34" charset="-128"/>
              </a:defRPr>
            </a:lvl4pPr>
            <a:lvl5pPr marL="2298858" indent="-255429">
              <a:defRPr sz="2600">
                <a:solidFill>
                  <a:schemeClr val="tx1"/>
                </a:solidFill>
                <a:latin typeface="Times" charset="0"/>
                <a:ea typeface="MS PGothic" pitchFamily="34" charset="-128"/>
              </a:defRPr>
            </a:lvl5pPr>
            <a:lvl6pPr marL="2809716" indent="-255429" eaLnBrk="0" fontAlgn="base" hangingPunct="0">
              <a:spcBef>
                <a:spcPct val="0"/>
              </a:spcBef>
              <a:spcAft>
                <a:spcPct val="0"/>
              </a:spcAft>
              <a:defRPr sz="2600">
                <a:solidFill>
                  <a:schemeClr val="tx1"/>
                </a:solidFill>
                <a:latin typeface="Times" charset="0"/>
                <a:ea typeface="MS PGothic" pitchFamily="34" charset="-128"/>
              </a:defRPr>
            </a:lvl6pPr>
            <a:lvl7pPr marL="3320573" indent="-255429" eaLnBrk="0" fontAlgn="base" hangingPunct="0">
              <a:spcBef>
                <a:spcPct val="0"/>
              </a:spcBef>
              <a:spcAft>
                <a:spcPct val="0"/>
              </a:spcAft>
              <a:defRPr sz="2600">
                <a:solidFill>
                  <a:schemeClr val="tx1"/>
                </a:solidFill>
                <a:latin typeface="Times" charset="0"/>
                <a:ea typeface="MS PGothic" pitchFamily="34" charset="-128"/>
              </a:defRPr>
            </a:lvl7pPr>
            <a:lvl8pPr marL="3831430" indent="-255429" eaLnBrk="0" fontAlgn="base" hangingPunct="0">
              <a:spcBef>
                <a:spcPct val="0"/>
              </a:spcBef>
              <a:spcAft>
                <a:spcPct val="0"/>
              </a:spcAft>
              <a:defRPr sz="2600">
                <a:solidFill>
                  <a:schemeClr val="tx1"/>
                </a:solidFill>
                <a:latin typeface="Times" charset="0"/>
                <a:ea typeface="MS PGothic" pitchFamily="34" charset="-128"/>
              </a:defRPr>
            </a:lvl8pPr>
            <a:lvl9pPr marL="4342288" indent="-255429" eaLnBrk="0" fontAlgn="base" hangingPunct="0">
              <a:spcBef>
                <a:spcPct val="0"/>
              </a:spcBef>
              <a:spcAft>
                <a:spcPct val="0"/>
              </a:spcAft>
              <a:defRPr sz="2600">
                <a:solidFill>
                  <a:schemeClr val="tx1"/>
                </a:solidFill>
                <a:latin typeface="Times" charset="0"/>
                <a:ea typeface="MS PGothic" pitchFamily="34" charset="-128"/>
              </a:defRPr>
            </a:lvl9pPr>
          </a:lstStyle>
          <a:p>
            <a:fld id="{7896EE2A-2CCD-4CB7-8E8A-5A109F658790}" type="slidenum">
              <a:rPr lang="en-US" altLang="en-US" sz="1400"/>
              <a:pPr/>
              <a:t>6</a:t>
            </a:fld>
            <a:endParaRPr lang="en-US" altLang="en-US" sz="1400"/>
          </a:p>
        </p:txBody>
      </p:sp>
      <p:sp>
        <p:nvSpPr>
          <p:cNvPr id="139266" name="Rectangle 2"/>
          <p:cNvSpPr>
            <a:spLocks noGrp="1" noRot="1" noChangeAspect="1" noChangeArrowheads="1" noTextEdit="1"/>
          </p:cNvSpPr>
          <p:nvPr>
            <p:ph type="sldImg"/>
          </p:nvPr>
        </p:nvSpPr>
        <p:spPr>
          <a:xfrm>
            <a:off x="457200" y="720725"/>
            <a:ext cx="6400800" cy="3600450"/>
          </a:xfrm>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marL="191589" indent="-191589" eaLnBrk="1" hangingPunct="1">
              <a:buFontTx/>
              <a:buChar char="-"/>
              <a:defRPr/>
            </a:pPr>
            <a:endParaRPr lang="en-US" baseline="0" dirty="0">
              <a:ea typeface="ＭＳ Ｐゴシック" charset="0"/>
            </a:endParaRPr>
          </a:p>
        </p:txBody>
      </p:sp>
    </p:spTree>
    <p:extLst>
      <p:ext uri="{BB962C8B-B14F-4D97-AF65-F5344CB8AC3E}">
        <p14:creationId xmlns:p14="http://schemas.microsoft.com/office/powerpoint/2010/main" val="187344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8DCC5C-44F7-4822-8A64-EAD038DB3748}" type="slidenum">
              <a:rPr lang="en-US" smtClean="0"/>
              <a:pPr>
                <a:defRPr/>
              </a:pPr>
              <a:t>7</a:t>
            </a:fld>
            <a:endParaRPr lang="en-US"/>
          </a:p>
        </p:txBody>
      </p:sp>
    </p:spTree>
    <p:extLst>
      <p:ext uri="{BB962C8B-B14F-4D97-AF65-F5344CB8AC3E}">
        <p14:creationId xmlns:p14="http://schemas.microsoft.com/office/powerpoint/2010/main" val="117379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8DCC5C-44F7-4822-8A64-EAD038DB3748}" type="slidenum">
              <a:rPr lang="en-US" smtClean="0"/>
              <a:pPr>
                <a:defRPr/>
              </a:pPr>
              <a:t>10</a:t>
            </a:fld>
            <a:endParaRPr lang="en-US"/>
          </a:p>
        </p:txBody>
      </p:sp>
    </p:spTree>
    <p:extLst>
      <p:ext uri="{BB962C8B-B14F-4D97-AF65-F5344CB8AC3E}">
        <p14:creationId xmlns:p14="http://schemas.microsoft.com/office/powerpoint/2010/main" val="262765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58DCC5C-44F7-4822-8A64-EAD038DB3748}" type="slidenum">
              <a:rPr lang="en-US" smtClean="0"/>
              <a:pPr>
                <a:defRPr/>
              </a:pPr>
              <a:t>11</a:t>
            </a:fld>
            <a:endParaRPr lang="en-US"/>
          </a:p>
        </p:txBody>
      </p:sp>
    </p:spTree>
    <p:extLst>
      <p:ext uri="{BB962C8B-B14F-4D97-AF65-F5344CB8AC3E}">
        <p14:creationId xmlns:p14="http://schemas.microsoft.com/office/powerpoint/2010/main" val="96177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9.jpeg"/><Relationship Id="rId7"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NUL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6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NUL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NULL"/><Relationship Id="rId7"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1.png"/><Relationship Id="rId11" Type="http://schemas.openxmlformats.org/officeDocument/2006/relationships/image" Target="NULL"/><Relationship Id="rId5" Type="http://schemas.openxmlformats.org/officeDocument/2006/relationships/image" Target="../media/image40.png"/><Relationship Id="rId10" Type="http://schemas.openxmlformats.org/officeDocument/2006/relationships/image" Target="NULL"/><Relationship Id="rId4" Type="http://schemas.openxmlformats.org/officeDocument/2006/relationships/image" Target="../media/image39.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NUL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73.png"/><Relationship Id="rId7" Type="http://schemas.openxmlformats.org/officeDocument/2006/relationships/image" Target="../media/image7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74.png"/><Relationship Id="rId9" Type="http://schemas.openxmlformats.org/officeDocument/2006/relationships/image" Target="NUL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1200.png"/><Relationship Id="rId7"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5.png"/><Relationship Id="rId7" Type="http://schemas.openxmlformats.org/officeDocument/2006/relationships/image" Target="../media/image291.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290.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3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9" Type="http://schemas.openxmlformats.org/officeDocument/2006/relationships/image" Target="NULL"/></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media/image98.gif"/><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99.gif"/><Relationship Id="rId7" Type="http://schemas.openxmlformats.org/officeDocument/2006/relationships/image" Target="NUL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01.png"/></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image" Target="../media/image104.png"/><Relationship Id="rId4" Type="http://schemas.openxmlformats.org/officeDocument/2006/relationships/image" Target="../media/image103.png"/></Relationships>
</file>

<file path=ppt/slides/_rels/slide4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107.png"/><Relationship Id="rId4" Type="http://schemas.openxmlformats.org/officeDocument/2006/relationships/image" Target="../media/image106.png"/></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5.jpeg"/><Relationship Id="rId7"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8" name="Rectangle 2"/>
          <p:cNvSpPr txBox="1">
            <a:spLocks noChangeArrowheads="1"/>
          </p:cNvSpPr>
          <p:nvPr/>
        </p:nvSpPr>
        <p:spPr bwMode="auto">
          <a:xfrm>
            <a:off x="304801" y="3048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a:p>
            <a:r>
              <a:rPr lang="en-US" b="0" kern="0" dirty="0">
                <a:solidFill>
                  <a:srgbClr val="0070C0"/>
                </a:solidFill>
              </a:rPr>
              <a:t>(Final Review Lecture)</a:t>
            </a:r>
          </a:p>
        </p:txBody>
      </p:sp>
      <p:pic>
        <p:nvPicPr>
          <p:cNvPr id="2" name="Picture 1" descr="Image result for Advanced Mechanics of Materials and Applied Elasticity, 5th Ed., A.C. Ugural &amp; S.K. Fenster, Prentice Hall, 2012">
            <a:extLst>
              <a:ext uri="{FF2B5EF4-FFF2-40B4-BE49-F238E27FC236}">
                <a16:creationId xmlns:a16="http://schemas.microsoft.com/office/drawing/2014/main" id="{51FFD30B-83AC-52C5-44D9-ECDA84323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4" r="430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5862A025-370F-3F7F-B3B1-102D53E45B13}"/>
              </a:ext>
            </a:extLst>
          </p:cNvPr>
          <p:cNvSpPr txBox="1">
            <a:spLocks noChangeArrowheads="1"/>
          </p:cNvSpPr>
          <p:nvPr/>
        </p:nvSpPr>
        <p:spPr bwMode="auto">
          <a:xfrm>
            <a:off x="761999" y="1752600"/>
            <a:ext cx="5867401"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28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a:solidFill>
                  <a:srgbClr val="FFFF00"/>
                </a:solidFill>
                <a:latin typeface="+mn-lt"/>
              </a:defRPr>
            </a:lvl2pPr>
            <a:lvl3pPr marL="1143000" indent="-228600" algn="l" rtl="0" eaLnBrk="0" fontAlgn="base" hangingPunct="0">
              <a:spcBef>
                <a:spcPct val="20000"/>
              </a:spcBef>
              <a:spcAft>
                <a:spcPct val="0"/>
              </a:spcAft>
              <a:buChar char="•"/>
              <a:defRPr sz="2000">
                <a:solidFill>
                  <a:srgbClr val="FFFF00"/>
                </a:solidFill>
                <a:latin typeface="+mn-lt"/>
              </a:defRPr>
            </a:lvl3pPr>
            <a:lvl4pPr marL="1600200" indent="-228600" algn="l" rtl="0" eaLnBrk="0" fontAlgn="base" hangingPunct="0">
              <a:spcBef>
                <a:spcPct val="20000"/>
              </a:spcBef>
              <a:spcAft>
                <a:spcPct val="0"/>
              </a:spcAft>
              <a:buChar char="–"/>
              <a:defRPr sz="1800">
                <a:solidFill>
                  <a:srgbClr val="FFFF00"/>
                </a:solidFill>
                <a:latin typeface="+mn-lt"/>
              </a:defRPr>
            </a:lvl4pPr>
            <a:lvl5pPr marL="2057400" indent="-228600" algn="l" rtl="0" eaLnBrk="0" fontAlgn="base" hangingPunct="0">
              <a:spcBef>
                <a:spcPct val="20000"/>
              </a:spcBef>
              <a:spcAft>
                <a:spcPct val="0"/>
              </a:spcAft>
              <a:buChar char="»"/>
              <a:defRPr sz="1800">
                <a:solidFill>
                  <a:srgbClr val="FFFF00"/>
                </a:solidFill>
                <a:latin typeface="+mn-lt"/>
              </a:defRPr>
            </a:lvl5pPr>
            <a:lvl6pPr marL="2514600" indent="-228600" algn="l" rtl="0" fontAlgn="base">
              <a:spcBef>
                <a:spcPct val="20000"/>
              </a:spcBef>
              <a:spcAft>
                <a:spcPct val="0"/>
              </a:spcAft>
              <a:buChar char="»"/>
              <a:defRPr sz="1800">
                <a:solidFill>
                  <a:srgbClr val="FFFF00"/>
                </a:solidFill>
                <a:latin typeface="+mn-lt"/>
              </a:defRPr>
            </a:lvl6pPr>
            <a:lvl7pPr marL="2971800" indent="-228600" algn="l" rtl="0" fontAlgn="base">
              <a:spcBef>
                <a:spcPct val="20000"/>
              </a:spcBef>
              <a:spcAft>
                <a:spcPct val="0"/>
              </a:spcAft>
              <a:buChar char="»"/>
              <a:defRPr sz="1800">
                <a:solidFill>
                  <a:srgbClr val="FFFF00"/>
                </a:solidFill>
                <a:latin typeface="+mn-lt"/>
              </a:defRPr>
            </a:lvl7pPr>
            <a:lvl8pPr marL="3429000" indent="-228600" algn="l" rtl="0" fontAlgn="base">
              <a:spcBef>
                <a:spcPct val="20000"/>
              </a:spcBef>
              <a:spcAft>
                <a:spcPct val="0"/>
              </a:spcAft>
              <a:buChar char="»"/>
              <a:defRPr sz="1800">
                <a:solidFill>
                  <a:srgbClr val="FFFF00"/>
                </a:solidFill>
                <a:latin typeface="+mn-lt"/>
              </a:defRPr>
            </a:lvl8pPr>
            <a:lvl9pPr marL="3886200" indent="-228600" algn="l" rtl="0" fontAlgn="base">
              <a:spcBef>
                <a:spcPct val="20000"/>
              </a:spcBef>
              <a:spcAft>
                <a:spcPct val="0"/>
              </a:spcAft>
              <a:buChar char="»"/>
              <a:defRPr sz="1800">
                <a:solidFill>
                  <a:srgbClr val="FFFF00"/>
                </a:solidFill>
                <a:latin typeface="+mn-lt"/>
              </a:defRPr>
            </a:lvl9pPr>
          </a:lstStyle>
          <a:p>
            <a:pPr marL="0" indent="0" algn="ctr">
              <a:buFontTx/>
              <a:buNone/>
            </a:pPr>
            <a:r>
              <a:rPr lang="en-US" sz="2000" u="sng" kern="0" dirty="0">
                <a:solidFill>
                  <a:schemeClr val="tx1"/>
                </a:solidFill>
              </a:rPr>
              <a:t>ANNOUNCE / BUSINESS</a:t>
            </a:r>
            <a:endParaRPr lang="en-US" sz="2000" kern="0" dirty="0">
              <a:solidFill>
                <a:schemeClr val="tx1"/>
              </a:solidFill>
            </a:endParaRPr>
          </a:p>
          <a:p>
            <a:pPr>
              <a:buFont typeface="Arial" panose="020B0604020202020204" pitchFamily="34" charset="0"/>
              <a:buChar char="•"/>
            </a:pPr>
            <a:r>
              <a:rPr lang="en-US" sz="2000" kern="0" dirty="0">
                <a:solidFill>
                  <a:srgbClr val="00B050"/>
                </a:solidFill>
              </a:rPr>
              <a:t>HW Extra (due TODAY)</a:t>
            </a:r>
            <a:r>
              <a:rPr lang="en-US" sz="2000" b="1" kern="0" dirty="0">
                <a:solidFill>
                  <a:srgbClr val="00B050"/>
                </a:solidFill>
              </a:rPr>
              <a:t> </a:t>
            </a:r>
            <a:r>
              <a:rPr lang="en-US" sz="2000" b="1" u="sng" kern="0" dirty="0">
                <a:solidFill>
                  <a:srgbClr val="00B050"/>
                </a:solidFill>
              </a:rPr>
              <a:t>Course feedback </a:t>
            </a:r>
            <a:endParaRPr lang="en-US" sz="2000" kern="0" dirty="0">
              <a:solidFill>
                <a:srgbClr val="00B050"/>
              </a:solidFill>
            </a:endParaRPr>
          </a:p>
          <a:p>
            <a:pPr>
              <a:buFont typeface="Arial" panose="020B0604020202020204" pitchFamily="34" charset="0"/>
              <a:buChar char="•"/>
            </a:pPr>
            <a:r>
              <a:rPr lang="en-US" sz="2000" kern="0" dirty="0">
                <a:solidFill>
                  <a:schemeClr val="tx1"/>
                </a:solidFill>
              </a:rPr>
              <a:t>HW 14 (due Th, 4/24)</a:t>
            </a:r>
          </a:p>
          <a:p>
            <a:pPr marL="0" indent="0">
              <a:buFontTx/>
              <a:buNone/>
            </a:pPr>
            <a:endParaRPr lang="en-US" sz="2000" kern="0" dirty="0">
              <a:solidFill>
                <a:schemeClr val="tx1"/>
              </a:solidFill>
            </a:endParaRPr>
          </a:p>
          <a:p>
            <a:pPr algn="ctr">
              <a:lnSpc>
                <a:spcPct val="80000"/>
              </a:lnSpc>
              <a:buFontTx/>
              <a:buNone/>
            </a:pPr>
            <a:r>
              <a:rPr lang="en-US" sz="2000" u="sng" kern="0" dirty="0">
                <a:solidFill>
                  <a:schemeClr val="tx1"/>
                </a:solidFill>
              </a:rPr>
              <a:t>PREVIOUS</a:t>
            </a:r>
          </a:p>
          <a:p>
            <a:pPr>
              <a:lnSpc>
                <a:spcPct val="80000"/>
              </a:lnSpc>
              <a:buFont typeface="Arial" panose="020B0604020202020204" pitchFamily="34" charset="0"/>
              <a:buChar char="•"/>
            </a:pPr>
            <a:r>
              <a:rPr lang="en-US" sz="2000" kern="0" dirty="0">
                <a:solidFill>
                  <a:schemeClr val="tx1"/>
                </a:solidFill>
              </a:rPr>
              <a:t>Buckling</a:t>
            </a:r>
          </a:p>
          <a:p>
            <a:pPr>
              <a:lnSpc>
                <a:spcPct val="80000"/>
              </a:lnSpc>
              <a:buFont typeface="Arial" panose="020B0604020202020204" pitchFamily="34" charset="0"/>
              <a:buChar char="•"/>
            </a:pPr>
            <a:r>
              <a:rPr lang="en-US" sz="2000" kern="0" dirty="0">
                <a:solidFill>
                  <a:schemeClr val="tx1"/>
                </a:solidFill>
              </a:rPr>
              <a:t>Plasticity Axial (assembly)</a:t>
            </a:r>
          </a:p>
          <a:p>
            <a:pPr algn="ctr">
              <a:lnSpc>
                <a:spcPct val="80000"/>
              </a:lnSpc>
              <a:buFontTx/>
              <a:buNone/>
            </a:pPr>
            <a:endParaRPr lang="en-US" sz="2000" u="sng" kern="0" dirty="0">
              <a:solidFill>
                <a:schemeClr val="tx1"/>
              </a:solidFill>
            </a:endParaRPr>
          </a:p>
          <a:p>
            <a:pPr algn="ctr">
              <a:lnSpc>
                <a:spcPct val="80000"/>
              </a:lnSpc>
              <a:buFontTx/>
              <a:buNone/>
            </a:pPr>
            <a:r>
              <a:rPr lang="en-US" sz="2000" u="sng" kern="0" dirty="0">
                <a:solidFill>
                  <a:schemeClr val="tx1"/>
                </a:solidFill>
              </a:rPr>
              <a:t>TODAY</a:t>
            </a:r>
            <a:endParaRPr lang="en-US" sz="2000" kern="0" dirty="0">
              <a:solidFill>
                <a:schemeClr val="tx1"/>
              </a:solidFill>
            </a:endParaRPr>
          </a:p>
          <a:p>
            <a:pPr>
              <a:buFont typeface="Arial" panose="020B0604020202020204" pitchFamily="34" charset="0"/>
              <a:buChar char="•"/>
            </a:pPr>
            <a:r>
              <a:rPr lang="en-US" sz="2000" kern="0" dirty="0">
                <a:solidFill>
                  <a:schemeClr val="tx1"/>
                </a:solidFill>
              </a:rPr>
              <a:t>Plasticity Bending</a:t>
            </a:r>
          </a:p>
          <a:p>
            <a:pPr>
              <a:buFont typeface="Arial" panose="020B0604020202020204" pitchFamily="34" charset="0"/>
              <a:buChar char="•"/>
            </a:pPr>
            <a:r>
              <a:rPr lang="en-US" sz="2000" kern="0" dirty="0">
                <a:solidFill>
                  <a:schemeClr val="tx1"/>
                </a:solidFill>
              </a:rPr>
              <a:t>Plasticity Torsion</a:t>
            </a:r>
          </a:p>
        </p:txBody>
      </p:sp>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a:xfrm>
            <a:off x="1981200" y="274638"/>
            <a:ext cx="8229600" cy="798512"/>
          </a:xfrm>
        </p:spPr>
        <p:txBody>
          <a:bodyPr/>
          <a:lstStyle/>
          <a:p>
            <a:r>
              <a:rPr lang="en-US" sz="3200" b="1" dirty="0">
                <a:solidFill>
                  <a:srgbClr val="0070C0"/>
                </a:solidFill>
              </a:rPr>
              <a:t>Strain – Infinitesimal</a:t>
            </a:r>
          </a:p>
        </p:txBody>
      </p:sp>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10</a:t>
            </a:fld>
            <a:endParaRPr lang="en-US" sz="1400"/>
          </a:p>
        </p:txBody>
      </p:sp>
      <p:pic>
        <p:nvPicPr>
          <p:cNvPr id="8" name="Picture 9" descr="2-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38376" y="914401"/>
            <a:ext cx="7820025" cy="3265487"/>
          </a:xfrm>
        </p:spPr>
      </p:pic>
      <mc:AlternateContent xmlns:mc="http://schemas.openxmlformats.org/markup-compatibility/2006" xmlns:a14="http://schemas.microsoft.com/office/drawing/2010/main">
        <mc:Choice Requires="a14">
          <p:sp>
            <p:nvSpPr>
              <p:cNvPr id="2" name="TextBox 1"/>
              <p:cNvSpPr txBox="1"/>
              <p:nvPr/>
            </p:nvSpPr>
            <p:spPr>
              <a:xfrm>
                <a:off x="5817143" y="1717124"/>
                <a:ext cx="331245" cy="524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𝑢</m:t>
                          </m:r>
                        </m:num>
                        <m:den>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𝑥</m:t>
                          </m:r>
                        </m:den>
                      </m:f>
                    </m:oMath>
                  </m:oMathPara>
                </a14:m>
                <a:endParaRPr 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817143" y="1717124"/>
                <a:ext cx="331245" cy="524887"/>
              </a:xfrm>
              <a:prstGeom prst="rect">
                <a:avLst/>
              </a:prstGeom>
              <a:blipFill>
                <a:blip r:embed="rId4"/>
                <a:stretch>
                  <a:fillRect/>
                </a:stretch>
              </a:blipFill>
            </p:spPr>
            <p:txBody>
              <a:bodyPr/>
              <a:lstStyle/>
              <a:p>
                <a:r>
                  <a:rPr lang="en-US">
                    <a:noFill/>
                  </a:rPr>
                  <a:t> </a:t>
                </a:r>
              </a:p>
            </p:txBody>
          </p:sp>
        </mc:Fallback>
      </mc:AlternateContent>
      <p:cxnSp>
        <p:nvCxnSpPr>
          <p:cNvPr id="6" name="Straight Arrow Connector 5"/>
          <p:cNvCxnSpPr/>
          <p:nvPr/>
        </p:nvCxnSpPr>
        <p:spPr>
          <a:xfrm flipH="1">
            <a:off x="5715000" y="2284701"/>
            <a:ext cx="152400" cy="262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86400" y="2547144"/>
            <a:ext cx="228600" cy="5707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rotWithShape="1">
          <a:blip r:embed="rId5"/>
          <a:srcRect r="37662"/>
          <a:stretch/>
        </p:blipFill>
        <p:spPr>
          <a:xfrm>
            <a:off x="1905000" y="4468954"/>
            <a:ext cx="2743200" cy="757238"/>
          </a:xfrm>
          <a:prstGeom prst="rect">
            <a:avLst/>
          </a:prstGeom>
        </p:spPr>
      </p:pic>
      <p:pic>
        <p:nvPicPr>
          <p:cNvPr id="24" name="Picture 23"/>
          <p:cNvPicPr>
            <a:picLocks noChangeAspect="1"/>
          </p:cNvPicPr>
          <p:nvPr/>
        </p:nvPicPr>
        <p:blipFill rotWithShape="1">
          <a:blip r:embed="rId6"/>
          <a:srcRect r="71111"/>
          <a:stretch/>
        </p:blipFill>
        <p:spPr>
          <a:xfrm>
            <a:off x="2338387" y="5515260"/>
            <a:ext cx="1981200" cy="771525"/>
          </a:xfrm>
          <a:prstGeom prst="rect">
            <a:avLst/>
          </a:prstGeom>
        </p:spPr>
      </p:pic>
      <mc:AlternateContent xmlns:mc="http://schemas.openxmlformats.org/markup-compatibility/2006" xmlns:a14="http://schemas.microsoft.com/office/drawing/2010/main">
        <mc:Choice Requires="a14">
          <p:sp>
            <p:nvSpPr>
              <p:cNvPr id="25" name="TextBox 24"/>
              <p:cNvSpPr txBox="1"/>
              <p:nvPr/>
            </p:nvSpPr>
            <p:spPr>
              <a:xfrm>
                <a:off x="7563350" y="4790745"/>
                <a:ext cx="18414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7563350" y="4790745"/>
                <a:ext cx="1841466" cy="369332"/>
              </a:xfrm>
              <a:prstGeom prst="rect">
                <a:avLst/>
              </a:prstGeom>
              <a:blipFill>
                <a:blip r:embed="rId7"/>
                <a:stretch>
                  <a:fillRect l="-1656" r="-4967"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563351" y="5293757"/>
                <a:ext cx="18246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𝑣</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563351" y="5293757"/>
                <a:ext cx="1824667" cy="369332"/>
              </a:xfrm>
              <a:prstGeom prst="rect">
                <a:avLst/>
              </a:prstGeom>
              <a:blipFill>
                <a:blip r:embed="rId8"/>
                <a:stretch>
                  <a:fillRect l="-1672" r="-5017"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563351" y="5800395"/>
                <a:ext cx="19464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𝑤</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𝑧</m:t>
                      </m:r>
                      <m:r>
                        <a:rPr lang="en-US" sz="2400" i="1">
                          <a:latin typeface="Cambria Math" panose="02040503050406030204" pitchFamily="18" charset="0"/>
                        </a:rPr>
                        <m:t>)</m:t>
                      </m:r>
                    </m:oMath>
                  </m:oMathPara>
                </a14:m>
                <a:endParaRPr lang="en-US" sz="2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563351" y="5800395"/>
                <a:ext cx="1946495" cy="369332"/>
              </a:xfrm>
              <a:prstGeom prst="rect">
                <a:avLst/>
              </a:prstGeom>
              <a:blipFill>
                <a:blip r:embed="rId9"/>
                <a:stretch>
                  <a:fillRect l="-1567" r="-4702" b="-38333"/>
                </a:stretch>
              </a:blipFill>
            </p:spPr>
            <p:txBody>
              <a:bodyPr/>
              <a:lstStyle/>
              <a:p>
                <a:r>
                  <a:rPr lang="en-US">
                    <a:noFill/>
                  </a:rPr>
                  <a:t> </a:t>
                </a:r>
              </a:p>
            </p:txBody>
          </p:sp>
        </mc:Fallback>
      </mc:AlternateContent>
      <p:sp>
        <p:nvSpPr>
          <p:cNvPr id="3" name="TextBox 2"/>
          <p:cNvSpPr txBox="1"/>
          <p:nvPr/>
        </p:nvSpPr>
        <p:spPr>
          <a:xfrm>
            <a:off x="6572751" y="4419600"/>
            <a:ext cx="4019049" cy="369332"/>
          </a:xfrm>
          <a:prstGeom prst="rect">
            <a:avLst/>
          </a:prstGeom>
          <a:noFill/>
        </p:spPr>
        <p:txBody>
          <a:bodyPr wrap="none" rtlCol="0">
            <a:spAutoFit/>
          </a:bodyPr>
          <a:lstStyle/>
          <a:p>
            <a:r>
              <a:rPr lang="en-US" u="sng" dirty="0"/>
              <a:t>Can calculate strain directly from </a:t>
            </a:r>
            <a:r>
              <a:rPr lang="en-US" u="sng" dirty="0" err="1"/>
              <a:t>disp</a:t>
            </a:r>
            <a:endParaRPr lang="en-US" u="sng" dirty="0"/>
          </a:p>
        </p:txBody>
      </p:sp>
      <p:sp>
        <p:nvSpPr>
          <p:cNvPr id="4" name="Rectangle 3">
            <a:extLst>
              <a:ext uri="{FF2B5EF4-FFF2-40B4-BE49-F238E27FC236}">
                <a16:creationId xmlns:a16="http://schemas.microsoft.com/office/drawing/2014/main" id="{43347897-EEED-4A0A-A692-25174D7269A5}"/>
              </a:ext>
            </a:extLst>
          </p:cNvPr>
          <p:cNvSpPr/>
          <p:nvPr/>
        </p:nvSpPr>
        <p:spPr>
          <a:xfrm>
            <a:off x="6400800" y="4419600"/>
            <a:ext cx="4343400" cy="18671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14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9" descr="2-4">
            <a:extLst>
              <a:ext uri="{FF2B5EF4-FFF2-40B4-BE49-F238E27FC236}">
                <a16:creationId xmlns:a16="http://schemas.microsoft.com/office/drawing/2014/main" id="{B350978F-2DA5-420F-BE13-86936EC889D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4255" r="861" b="32794"/>
          <a:stretch/>
        </p:blipFill>
        <p:spPr>
          <a:xfrm>
            <a:off x="9326880" y="1386840"/>
            <a:ext cx="2743200" cy="2194560"/>
          </a:xfrm>
        </p:spPr>
      </p:pic>
      <p:sp>
        <p:nvSpPr>
          <p:cNvPr id="11" name="Rectangle 3"/>
          <p:cNvSpPr txBox="1">
            <a:spLocks noChangeArrowheads="1"/>
          </p:cNvSpPr>
          <p:nvPr/>
        </p:nvSpPr>
        <p:spPr bwMode="auto">
          <a:xfrm>
            <a:off x="838200" y="1143000"/>
            <a:ext cx="10439400" cy="43765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a:lstStyle>
          <a:p>
            <a:r>
              <a:rPr lang="en-US" sz="2400" kern="0" dirty="0">
                <a:solidFill>
                  <a:schemeClr val="tx1"/>
                </a:solidFill>
              </a:rPr>
              <a:t>Like stress, strain is also a symmetric second-order tensor</a:t>
            </a:r>
          </a:p>
          <a:p>
            <a:endParaRPr lang="en-US" sz="2400" kern="0" dirty="0">
              <a:solidFill>
                <a:schemeClr val="tx1"/>
              </a:solidFill>
            </a:endParaRPr>
          </a:p>
          <a:p>
            <a:endParaRPr lang="en-US" sz="2400" kern="0" dirty="0">
              <a:solidFill>
                <a:schemeClr val="tx1"/>
              </a:solidFill>
            </a:endParaRPr>
          </a:p>
          <a:p>
            <a:endParaRPr lang="en-US" sz="2400" kern="0" dirty="0">
              <a:solidFill>
                <a:schemeClr val="tx1"/>
              </a:solidFill>
            </a:endParaRPr>
          </a:p>
          <a:p>
            <a:endParaRPr lang="en-US" sz="2400" kern="0" dirty="0">
              <a:solidFill>
                <a:schemeClr val="tx1"/>
              </a:solidFill>
            </a:endParaRPr>
          </a:p>
          <a:p>
            <a:r>
              <a:rPr lang="en-US" sz="2400" kern="0" dirty="0">
                <a:solidFill>
                  <a:schemeClr val="tx1"/>
                </a:solidFill>
              </a:rPr>
              <a:t>But only when we use tensorial, instead of engineering, shear strains</a:t>
            </a:r>
          </a:p>
          <a:p>
            <a:endParaRPr lang="en-US" sz="2400" kern="0" dirty="0">
              <a:solidFill>
                <a:schemeClr val="tx1"/>
              </a:solidFill>
            </a:endParaRPr>
          </a:p>
          <a:p>
            <a:endParaRPr lang="en-US" sz="2400" kern="0" dirty="0">
              <a:solidFill>
                <a:schemeClr val="tx1"/>
              </a:solidFill>
            </a:endParaRPr>
          </a:p>
          <a:p>
            <a:r>
              <a:rPr lang="en-US" sz="2400" kern="0" dirty="0">
                <a:solidFill>
                  <a:schemeClr val="tx1"/>
                </a:solidFill>
              </a:rPr>
              <a:t>This allows compact expression of the infinitesimal strain-displacement equations using index notation.</a:t>
            </a:r>
          </a:p>
        </p:txBody>
      </p:sp>
      <p:sp>
        <p:nvSpPr>
          <p:cNvPr id="121860" name="Rectangle 2"/>
          <p:cNvSpPr>
            <a:spLocks noGrp="1" noChangeArrowheads="1"/>
          </p:cNvSpPr>
          <p:nvPr>
            <p:ph type="title"/>
          </p:nvPr>
        </p:nvSpPr>
        <p:spPr>
          <a:xfrm>
            <a:off x="1981200" y="274638"/>
            <a:ext cx="8229600" cy="798512"/>
          </a:xfrm>
        </p:spPr>
        <p:txBody>
          <a:bodyPr/>
          <a:lstStyle/>
          <a:p>
            <a:r>
              <a:rPr lang="en-US" sz="3200" b="1" dirty="0">
                <a:solidFill>
                  <a:srgbClr val="0070C0"/>
                </a:solidFill>
              </a:rPr>
              <a:t>Strain – 3D</a:t>
            </a:r>
          </a:p>
        </p:txBody>
      </p:sp>
      <p:sp>
        <p:nvSpPr>
          <p:cNvPr id="121864" name="Slide Number Placeholder 1"/>
          <p:cNvSpPr>
            <a:spLocks noGrp="1"/>
          </p:cNvSpPr>
          <p:nvPr>
            <p:ph type="sldNum" sz="quarter" idx="12"/>
          </p:nvPr>
        </p:nvSpPr>
        <p:spPr>
          <a:xfrm>
            <a:off x="8077200" y="6534150"/>
            <a:ext cx="2133600" cy="476250"/>
          </a:xfr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11</a:t>
            </a:fld>
            <a:endParaRPr lang="en-US" sz="1400"/>
          </a:p>
        </p:txBody>
      </p:sp>
      <p:pic>
        <p:nvPicPr>
          <p:cNvPr id="7" name="Picture 6"/>
          <p:cNvPicPr>
            <a:picLocks noChangeAspect="1"/>
          </p:cNvPicPr>
          <p:nvPr/>
        </p:nvPicPr>
        <p:blipFill>
          <a:blip r:embed="rId4"/>
          <a:stretch>
            <a:fillRect/>
          </a:stretch>
        </p:blipFill>
        <p:spPr>
          <a:xfrm>
            <a:off x="3776662" y="5562600"/>
            <a:ext cx="4757738" cy="885825"/>
          </a:xfrm>
          <a:prstGeom prst="rect">
            <a:avLst/>
          </a:prstGeom>
        </p:spPr>
      </p:pic>
      <p:pic>
        <p:nvPicPr>
          <p:cNvPr id="8" name="Picture 7"/>
          <p:cNvPicPr>
            <a:picLocks noChangeAspect="1"/>
          </p:cNvPicPr>
          <p:nvPr/>
        </p:nvPicPr>
        <p:blipFill>
          <a:blip r:embed="rId5"/>
          <a:stretch>
            <a:fillRect/>
          </a:stretch>
        </p:blipFill>
        <p:spPr>
          <a:xfrm>
            <a:off x="3414712" y="3962400"/>
            <a:ext cx="5272088" cy="528638"/>
          </a:xfrm>
          <a:prstGeom prst="rect">
            <a:avLst/>
          </a:prstGeom>
        </p:spPr>
      </p:pic>
      <p:pic>
        <p:nvPicPr>
          <p:cNvPr id="10" name="Picture 9"/>
          <p:cNvPicPr>
            <a:picLocks noChangeAspect="1"/>
          </p:cNvPicPr>
          <p:nvPr/>
        </p:nvPicPr>
        <p:blipFill>
          <a:blip r:embed="rId6"/>
          <a:stretch>
            <a:fillRect/>
          </a:stretch>
        </p:blipFill>
        <p:spPr>
          <a:xfrm>
            <a:off x="3581400" y="1828801"/>
            <a:ext cx="3586163" cy="1400175"/>
          </a:xfrm>
          <a:prstGeom prst="rect">
            <a:avLst/>
          </a:prstGeom>
        </p:spPr>
      </p:pic>
    </p:spTree>
    <p:extLst>
      <p:ext uri="{BB962C8B-B14F-4D97-AF65-F5344CB8AC3E}">
        <p14:creationId xmlns:p14="http://schemas.microsoft.com/office/powerpoint/2010/main" val="30254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5"/>
          <p:cNvSpPr>
            <a:spLocks noGrp="1"/>
          </p:cNvSpPr>
          <p:nvPr>
            <p:ph type="sldNum" sz="quarter" idx="12"/>
          </p:nvPr>
        </p:nvSpPr>
        <p:spPr>
          <a:noFill/>
        </p:spPr>
        <p:txBody>
          <a:bodyPr/>
          <a:lstStyle/>
          <a:p>
            <a:fld id="{67477336-78FB-4DCC-9A77-A7317F2A8699}" type="slidenum">
              <a:rPr lang="en-US" smtClean="0"/>
              <a:pPr/>
              <a:t>12</a:t>
            </a:fld>
            <a:endParaRPr lang="en-US"/>
          </a:p>
        </p:txBody>
      </p:sp>
      <p:sp>
        <p:nvSpPr>
          <p:cNvPr id="12294" name="Rectangle 2"/>
          <p:cNvSpPr>
            <a:spLocks noGrp="1" noChangeArrowheads="1"/>
          </p:cNvSpPr>
          <p:nvPr>
            <p:ph type="title"/>
          </p:nvPr>
        </p:nvSpPr>
        <p:spPr>
          <a:xfrm>
            <a:off x="1905000" y="152400"/>
            <a:ext cx="8305800" cy="1143000"/>
          </a:xfrm>
        </p:spPr>
        <p:txBody>
          <a:bodyPr/>
          <a:lstStyle/>
          <a:p>
            <a:r>
              <a:rPr lang="en-US" sz="3200" b="1" dirty="0">
                <a:solidFill>
                  <a:srgbClr val="0070C0"/>
                </a:solidFill>
              </a:rPr>
              <a:t>Generalized Hooke’s Law</a:t>
            </a:r>
          </a:p>
        </p:txBody>
      </p:sp>
      <p:sp>
        <p:nvSpPr>
          <p:cNvPr id="12295" name="Rectangle 3"/>
          <p:cNvSpPr>
            <a:spLocks noGrp="1" noChangeArrowheads="1"/>
          </p:cNvSpPr>
          <p:nvPr>
            <p:ph type="body" idx="1"/>
          </p:nvPr>
        </p:nvSpPr>
        <p:spPr>
          <a:xfrm>
            <a:off x="609600" y="1600200"/>
            <a:ext cx="10972800" cy="4114800"/>
          </a:xfrm>
        </p:spPr>
        <p:txBody>
          <a:bodyPr/>
          <a:lstStyle/>
          <a:p>
            <a:pPr>
              <a:lnSpc>
                <a:spcPct val="90000"/>
              </a:lnSpc>
            </a:pPr>
            <a:r>
              <a:rPr lang="en-US" sz="2300" b="1" i="1" dirty="0">
                <a:solidFill>
                  <a:schemeClr val="tx1"/>
                </a:solidFill>
              </a:rPr>
              <a:t>C</a:t>
            </a:r>
            <a:r>
              <a:rPr lang="en-US" sz="2300" dirty="0">
                <a:solidFill>
                  <a:schemeClr val="tx1"/>
                </a:solidFill>
              </a:rPr>
              <a:t> is a 4th order tensor (3x3x3x3 = 81 components, but due to symmetries in stress and strain and strain energy considerations, it can be reduced to 21 unique components)</a:t>
            </a:r>
          </a:p>
          <a:p>
            <a:pPr>
              <a:lnSpc>
                <a:spcPct val="90000"/>
              </a:lnSpc>
            </a:pPr>
            <a:r>
              <a:rPr lang="en-US" sz="2300" dirty="0">
                <a:solidFill>
                  <a:schemeClr val="tx1"/>
                </a:solidFill>
              </a:rPr>
              <a:t>We can write it as a 6x6 using “Voight notation”</a:t>
            </a: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endParaRPr lang="en-US" sz="2300" dirty="0">
              <a:solidFill>
                <a:schemeClr val="tx1"/>
              </a:solidFill>
            </a:endParaRPr>
          </a:p>
          <a:p>
            <a:pPr>
              <a:lnSpc>
                <a:spcPct val="90000"/>
              </a:lnSpc>
            </a:pPr>
            <a:r>
              <a:rPr lang="en-US" sz="2300" dirty="0">
                <a:solidFill>
                  <a:schemeClr val="tx1"/>
                </a:solidFill>
              </a:rPr>
              <a:t>Voigt notation takes advantage of the fact that stress and strain both have 6 unique components; now our 2</a:t>
            </a:r>
            <a:r>
              <a:rPr lang="en-US" sz="2300" baseline="30000" dirty="0">
                <a:solidFill>
                  <a:schemeClr val="tx1"/>
                </a:solidFill>
              </a:rPr>
              <a:t>nd</a:t>
            </a:r>
            <a:r>
              <a:rPr lang="en-US" sz="2300" dirty="0">
                <a:solidFill>
                  <a:schemeClr val="tx1"/>
                </a:solidFill>
              </a:rPr>
              <a:t> order tensors are represented as 6x1 vectors.</a:t>
            </a:r>
          </a:p>
        </p:txBody>
      </p:sp>
      <mc:AlternateContent xmlns:mc="http://schemas.openxmlformats.org/markup-compatibility/2006" xmlns:a14="http://schemas.microsoft.com/office/drawing/2010/main">
        <mc:Choice Requires="a14">
          <p:sp>
            <p:nvSpPr>
              <p:cNvPr id="2" name="TextBox 1"/>
              <p:cNvSpPr txBox="1"/>
              <p:nvPr/>
            </p:nvSpPr>
            <p:spPr>
              <a:xfrm>
                <a:off x="6273108" y="1070067"/>
                <a:ext cx="32814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𝑻</m:t>
                      </m:r>
                      <m:r>
                        <a:rPr lang="en-US" sz="2800" i="1">
                          <a:latin typeface="Cambria Math" panose="02040503050406030204" pitchFamily="18" charset="0"/>
                        </a:rPr>
                        <m:t>=</m:t>
                      </m:r>
                      <m:r>
                        <a:rPr lang="en-US" sz="2800" b="1" i="1">
                          <a:latin typeface="Cambria Math" panose="02040503050406030204" pitchFamily="18" charset="0"/>
                        </a:rPr>
                        <m:t>𝑪𝒆</m:t>
                      </m:r>
                      <m:r>
                        <a:rPr lang="en-US" sz="2800" i="1">
                          <a:latin typeface="Cambria Math" panose="02040503050406030204" pitchFamily="18" charset="0"/>
                        </a:rPr>
                        <m:t> </m:t>
                      </m:r>
                      <m:r>
                        <a:rPr lang="en-US" sz="2800" i="1">
                          <a:latin typeface="Cambria Math" panose="02040503050406030204" pitchFamily="18" charset="0"/>
                        </a:rPr>
                        <m:t>𝑜𝑟</m:t>
                      </m:r>
                      <m:r>
                        <a:rPr lang="en-US" sz="2800" i="1">
                          <a:latin typeface="Cambria Math" panose="02040503050406030204" pitchFamily="18" charset="0"/>
                        </a:rPr>
                        <m:t> </m:t>
                      </m:r>
                      <m:r>
                        <a:rPr lang="en-US" sz="2800" b="1" i="1">
                          <a:latin typeface="Cambria Math" panose="02040503050406030204" pitchFamily="18" charset="0"/>
                        </a:rPr>
                        <m:t>𝒆</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b="1" i="1">
                              <a:latin typeface="Cambria Math" panose="02040503050406030204" pitchFamily="18" charset="0"/>
                            </a:rPr>
                            <m:t>𝑪</m:t>
                          </m:r>
                        </m:e>
                        <m:sup>
                          <m:r>
                            <a:rPr lang="en-US" sz="2800" i="1">
                              <a:latin typeface="Cambria Math" panose="02040503050406030204" pitchFamily="18" charset="0"/>
                            </a:rPr>
                            <m:t>−1</m:t>
                          </m:r>
                        </m:sup>
                      </m:sSup>
                      <m:r>
                        <a:rPr lang="en-US" sz="2800" b="1" i="1">
                          <a:latin typeface="Cambria Math" panose="02040503050406030204" pitchFamily="18" charset="0"/>
                        </a:rPr>
                        <m:t>𝑻</m:t>
                      </m:r>
                    </m:oMath>
                  </m:oMathPara>
                </a14:m>
                <a:endParaRPr lang="en-US" sz="28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6273108" y="1070067"/>
                <a:ext cx="3281476"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43200" y="1066800"/>
                <a:ext cx="26733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ea typeface="Cambria Math" panose="02040503050406030204" pitchFamily="18" charset="0"/>
                        </a:rPr>
                        <m:t>𝝈</m:t>
                      </m:r>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𝝈</m:t>
                      </m:r>
                      <m:d>
                        <m:dPr>
                          <m:ctrlPr>
                            <a:rPr lang="en-US" sz="2800" i="1">
                              <a:latin typeface="Cambria Math" panose="02040503050406030204" pitchFamily="18" charset="0"/>
                              <a:ea typeface="Cambria Math" panose="02040503050406030204" pitchFamily="18" charset="0"/>
                            </a:rPr>
                          </m:ctrlPr>
                        </m:dPr>
                        <m:e>
                          <m:r>
                            <a:rPr lang="en-US" sz="2800" b="1" i="1">
                              <a:latin typeface="Cambria Math" panose="02040503050406030204" pitchFamily="18" charset="0"/>
                              <a:ea typeface="Cambria Math" panose="02040503050406030204" pitchFamily="18" charset="0"/>
                            </a:rPr>
                            <m:t>𝜺</m:t>
                          </m:r>
                        </m:e>
                      </m:d>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𝑻</m:t>
                      </m:r>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𝒆</m:t>
                      </m:r>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743200" y="1066800"/>
                <a:ext cx="2673361" cy="430887"/>
              </a:xfrm>
              <a:prstGeom prst="rect">
                <a:avLst/>
              </a:prstGeom>
              <a:blipFill>
                <a:blip r:embed="rId3"/>
                <a:stretch>
                  <a:fillRect/>
                </a:stretch>
              </a:blipFill>
            </p:spPr>
            <p:txBody>
              <a:bodyPr/>
              <a:lstStyle/>
              <a:p>
                <a:r>
                  <a:rPr lang="en-US">
                    <a:noFill/>
                  </a:rPr>
                  <a:t> </a:t>
                </a:r>
              </a:p>
            </p:txBody>
          </p:sp>
        </mc:Fallback>
      </mc:AlternateContent>
      <p:sp>
        <p:nvSpPr>
          <p:cNvPr id="3" name="Right Arrow 2"/>
          <p:cNvSpPr/>
          <p:nvPr/>
        </p:nvSpPr>
        <p:spPr>
          <a:xfrm>
            <a:off x="5540131" y="1172289"/>
            <a:ext cx="609406" cy="276999"/>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24706"/>
          <a:stretch/>
        </p:blipFill>
        <p:spPr>
          <a:xfrm>
            <a:off x="2105526" y="3200400"/>
            <a:ext cx="8004742" cy="2286000"/>
          </a:xfrm>
          <a:prstGeom prst="rect">
            <a:avLst/>
          </a:prstGeom>
        </p:spPr>
      </p:pic>
    </p:spTree>
    <p:extLst>
      <p:ext uri="{BB962C8B-B14F-4D97-AF65-F5344CB8AC3E}">
        <p14:creationId xmlns:p14="http://schemas.microsoft.com/office/powerpoint/2010/main" val="110895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13</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Maximum Shear Stress Theory</a:t>
            </a:r>
          </a:p>
        </p:txBody>
      </p:sp>
      <mc:AlternateContent xmlns:mc="http://schemas.openxmlformats.org/markup-compatibility/2006" xmlns:a14="http://schemas.microsoft.com/office/drawing/2010/main">
        <mc:Choice Requires="a14">
          <p:sp>
            <p:nvSpPr>
              <p:cNvPr id="5" name="TextBox 4"/>
              <p:cNvSpPr txBox="1"/>
              <p:nvPr/>
            </p:nvSpPr>
            <p:spPr>
              <a:xfrm>
                <a:off x="609600" y="914401"/>
                <a:ext cx="10972800" cy="5166479"/>
              </a:xfrm>
              <a:prstGeom prst="rect">
                <a:avLst/>
              </a:prstGeom>
              <a:noFill/>
            </p:spPr>
            <p:txBody>
              <a:bodyPr wrap="square" rtlCol="0">
                <a:spAutoFit/>
              </a:bodyPr>
              <a:lstStyle/>
              <a:p>
                <a:pPr marL="285750" indent="-285750">
                  <a:buFont typeface="Arial" panose="020B0604020202020204" pitchFamily="34" charset="0"/>
                  <a:buChar char="•"/>
                </a:pPr>
                <a:r>
                  <a:rPr lang="en-US" sz="2400" dirty="0"/>
                  <a:t>aka </a:t>
                </a:r>
                <a:r>
                  <a:rPr lang="en-US" sz="2400" dirty="0" err="1"/>
                  <a:t>Tresca</a:t>
                </a:r>
                <a:r>
                  <a:rPr lang="en-US" sz="2400" dirty="0"/>
                  <a:t> yield criterion</a:t>
                </a:r>
              </a:p>
              <a:p>
                <a:pPr marL="285750" indent="-285750">
                  <a:buFont typeface="Arial" panose="020B0604020202020204" pitchFamily="34" charset="0"/>
                  <a:buChar char="•"/>
                </a:pPr>
                <a:r>
                  <a:rPr lang="en-US" sz="2400" dirty="0"/>
                  <a:t>Origin in observation that </a:t>
                </a:r>
                <a:r>
                  <a:rPr lang="en-US" sz="2400" i="1" dirty="0"/>
                  <a:t>ductile</a:t>
                </a:r>
                <a:r>
                  <a:rPr lang="en-US" sz="2400" dirty="0"/>
                  <a:t> materials yield as a result of shear along slip planes</a:t>
                </a:r>
              </a:p>
              <a:p>
                <a:pPr marL="285750" indent="-285750">
                  <a:buFont typeface="Arial" panose="020B0604020202020204" pitchFamily="34" charset="0"/>
                  <a:buChar char="•"/>
                </a:pPr>
                <a:r>
                  <a:rPr lang="en-US" sz="2400" dirty="0"/>
                  <a:t>Theory: yielding will begin when max shear stress exceeds max shear stress at yield in simple tension (again obtained by experiment)</a:t>
                </a:r>
              </a:p>
              <a:p>
                <a:pPr marL="742950" lvl="1" indent="-285750">
                  <a:buFont typeface="Arial" panose="020B0604020202020204" pitchFamily="34" charset="0"/>
                  <a:buChar char="•"/>
                </a:pPr>
                <a:endParaRPr lang="en-US" sz="2400" dirty="0">
                  <a:ea typeface="Cambria Math" panose="02040503050406030204" pitchFamily="18" charset="0"/>
                </a:endParaRPr>
              </a:p>
              <a:p>
                <a:pPr marL="742950" lvl="1" indent="-285750">
                  <a:buFont typeface="Arial" panose="020B0604020202020204" pitchFamily="34" charset="0"/>
                  <a:buChar char="•"/>
                </a:pPr>
                <a:r>
                  <a:rPr lang="en-US" sz="2400" dirty="0">
                    <a:ea typeface="Cambria Math" panose="02040503050406030204" pitchFamily="18" charset="0"/>
                  </a:rPr>
                  <a:t>from Mohr’s Circle: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Sub>
                      </m:num>
                      <m:den>
                        <m:r>
                          <a:rPr lang="en-US" sz="2400" i="1">
                            <a:latin typeface="Cambria Math" panose="02040503050406030204" pitchFamily="18" charset="0"/>
                            <a:ea typeface="Cambria Math" panose="02040503050406030204" pitchFamily="18" charset="0"/>
                          </a:rPr>
                          <m:t>2</m:t>
                        </m:r>
                      </m:den>
                    </m:f>
                  </m:oMath>
                </a14:m>
                <a:r>
                  <a:rPr lang="en-US" sz="2400" dirty="0">
                    <a:ea typeface="Cambria Math" panose="02040503050406030204" pitchFamily="18" charset="0"/>
                  </a:rPr>
                  <a:t>		less than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𝑌</m:t>
                            </m:r>
                          </m:sub>
                        </m:sSub>
                        <m:r>
                          <a:rPr lang="en-US" sz="2400" i="1">
                            <a:latin typeface="Cambria Math" panose="02040503050406030204" pitchFamily="18" charset="0"/>
                            <a:ea typeface="Cambria Math" panose="02040503050406030204" pitchFamily="18" charset="0"/>
                          </a:rPr>
                          <m:t>≈0.6</m:t>
                        </m:r>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Sub>
                  </m:oMath>
                </a14:m>
                <a:r>
                  <a:rPr lang="en-US" sz="2400" dirty="0">
                    <a:ea typeface="Cambria Math" panose="02040503050406030204" pitchFamily="18" charset="0"/>
                  </a:rPr>
                  <a:t> (conservative)</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so expect yielding when: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𝑚𝑎𝑥</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Sub>
                      </m:num>
                      <m:den>
                        <m:r>
                          <a:rPr lang="en-US" sz="2400" i="1">
                            <a:latin typeface="Cambria Math" panose="02040503050406030204" pitchFamily="18" charset="0"/>
                            <a:ea typeface="Cambria Math" panose="02040503050406030204" pitchFamily="18" charset="0"/>
                          </a:rPr>
                          <m:t>2</m:t>
                        </m:r>
                      </m:den>
                    </m:f>
                  </m:oMath>
                </a14:m>
                <a:r>
                  <a:rPr lang="en-US" sz="2400" dirty="0"/>
                  <a:t>   OR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3</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Sub>
                  </m:oMath>
                </a14:m>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Consider two cases of multiaxial loading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Make sure the principal stresses above are those defined in 3D</a:t>
                </a:r>
              </a:p>
            </p:txBody>
          </p:sp>
        </mc:Choice>
        <mc:Fallback xmlns="">
          <p:sp>
            <p:nvSpPr>
              <p:cNvPr id="5" name="TextBox 4"/>
              <p:cNvSpPr txBox="1">
                <a:spLocks noRot="1" noChangeAspect="1" noMove="1" noResize="1" noEditPoints="1" noAdjustHandles="1" noChangeArrowheads="1" noChangeShapeType="1" noTextEdit="1"/>
              </p:cNvSpPr>
              <p:nvPr/>
            </p:nvSpPr>
            <p:spPr>
              <a:xfrm>
                <a:off x="609600" y="914401"/>
                <a:ext cx="10972800" cy="5166479"/>
              </a:xfrm>
              <a:prstGeom prst="rect">
                <a:avLst/>
              </a:prstGeom>
              <a:blipFill>
                <a:blip r:embed="rId3"/>
                <a:stretch>
                  <a:fillRect l="-722" t="-825" r="-1056" b="-1769"/>
                </a:stretch>
              </a:blipFill>
            </p:spPr>
            <p:txBody>
              <a:bodyPr/>
              <a:lstStyle/>
              <a:p>
                <a:r>
                  <a:rPr lang="en-US">
                    <a:noFill/>
                  </a:rPr>
                  <a:t> </a:t>
                </a:r>
              </a:p>
            </p:txBody>
          </p:sp>
        </mc:Fallback>
      </mc:AlternateContent>
      <p:sp>
        <p:nvSpPr>
          <p:cNvPr id="2" name="Arrow: Right 1">
            <a:extLst>
              <a:ext uri="{FF2B5EF4-FFF2-40B4-BE49-F238E27FC236}">
                <a16:creationId xmlns:a16="http://schemas.microsoft.com/office/drawing/2014/main" id="{9E14ADD1-01CD-448D-9475-C1ADF6B7F688}"/>
              </a:ext>
            </a:extLst>
          </p:cNvPr>
          <p:cNvSpPr/>
          <p:nvPr/>
        </p:nvSpPr>
        <p:spPr>
          <a:xfrm>
            <a:off x="5234355" y="3159370"/>
            <a:ext cx="68580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14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 calcmode="lin" valueType="num">
                                      <p:cBhvr additive="base">
                                        <p:cTn id="1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33601" y="2743200"/>
            <a:ext cx="8101775" cy="486918"/>
          </a:xfrm>
          <a:prstGeom prst="rect">
            <a:avLst/>
          </a:prstGeom>
        </p:spPr>
      </p:pic>
      <p:pic>
        <p:nvPicPr>
          <p:cNvPr id="4" name="Picture 3"/>
          <p:cNvPicPr>
            <a:picLocks noChangeAspect="1"/>
          </p:cNvPicPr>
          <p:nvPr/>
        </p:nvPicPr>
        <p:blipFill>
          <a:blip r:embed="rId4"/>
          <a:stretch>
            <a:fillRect/>
          </a:stretch>
        </p:blipFill>
        <p:spPr>
          <a:xfrm>
            <a:off x="3244595" y="3886200"/>
            <a:ext cx="5626608" cy="48691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14</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Maximum Distortion Energy Theory</a:t>
            </a:r>
          </a:p>
        </p:txBody>
      </p:sp>
      <p:sp>
        <p:nvSpPr>
          <p:cNvPr id="5" name="TextBox 4"/>
          <p:cNvSpPr txBox="1"/>
          <p:nvPr/>
        </p:nvSpPr>
        <p:spPr>
          <a:xfrm>
            <a:off x="609600" y="1021140"/>
            <a:ext cx="111252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aka Von Mises Theory</a:t>
            </a:r>
          </a:p>
          <a:p>
            <a:pPr marL="285750" indent="-285750">
              <a:buFont typeface="Arial" panose="020B0604020202020204" pitchFamily="34" charset="0"/>
              <a:buChar char="•"/>
            </a:pPr>
            <a:r>
              <a:rPr lang="en-US" sz="2400" dirty="0"/>
              <a:t>Theory: yielding occurs when the distortion energy per unit volume becomes equal to that associated with yielding in a simple tension test</a:t>
            </a:r>
          </a:p>
          <a:p>
            <a:pPr marL="285750" indent="-285750">
              <a:buFont typeface="Arial" panose="020B0604020202020204" pitchFamily="34" charset="0"/>
              <a:buChar char="•"/>
            </a:pPr>
            <a:r>
              <a:rPr lang="en-US" sz="2400" dirty="0"/>
              <a:t>Therefore, failure occurs when</a:t>
            </a:r>
          </a:p>
        </p:txBody>
      </p:sp>
      <p:sp>
        <p:nvSpPr>
          <p:cNvPr id="6" name="Rectangle 5"/>
          <p:cNvSpPr/>
          <p:nvPr/>
        </p:nvSpPr>
        <p:spPr>
          <a:xfrm>
            <a:off x="5772834" y="3276600"/>
            <a:ext cx="458780" cy="461665"/>
          </a:xfrm>
          <a:prstGeom prst="rect">
            <a:avLst/>
          </a:prstGeom>
        </p:spPr>
        <p:txBody>
          <a:bodyPr wrap="none">
            <a:spAutoFit/>
          </a:bodyPr>
          <a:lstStyle/>
          <a:p>
            <a:r>
              <a:rPr lang="en-US" sz="2400" dirty="0"/>
              <a:t>or</a:t>
            </a:r>
          </a:p>
        </p:txBody>
      </p:sp>
      <mc:AlternateContent xmlns:mc="http://schemas.openxmlformats.org/markup-compatibility/2006" xmlns:a14="http://schemas.microsoft.com/office/drawing/2010/main">
        <mc:Choice Requires="a14">
          <p:sp>
            <p:nvSpPr>
              <p:cNvPr id="7" name="Rectangle 6"/>
              <p:cNvSpPr/>
              <p:nvPr/>
            </p:nvSpPr>
            <p:spPr>
              <a:xfrm>
                <a:off x="609600" y="4718937"/>
                <a:ext cx="10972800" cy="1938992"/>
              </a:xfrm>
              <a:prstGeom prst="rect">
                <a:avLst/>
              </a:prstGeom>
            </p:spPr>
            <p:txBody>
              <a:bodyPr wrap="square">
                <a:spAutoFit/>
              </a:bodyPr>
              <a:lstStyle/>
              <a:p>
                <a:pPr marL="285750" indent="-285750">
                  <a:buFont typeface="Arial" panose="020B0604020202020204" pitchFamily="34" charset="0"/>
                  <a:buChar char="•"/>
                </a:pPr>
                <a:r>
                  <a:rPr lang="en-US" sz="2400" dirty="0"/>
                  <a:t>If one principal stress is zero, e.g.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3</m:t>
                        </m:r>
                      </m:sub>
                    </m:sSub>
                    <m:r>
                      <a:rPr lang="en-US" sz="2400" i="1">
                        <a:latin typeface="Cambria Math" panose="02040503050406030204" pitchFamily="18" charset="0"/>
                      </a:rPr>
                      <m:t>=0</m:t>
                    </m:r>
                  </m:oMath>
                </a14:m>
                <a:r>
                  <a:rPr lang="en-US" sz="2400" dirty="0"/>
                  <a:t>:</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We may also say that failure is expected when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𝑒</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𝑌</m:t>
                        </m:r>
                      </m:sub>
                    </m:sSub>
                  </m:oMath>
                </a14:m>
                <a:r>
                  <a:rPr lang="en-US" sz="2400" dirty="0"/>
                  <a:t>, where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𝑒</m:t>
                        </m:r>
                      </m:sub>
                    </m:sSub>
                  </m:oMath>
                </a14:m>
                <a:r>
                  <a:rPr lang="en-US" sz="2400" dirty="0"/>
                  <a:t> is the effective, or Von Mises, stress and is equal to the square root of the left side of the above equation</a:t>
                </a:r>
              </a:p>
            </p:txBody>
          </p:sp>
        </mc:Choice>
        <mc:Fallback xmlns="">
          <p:sp>
            <p:nvSpPr>
              <p:cNvPr id="7" name="Rectangle 6"/>
              <p:cNvSpPr>
                <a:spLocks noRot="1" noChangeAspect="1" noMove="1" noResize="1" noEditPoints="1" noAdjustHandles="1" noChangeArrowheads="1" noChangeShapeType="1" noTextEdit="1"/>
              </p:cNvSpPr>
              <p:nvPr/>
            </p:nvSpPr>
            <p:spPr>
              <a:xfrm>
                <a:off x="609600" y="4718937"/>
                <a:ext cx="10972800" cy="1938992"/>
              </a:xfrm>
              <a:prstGeom prst="rect">
                <a:avLst/>
              </a:prstGeom>
              <a:blipFill>
                <a:blip r:embed="rId5"/>
                <a:stretch>
                  <a:fillRect l="-722" t="-2201" b="-6604"/>
                </a:stretch>
              </a:blipFill>
            </p:spPr>
            <p:txBody>
              <a:bodyPr/>
              <a:lstStyle/>
              <a:p>
                <a:r>
                  <a:rPr lang="en-US">
                    <a:noFill/>
                  </a:rPr>
                  <a:t> </a:t>
                </a:r>
              </a:p>
            </p:txBody>
          </p:sp>
        </mc:Fallback>
      </mc:AlternateContent>
      <p:pic>
        <p:nvPicPr>
          <p:cNvPr id="9" name="Picture 8"/>
          <p:cNvPicPr>
            <a:picLocks noChangeAspect="1"/>
          </p:cNvPicPr>
          <p:nvPr/>
        </p:nvPicPr>
        <p:blipFill>
          <a:blip r:embed="rId6"/>
          <a:stretch>
            <a:fillRect/>
          </a:stretch>
        </p:blipFill>
        <p:spPr>
          <a:xfrm>
            <a:off x="6869049" y="4740042"/>
            <a:ext cx="2732151" cy="527495"/>
          </a:xfrm>
          <a:prstGeom prst="rect">
            <a:avLst/>
          </a:prstGeom>
        </p:spPr>
      </p:pic>
    </p:spTree>
    <p:extLst>
      <p:ext uri="{BB962C8B-B14F-4D97-AF65-F5344CB8AC3E}">
        <p14:creationId xmlns:p14="http://schemas.microsoft.com/office/powerpoint/2010/main" val="164623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15</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Empirical Comparison</a:t>
            </a:r>
          </a:p>
        </p:txBody>
      </p:sp>
      <p:pic>
        <p:nvPicPr>
          <p:cNvPr id="2" name="Picture 1"/>
          <p:cNvPicPr>
            <a:picLocks noChangeAspect="1"/>
          </p:cNvPicPr>
          <p:nvPr/>
        </p:nvPicPr>
        <p:blipFill>
          <a:blip r:embed="rId3"/>
          <a:stretch>
            <a:fillRect/>
          </a:stretch>
        </p:blipFill>
        <p:spPr>
          <a:xfrm>
            <a:off x="1981200" y="845390"/>
            <a:ext cx="6858000" cy="5956287"/>
          </a:xfrm>
          <a:prstGeom prst="rect">
            <a:avLst/>
          </a:prstGeom>
        </p:spPr>
      </p:pic>
      <p:sp>
        <p:nvSpPr>
          <p:cNvPr id="7" name="Rectangle 6"/>
          <p:cNvSpPr/>
          <p:nvPr/>
        </p:nvSpPr>
        <p:spPr>
          <a:xfrm>
            <a:off x="8686800" y="6483351"/>
            <a:ext cx="914400" cy="307777"/>
          </a:xfrm>
          <a:prstGeom prst="rect">
            <a:avLst/>
          </a:prstGeom>
        </p:spPr>
        <p:txBody>
          <a:bodyPr wrap="square">
            <a:spAutoFit/>
          </a:bodyPr>
          <a:lstStyle/>
          <a:p>
            <a:r>
              <a:rPr lang="en-US" sz="1400" dirty="0"/>
              <a:t>Dowling</a:t>
            </a:r>
          </a:p>
        </p:txBody>
      </p:sp>
      <p:sp>
        <p:nvSpPr>
          <p:cNvPr id="6" name="Rectangle 5"/>
          <p:cNvSpPr/>
          <p:nvPr/>
        </p:nvSpPr>
        <p:spPr>
          <a:xfrm>
            <a:off x="7162800" y="2805439"/>
            <a:ext cx="3352800" cy="923330"/>
          </a:xfrm>
          <a:prstGeom prst="rect">
            <a:avLst/>
          </a:prstGeom>
          <a:solidFill>
            <a:srgbClr val="FFFF00"/>
          </a:solidFill>
          <a:ln w="19050">
            <a:solidFill>
              <a:srgbClr val="FFC000"/>
            </a:solidFill>
          </a:ln>
        </p:spPr>
        <p:txBody>
          <a:bodyPr wrap="square">
            <a:spAutoFit/>
          </a:bodyPr>
          <a:lstStyle/>
          <a:p>
            <a:pPr marL="285750" indent="-285750">
              <a:buFont typeface="Arial" panose="020B0604020202020204" pitchFamily="34" charset="0"/>
              <a:buChar char="•"/>
            </a:pPr>
            <a:r>
              <a:rPr lang="en-US" dirty="0"/>
              <a:t>Note:</a:t>
            </a:r>
          </a:p>
          <a:p>
            <a:pPr marL="742950" lvl="1" indent="-285750">
              <a:buFont typeface="Arial" panose="020B0604020202020204" pitchFamily="34" charset="0"/>
              <a:buChar char="•"/>
            </a:pPr>
            <a:r>
              <a:rPr lang="en-US" dirty="0" err="1"/>
              <a:t>Tresca</a:t>
            </a:r>
            <a:r>
              <a:rPr lang="en-US" dirty="0"/>
              <a:t> is conservative</a:t>
            </a:r>
          </a:p>
          <a:p>
            <a:pPr marL="742950" lvl="1" indent="-285750">
              <a:buFont typeface="Arial" panose="020B0604020202020204" pitchFamily="34" charset="0"/>
              <a:buChar char="•"/>
            </a:pPr>
            <a:r>
              <a:rPr lang="en-US" dirty="0"/>
              <a:t>Von Mises is accurate</a:t>
            </a:r>
          </a:p>
        </p:txBody>
      </p:sp>
    </p:spTree>
    <p:extLst>
      <p:ext uri="{BB962C8B-B14F-4D97-AF65-F5344CB8AC3E}">
        <p14:creationId xmlns:p14="http://schemas.microsoft.com/office/powerpoint/2010/main" val="253838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05000" y="3429000"/>
            <a:ext cx="3803904" cy="2505456"/>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16</a:t>
            </a:fld>
            <a:endParaRPr lang="en-US" sz="1400" dirty="0"/>
          </a:p>
        </p:txBody>
      </p:sp>
      <p:sp>
        <p:nvSpPr>
          <p:cNvPr id="8" name="Rectangle 2"/>
          <p:cNvSpPr txBox="1">
            <a:spLocks noChangeArrowheads="1"/>
          </p:cNvSpPr>
          <p:nvPr/>
        </p:nvSpPr>
        <p:spPr bwMode="auto">
          <a:xfrm>
            <a:off x="1981200" y="1524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Fracture Mechanics</a:t>
            </a:r>
          </a:p>
        </p:txBody>
      </p:sp>
      <mc:AlternateContent xmlns:mc="http://schemas.openxmlformats.org/markup-compatibility/2006" xmlns:a14="http://schemas.microsoft.com/office/drawing/2010/main">
        <mc:Choice Requires="a14">
          <p:sp>
            <p:nvSpPr>
              <p:cNvPr id="5" name="TextBox 4"/>
              <p:cNvSpPr txBox="1"/>
              <p:nvPr/>
            </p:nvSpPr>
            <p:spPr>
              <a:xfrm>
                <a:off x="685800" y="899640"/>
                <a:ext cx="10896600" cy="2681760"/>
              </a:xfrm>
              <a:prstGeom prst="rect">
                <a:avLst/>
              </a:prstGeom>
              <a:noFill/>
            </p:spPr>
            <p:txBody>
              <a:bodyPr wrap="square" rtlCol="0">
                <a:spAutoFit/>
              </a:bodyPr>
              <a:lstStyle/>
              <a:p>
                <a:pPr marL="285750" indent="-285750">
                  <a:buFont typeface="Arial" panose="020B0604020202020204" pitchFamily="34" charset="0"/>
                  <a:buChar char="•"/>
                </a:pPr>
                <a:r>
                  <a:rPr lang="en-US" sz="2400" dirty="0"/>
                  <a:t>Stress intensity factor	</a:t>
                </a:r>
              </a:p>
              <a:p>
                <a:pPr marL="1371600"/>
                <a:endParaRPr lang="en-US" sz="800" dirty="0"/>
              </a:p>
              <a:p>
                <a:pPr marL="914400"/>
                <a:r>
                  <a:rPr lang="en-US" sz="2400" dirty="0"/>
                  <a:t>where </a:t>
                </a:r>
                <a14:m>
                  <m:oMath xmlns:m="http://schemas.openxmlformats.org/officeDocument/2006/math">
                    <m:r>
                      <a:rPr lang="en-US" sz="2400" i="1" dirty="0">
                        <a:latin typeface="Cambria Math" panose="02040503050406030204" pitchFamily="18" charset="0"/>
                      </a:rPr>
                      <m:t>𝜎</m:t>
                    </m:r>
                  </m:oMath>
                </a14:m>
                <a:r>
                  <a:rPr lang="en-US" sz="2400" dirty="0"/>
                  <a:t> is nominal normal stress, </a:t>
                </a:r>
                <a14:m>
                  <m:oMath xmlns:m="http://schemas.openxmlformats.org/officeDocument/2006/math">
                    <m:r>
                      <a:rPr lang="en-US" sz="2400" i="1" dirty="0">
                        <a:latin typeface="Cambria Math" panose="02040503050406030204" pitchFamily="18" charset="0"/>
                      </a:rPr>
                      <m:t>𝜆</m:t>
                    </m:r>
                  </m:oMath>
                </a14:m>
                <a:r>
                  <a:rPr lang="en-US" sz="2400" dirty="0"/>
                  <a:t> is a geometry factor (like a stress concentration factor), and </a:t>
                </a:r>
                <a14:m>
                  <m:oMath xmlns:m="http://schemas.openxmlformats.org/officeDocument/2006/math">
                    <m:r>
                      <a:rPr lang="en-US" sz="2400" i="1" dirty="0">
                        <a:latin typeface="Cambria Math" panose="02040503050406030204" pitchFamily="18" charset="0"/>
                      </a:rPr>
                      <m:t>𝑎</m:t>
                    </m:r>
                  </m:oMath>
                </a14:m>
                <a:r>
                  <a:rPr lang="en-US" sz="2400" dirty="0"/>
                  <a:t> is crack length; note units of </a:t>
                </a:r>
                <a14:m>
                  <m:oMath xmlns:m="http://schemas.openxmlformats.org/officeDocument/2006/math">
                    <m:r>
                      <a:rPr lang="en-US" sz="2400" i="1" dirty="0">
                        <a:latin typeface="Cambria Math" panose="02040503050406030204" pitchFamily="18" charset="0"/>
                      </a:rPr>
                      <m:t>𝐾</m:t>
                    </m:r>
                  </m:oMath>
                </a14:m>
                <a:r>
                  <a:rPr lang="en-US" sz="2400" dirty="0"/>
                  <a:t> are </a:t>
                </a:r>
                <a14:m>
                  <m:oMath xmlns:m="http://schemas.openxmlformats.org/officeDocument/2006/math">
                    <m:r>
                      <a:rPr lang="en-US" sz="2400" i="1" dirty="0">
                        <a:latin typeface="Cambria Math" panose="02040503050406030204" pitchFamily="18" charset="0"/>
                      </a:rPr>
                      <m:t>𝑀𝑃𝑎</m:t>
                    </m:r>
                    <m:rad>
                      <m:radPr>
                        <m:degHide m:val="on"/>
                        <m:ctrlPr>
                          <a:rPr lang="en-US" sz="2400" i="1" dirty="0">
                            <a:latin typeface="Cambria Math" panose="02040503050406030204" pitchFamily="18" charset="0"/>
                          </a:rPr>
                        </m:ctrlPr>
                      </m:radPr>
                      <m:deg/>
                      <m:e>
                        <m:r>
                          <a:rPr lang="en-US" sz="2400" i="1" dirty="0">
                            <a:latin typeface="Cambria Math" panose="02040503050406030204" pitchFamily="18" charset="0"/>
                          </a:rPr>
                          <m:t>𝑚</m:t>
                        </m:r>
                      </m:e>
                    </m:rad>
                  </m:oMath>
                </a14:m>
                <a:endParaRPr lang="en-US" sz="2400" dirty="0"/>
              </a:p>
              <a:p>
                <a:endParaRPr lang="en-US" sz="800" dirty="0"/>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Fracture predicted when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𝐼𝐶</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𝐶</m:t>
                        </m:r>
                      </m:sub>
                    </m:sSub>
                  </m:oMath>
                </a14:m>
                <a:r>
                  <a:rPr lang="en-US" sz="2400" dirty="0">
                    <a:latin typeface="Arial" panose="020B0604020202020204" pitchFamily="34" charset="0"/>
                    <a:cs typeface="Arial" panose="020B0604020202020204" pitchFamily="34" charset="0"/>
                  </a:rPr>
                  <a:t> , the </a:t>
                </a:r>
                <a:r>
                  <a:rPr lang="en-US" sz="2400" i="1" dirty="0">
                    <a:latin typeface="Arial" panose="020B0604020202020204" pitchFamily="34" charset="0"/>
                    <a:cs typeface="Arial" panose="020B0604020202020204" pitchFamily="34" charset="0"/>
                  </a:rPr>
                  <a:t>fracture toughness</a:t>
                </a:r>
                <a:endParaRPr lang="en-US" sz="2400" dirty="0">
                  <a:latin typeface="Cambria Math" panose="02040503050406030204" pitchFamily="18" charset="0"/>
                </a:endParaRPr>
              </a:p>
              <a:p>
                <a:pPr marL="342900" indent="-342900">
                  <a:buFont typeface="Arial" panose="020B0604020202020204" pitchFamily="34" charset="0"/>
                  <a:buChar char="•"/>
                </a:pPr>
                <a:endParaRPr lang="en-US" sz="800"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i="1" dirty="0">
                        <a:latin typeface="Cambria Math" panose="02040503050406030204" pitchFamily="18" charset="0"/>
                      </a:rPr>
                      <m:t>𝜆</m:t>
                    </m:r>
                  </m:oMath>
                </a14:m>
                <a:r>
                  <a:rPr lang="en-US" sz="2400" dirty="0"/>
                  <a:t> is found from tables (provided in textbook) for specific cases, e.g. for a long plate having an edge crack under tension …</a:t>
                </a:r>
              </a:p>
            </p:txBody>
          </p:sp>
        </mc:Choice>
        <mc:Fallback xmlns="">
          <p:sp>
            <p:nvSpPr>
              <p:cNvPr id="5" name="TextBox 4"/>
              <p:cNvSpPr txBox="1">
                <a:spLocks noRot="1" noChangeAspect="1" noMove="1" noResize="1" noEditPoints="1" noAdjustHandles="1" noChangeArrowheads="1" noChangeShapeType="1" noTextEdit="1"/>
              </p:cNvSpPr>
              <p:nvPr/>
            </p:nvSpPr>
            <p:spPr>
              <a:xfrm>
                <a:off x="685800" y="899640"/>
                <a:ext cx="10896600" cy="2681760"/>
              </a:xfrm>
              <a:prstGeom prst="rect">
                <a:avLst/>
              </a:prstGeom>
              <a:blipFill>
                <a:blip r:embed="rId4"/>
                <a:stretch>
                  <a:fillRect l="-783" t="-1591" b="-4318"/>
                </a:stretch>
              </a:blipFill>
            </p:spPr>
            <p:txBody>
              <a:bodyPr/>
              <a:lstStyle/>
              <a:p>
                <a:r>
                  <a:rPr lang="en-US">
                    <a:noFill/>
                  </a:rPr>
                  <a:t> </a:t>
                </a:r>
              </a:p>
            </p:txBody>
          </p:sp>
        </mc:Fallback>
      </mc:AlternateContent>
      <p:pic>
        <p:nvPicPr>
          <p:cNvPr id="6" name="Picture 5"/>
          <p:cNvPicPr>
            <a:picLocks noChangeAspect="1"/>
          </p:cNvPicPr>
          <p:nvPr/>
        </p:nvPicPr>
        <p:blipFill>
          <a:blip r:embed="rId5"/>
          <a:stretch>
            <a:fillRect/>
          </a:stretch>
        </p:blipFill>
        <p:spPr>
          <a:xfrm>
            <a:off x="4459456" y="747750"/>
            <a:ext cx="2255520" cy="651986"/>
          </a:xfrm>
          <a:prstGeom prst="rect">
            <a:avLst/>
          </a:prstGeom>
        </p:spPr>
      </p:pic>
      <p:pic>
        <p:nvPicPr>
          <p:cNvPr id="9" name="Picture 8"/>
          <p:cNvPicPr>
            <a:picLocks noChangeAspect="1"/>
          </p:cNvPicPr>
          <p:nvPr/>
        </p:nvPicPr>
        <p:blipFill>
          <a:blip r:embed="rId6"/>
          <a:stretch>
            <a:fillRect/>
          </a:stretch>
        </p:blipFill>
        <p:spPr>
          <a:xfrm>
            <a:off x="6848856" y="3742944"/>
            <a:ext cx="2980944" cy="2267712"/>
          </a:xfrm>
          <a:prstGeom prst="rect">
            <a:avLst/>
          </a:prstGeom>
        </p:spPr>
      </p:pic>
      <p:pic>
        <p:nvPicPr>
          <p:cNvPr id="10" name="Picture 9"/>
          <p:cNvPicPr>
            <a:picLocks noChangeAspect="1"/>
          </p:cNvPicPr>
          <p:nvPr/>
        </p:nvPicPr>
        <p:blipFill>
          <a:blip r:embed="rId7"/>
          <a:stretch>
            <a:fillRect/>
          </a:stretch>
        </p:blipFill>
        <p:spPr>
          <a:xfrm>
            <a:off x="4495801" y="6002868"/>
            <a:ext cx="1938869" cy="788919"/>
          </a:xfrm>
          <a:prstGeom prst="rect">
            <a:avLst/>
          </a:prstGeom>
        </p:spPr>
      </p:pic>
      <p:sp>
        <p:nvSpPr>
          <p:cNvPr id="11" name="Rectangle 10"/>
          <p:cNvSpPr/>
          <p:nvPr/>
        </p:nvSpPr>
        <p:spPr>
          <a:xfrm>
            <a:off x="2227870" y="6180107"/>
            <a:ext cx="6963766" cy="400110"/>
          </a:xfrm>
          <a:prstGeom prst="rect">
            <a:avLst/>
          </a:prstGeom>
        </p:spPr>
        <p:txBody>
          <a:bodyPr wrap="none">
            <a:spAutoFit/>
          </a:bodyPr>
          <a:lstStyle/>
          <a:p>
            <a:pPr marL="285750" indent="-285750">
              <a:buFont typeface="Arial" panose="020B0604020202020204" pitchFamily="34" charset="0"/>
              <a:buChar char="•"/>
            </a:pPr>
            <a:r>
              <a:rPr lang="en-US" sz="2000" dirty="0"/>
              <a:t>Only valid when		      , ensuring plane strain. </a:t>
            </a:r>
          </a:p>
        </p:txBody>
      </p:sp>
      <p:sp>
        <p:nvSpPr>
          <p:cNvPr id="12" name="TextBox 11"/>
          <p:cNvSpPr txBox="1"/>
          <p:nvPr/>
        </p:nvSpPr>
        <p:spPr>
          <a:xfrm>
            <a:off x="6258029" y="5943139"/>
            <a:ext cx="284052" cy="307777"/>
          </a:xfrm>
          <a:prstGeom prst="rect">
            <a:avLst/>
          </a:prstGeom>
          <a:noFill/>
        </p:spPr>
        <p:txBody>
          <a:bodyPr wrap="none" rtlCol="0">
            <a:spAutoFit/>
          </a:bodyPr>
          <a:lstStyle/>
          <a:p>
            <a:r>
              <a:rPr lang="en-US" sz="1400" b="1" dirty="0">
                <a:solidFill>
                  <a:srgbClr val="FF0000"/>
                </a:solidFill>
              </a:rPr>
              <a:t>2</a:t>
            </a:r>
          </a:p>
        </p:txBody>
      </p:sp>
    </p:spTree>
    <p:extLst>
      <p:ext uri="{BB962C8B-B14F-4D97-AF65-F5344CB8AC3E}">
        <p14:creationId xmlns:p14="http://schemas.microsoft.com/office/powerpoint/2010/main" val="51346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25E6C3F5-6CB1-48E0-8151-8D1D0F171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480" y="1250112"/>
            <a:ext cx="6966320" cy="560788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17</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Life</a:t>
            </a:r>
          </a:p>
        </p:txBody>
      </p:sp>
      <p:sp>
        <p:nvSpPr>
          <p:cNvPr id="10" name="TextBox 9"/>
          <p:cNvSpPr txBox="1"/>
          <p:nvPr/>
        </p:nvSpPr>
        <p:spPr>
          <a:xfrm>
            <a:off x="1905001" y="685801"/>
            <a:ext cx="830580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stress influences S-N behavior</a:t>
            </a:r>
          </a:p>
        </p:txBody>
      </p:sp>
      <p:sp>
        <p:nvSpPr>
          <p:cNvPr id="7" name="Rectangle 6"/>
          <p:cNvSpPr/>
          <p:nvPr/>
        </p:nvSpPr>
        <p:spPr>
          <a:xfrm>
            <a:off x="8327866" y="6474023"/>
            <a:ext cx="1736373" cy="307777"/>
          </a:xfrm>
          <a:prstGeom prst="rect">
            <a:avLst/>
          </a:prstGeom>
        </p:spPr>
        <p:txBody>
          <a:bodyPr wrap="none">
            <a:spAutoFit/>
          </a:bodyPr>
          <a:lstStyle/>
          <a:p>
            <a:r>
              <a:rPr lang="en-US" sz="1400" dirty="0"/>
              <a:t>(Dowling, Fig 9.25) </a:t>
            </a:r>
          </a:p>
        </p:txBody>
      </p:sp>
      <mc:AlternateContent xmlns:mc="http://schemas.openxmlformats.org/markup-compatibility/2006" xmlns:a14="http://schemas.microsoft.com/office/drawing/2010/main">
        <mc:Choice Requires="a14">
          <p:sp>
            <p:nvSpPr>
              <p:cNvPr id="2" name="TextBox 1"/>
              <p:cNvSpPr txBox="1"/>
              <p:nvPr/>
            </p:nvSpPr>
            <p:spPr>
              <a:xfrm>
                <a:off x="5029201" y="2362201"/>
                <a:ext cx="564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rPr>
                            <m:t>𝑐𝑟</m:t>
                          </m:r>
                        </m:sub>
                      </m:sSub>
                      <m:r>
                        <a:rPr lang="en-US" b="0" i="1"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29201" y="2362201"/>
                <a:ext cx="564963" cy="276999"/>
              </a:xfrm>
              <a:prstGeom prst="rect">
                <a:avLst/>
              </a:prstGeom>
              <a:blipFill>
                <a:blip r:embed="rId4"/>
                <a:stretch>
                  <a:fillRect l="-12903" t="-2222" r="-13978" b="-35556"/>
                </a:stretch>
              </a:blipFill>
            </p:spPr>
            <p:txBody>
              <a:bodyPr/>
              <a:lstStyle/>
              <a:p>
                <a:r>
                  <a:rPr lang="en-US">
                    <a:noFill/>
                  </a:rPr>
                  <a:t> </a:t>
                </a:r>
              </a:p>
            </p:txBody>
          </p:sp>
        </mc:Fallback>
      </mc:AlternateContent>
    </p:spTree>
    <p:extLst>
      <p:ext uri="{BB962C8B-B14F-4D97-AF65-F5344CB8AC3E}">
        <p14:creationId xmlns:p14="http://schemas.microsoft.com/office/powerpoint/2010/main" val="12282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18</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Failure Criteria</a:t>
            </a:r>
          </a:p>
        </p:txBody>
      </p:sp>
      <mc:AlternateContent xmlns:mc="http://schemas.openxmlformats.org/markup-compatibility/2006" xmlns:a14="http://schemas.microsoft.com/office/drawing/2010/main">
        <mc:Choice Requires="a14">
          <p:sp>
            <p:nvSpPr>
              <p:cNvPr id="5" name="TextBox 4"/>
              <p:cNvSpPr txBox="1"/>
              <p:nvPr/>
            </p:nvSpPr>
            <p:spPr>
              <a:xfrm>
                <a:off x="609600" y="914400"/>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Fatigue criteria provide a way to determine the completely reversed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𝑐𝑟</m:t>
                        </m:r>
                      </m:sub>
                    </m:sSub>
                  </m:oMath>
                </a14:m>
                <a:r>
                  <a:rPr lang="en-US" sz="2400" dirty="0"/>
                  <a:t>) stress, or fatigue strength, for given material properties and combinations of alternating and mean stresses.</a:t>
                </a:r>
              </a:p>
            </p:txBody>
          </p:sp>
        </mc:Choice>
        <mc:Fallback xmlns="">
          <p:sp>
            <p:nvSpPr>
              <p:cNvPr id="5" name="TextBox 4"/>
              <p:cNvSpPr txBox="1">
                <a:spLocks noRot="1" noChangeAspect="1" noMove="1" noResize="1" noEditPoints="1" noAdjustHandles="1" noChangeArrowheads="1" noChangeShapeType="1" noTextEdit="1"/>
              </p:cNvSpPr>
              <p:nvPr/>
            </p:nvSpPr>
            <p:spPr>
              <a:xfrm>
                <a:off x="609600" y="914400"/>
                <a:ext cx="10972800" cy="1200329"/>
              </a:xfrm>
              <a:prstGeom prst="rect">
                <a:avLst/>
              </a:prstGeom>
              <a:blipFill>
                <a:blip r:embed="rId3"/>
                <a:stretch>
                  <a:fillRect l="-722" t="-3553" b="-111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752600" y="3049588"/>
            <a:ext cx="8679234" cy="1676400"/>
          </a:xfrm>
          <a:prstGeom prst="rect">
            <a:avLst/>
          </a:prstGeom>
        </p:spPr>
      </p:pic>
      <p:sp>
        <p:nvSpPr>
          <p:cNvPr id="7" name="TextBox 6"/>
          <p:cNvSpPr txBox="1"/>
          <p:nvPr/>
        </p:nvSpPr>
        <p:spPr>
          <a:xfrm>
            <a:off x="1981200" y="5335588"/>
            <a:ext cx="1582484" cy="369332"/>
          </a:xfrm>
          <a:prstGeom prst="rect">
            <a:avLst/>
          </a:prstGeom>
          <a:noFill/>
        </p:spPr>
        <p:txBody>
          <a:bodyPr wrap="none" rtlCol="0">
            <a:spAutoFit/>
          </a:bodyPr>
          <a:lstStyle/>
          <a:p>
            <a:pPr algn="ctr"/>
            <a:r>
              <a:rPr lang="en-US" dirty="0"/>
              <a:t>good for steel</a:t>
            </a:r>
          </a:p>
        </p:txBody>
      </p:sp>
      <p:cxnSp>
        <p:nvCxnSpPr>
          <p:cNvPr id="11" name="Straight Connector 10"/>
          <p:cNvCxnSpPr/>
          <p:nvPr/>
        </p:nvCxnSpPr>
        <p:spPr>
          <a:xfrm flipH="1">
            <a:off x="3048000" y="4725988"/>
            <a:ext cx="3048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609020" y="4725988"/>
            <a:ext cx="134398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0522" y="4737656"/>
            <a:ext cx="2326278" cy="369332"/>
          </a:xfrm>
          <a:prstGeom prst="rect">
            <a:avLst/>
          </a:prstGeom>
          <a:noFill/>
        </p:spPr>
        <p:txBody>
          <a:bodyPr wrap="none" rtlCol="0">
            <a:spAutoFit/>
          </a:bodyPr>
          <a:lstStyle/>
          <a:p>
            <a:pPr algn="ctr"/>
            <a:r>
              <a:rPr lang="en-US" dirty="0"/>
              <a:t>(not as conservative)</a:t>
            </a:r>
          </a:p>
        </p:txBody>
      </p:sp>
      <p:sp>
        <p:nvSpPr>
          <p:cNvPr id="17" name="TextBox 16"/>
          <p:cNvSpPr txBox="1"/>
          <p:nvPr/>
        </p:nvSpPr>
        <p:spPr>
          <a:xfrm>
            <a:off x="8672001" y="4694872"/>
            <a:ext cx="1734886" cy="1477328"/>
          </a:xfrm>
          <a:prstGeom prst="rect">
            <a:avLst/>
          </a:prstGeom>
          <a:noFill/>
        </p:spPr>
        <p:txBody>
          <a:bodyPr wrap="square" rtlCol="0">
            <a:spAutoFit/>
          </a:bodyPr>
          <a:lstStyle/>
          <a:p>
            <a:pPr algn="ctr"/>
            <a:r>
              <a:rPr lang="en-US" dirty="0"/>
              <a:t>(equivalent to Modified Goodman for brittle materials)</a:t>
            </a:r>
          </a:p>
        </p:txBody>
      </p:sp>
    </p:spTree>
    <p:extLst>
      <p:ext uri="{BB962C8B-B14F-4D97-AF65-F5344CB8AC3E}">
        <p14:creationId xmlns:p14="http://schemas.microsoft.com/office/powerpoint/2010/main" val="33608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19</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sp>
        <p:nvSpPr>
          <p:cNvPr id="5" name="TextBox 4"/>
          <p:cNvSpPr txBox="1"/>
          <p:nvPr/>
        </p:nvSpPr>
        <p:spPr>
          <a:xfrm>
            <a:off x="609600" y="838201"/>
            <a:ext cx="109728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Once we know the fatigue strength for a given loading combination, we can determine the number of cycles to failure</a:t>
            </a:r>
          </a:p>
        </p:txBody>
      </p:sp>
      <p:pic>
        <p:nvPicPr>
          <p:cNvPr id="11" name="Picture 10"/>
          <p:cNvPicPr>
            <a:picLocks noChangeAspect="1"/>
          </p:cNvPicPr>
          <p:nvPr/>
        </p:nvPicPr>
        <p:blipFill>
          <a:blip r:embed="rId3"/>
          <a:stretch>
            <a:fillRect/>
          </a:stretch>
        </p:blipFill>
        <p:spPr>
          <a:xfrm>
            <a:off x="5062879" y="2362200"/>
            <a:ext cx="6824321" cy="3685132"/>
          </a:xfrm>
          <a:prstGeom prst="rect">
            <a:avLst/>
          </a:prstGeom>
        </p:spPr>
      </p:pic>
      <p:pic>
        <p:nvPicPr>
          <p:cNvPr id="13" name="Picture 12"/>
          <p:cNvPicPr>
            <a:picLocks noChangeAspect="1"/>
          </p:cNvPicPr>
          <p:nvPr/>
        </p:nvPicPr>
        <p:blipFill>
          <a:blip r:embed="rId4"/>
          <a:stretch>
            <a:fillRect/>
          </a:stretch>
        </p:blipFill>
        <p:spPr>
          <a:xfrm>
            <a:off x="1143000" y="4188652"/>
            <a:ext cx="2347086" cy="1012181"/>
          </a:xfrm>
          <a:prstGeom prst="rect">
            <a:avLst/>
          </a:prstGeom>
        </p:spPr>
      </p:pic>
      <p:pic>
        <p:nvPicPr>
          <p:cNvPr id="14" name="Picture 13"/>
          <p:cNvPicPr>
            <a:picLocks noChangeAspect="1"/>
          </p:cNvPicPr>
          <p:nvPr/>
        </p:nvPicPr>
        <p:blipFill>
          <a:blip r:embed="rId5"/>
          <a:stretch>
            <a:fillRect/>
          </a:stretch>
        </p:blipFill>
        <p:spPr>
          <a:xfrm>
            <a:off x="1676400" y="5410616"/>
            <a:ext cx="2063835" cy="91398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1AC603-7D8D-416B-83D7-368410AA9D55}"/>
                  </a:ext>
                </a:extLst>
              </p:cNvPr>
              <p:cNvSpPr txBox="1"/>
              <p:nvPr/>
            </p:nvSpPr>
            <p:spPr>
              <a:xfrm>
                <a:off x="1668711" y="2375338"/>
                <a:ext cx="1817036" cy="692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𝑎</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𝑐𝑟</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𝑢</m:t>
                              </m:r>
                            </m:sub>
                          </m:sSub>
                        </m:den>
                      </m:f>
                      <m:r>
                        <a:rPr lang="en-US"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9" name="TextBox 8">
                <a:extLst>
                  <a:ext uri="{FF2B5EF4-FFF2-40B4-BE49-F238E27FC236}">
                    <a16:creationId xmlns:a16="http://schemas.microsoft.com/office/drawing/2014/main" id="{671AC603-7D8D-416B-83D7-368410AA9D55}"/>
                  </a:ext>
                </a:extLst>
              </p:cNvPr>
              <p:cNvSpPr txBox="1">
                <a:spLocks noRot="1" noChangeAspect="1" noMove="1" noResize="1" noEditPoints="1" noAdjustHandles="1" noChangeArrowheads="1" noChangeShapeType="1" noTextEdit="1"/>
              </p:cNvSpPr>
              <p:nvPr/>
            </p:nvSpPr>
            <p:spPr>
              <a:xfrm>
                <a:off x="1668711" y="2375338"/>
                <a:ext cx="1817036" cy="692434"/>
              </a:xfrm>
              <a:prstGeom prst="rect">
                <a:avLst/>
              </a:prstGeom>
              <a:blipFill>
                <a:blip r:embed="rId6"/>
                <a:stretch>
                  <a:fillRect/>
                </a:stretch>
              </a:blipFill>
            </p:spPr>
            <p:txBody>
              <a:bodyPr/>
              <a:lstStyle/>
              <a:p>
                <a:r>
                  <a:rPr lang="en-US">
                    <a:noFill/>
                  </a:rPr>
                  <a:t> </a:t>
                </a:r>
              </a:p>
            </p:txBody>
          </p:sp>
        </mc:Fallback>
      </mc:AlternateContent>
      <p:sp>
        <p:nvSpPr>
          <p:cNvPr id="6" name="Freeform: Shape 5">
            <a:extLst>
              <a:ext uri="{FF2B5EF4-FFF2-40B4-BE49-F238E27FC236}">
                <a16:creationId xmlns:a16="http://schemas.microsoft.com/office/drawing/2014/main" id="{88E1E174-B0B8-49B7-86FF-EA30747122A9}"/>
              </a:ext>
            </a:extLst>
          </p:cNvPr>
          <p:cNvSpPr/>
          <p:nvPr/>
        </p:nvSpPr>
        <p:spPr>
          <a:xfrm>
            <a:off x="335978" y="159589"/>
            <a:ext cx="4015305" cy="2657183"/>
          </a:xfrm>
          <a:custGeom>
            <a:avLst/>
            <a:gdLst>
              <a:gd name="connsiteX0" fmla="*/ 4015305 w 4015305"/>
              <a:gd name="connsiteY0" fmla="*/ 504356 h 2511831"/>
              <a:gd name="connsiteX1" fmla="*/ 1167001 w 4015305"/>
              <a:gd name="connsiteY1" fmla="*/ 10369 h 2511831"/>
              <a:gd name="connsiteX2" fmla="*/ 353 w 4015305"/>
              <a:gd name="connsiteY2" fmla="*/ 914259 h 2511831"/>
              <a:gd name="connsiteX3" fmla="*/ 1261594 w 4015305"/>
              <a:gd name="connsiteY3" fmla="*/ 2511831 h 2511831"/>
            </a:gdLst>
            <a:ahLst/>
            <a:cxnLst>
              <a:cxn ang="0">
                <a:pos x="connsiteX0" y="connsiteY0"/>
              </a:cxn>
              <a:cxn ang="0">
                <a:pos x="connsiteX1" y="connsiteY1"/>
              </a:cxn>
              <a:cxn ang="0">
                <a:pos x="connsiteX2" y="connsiteY2"/>
              </a:cxn>
              <a:cxn ang="0">
                <a:pos x="connsiteX3" y="connsiteY3"/>
              </a:cxn>
            </a:cxnLst>
            <a:rect l="l" t="t" r="r" b="b"/>
            <a:pathLst>
              <a:path w="4015305" h="2511831">
                <a:moveTo>
                  <a:pt x="4015305" y="504356"/>
                </a:moveTo>
                <a:cubicBezTo>
                  <a:pt x="2925732" y="223204"/>
                  <a:pt x="1836160" y="-57948"/>
                  <a:pt x="1167001" y="10369"/>
                </a:cubicBezTo>
                <a:cubicBezTo>
                  <a:pt x="497842" y="78686"/>
                  <a:pt x="-15412" y="497349"/>
                  <a:pt x="353" y="914259"/>
                </a:cubicBezTo>
                <a:cubicBezTo>
                  <a:pt x="16118" y="1331169"/>
                  <a:pt x="638856" y="1921500"/>
                  <a:pt x="1261594" y="2511831"/>
                </a:cubicBezTo>
              </a:path>
            </a:pathLst>
          </a:custGeom>
          <a:noFill/>
          <a:ln>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919257A-A444-405E-8373-46FC80F02D82}"/>
              </a:ext>
            </a:extLst>
          </p:cNvPr>
          <p:cNvCxnSpPr/>
          <p:nvPr/>
        </p:nvCxnSpPr>
        <p:spPr>
          <a:xfrm>
            <a:off x="2057400" y="3200400"/>
            <a:ext cx="685800" cy="114300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Left Brace 1">
            <a:extLst>
              <a:ext uri="{FF2B5EF4-FFF2-40B4-BE49-F238E27FC236}">
                <a16:creationId xmlns:a16="http://schemas.microsoft.com/office/drawing/2014/main" id="{B878EB0B-09DE-4B1B-901D-EB6AD1B2E443}"/>
              </a:ext>
            </a:extLst>
          </p:cNvPr>
          <p:cNvSpPr/>
          <p:nvPr/>
        </p:nvSpPr>
        <p:spPr>
          <a:xfrm rot="5400000">
            <a:off x="4516197" y="-245089"/>
            <a:ext cx="230842" cy="209262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5323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1-2"/>
          <p:cNvPicPr>
            <a:picLocks noChangeAspect="1" noChangeArrowheads="1"/>
          </p:cNvPicPr>
          <p:nvPr/>
        </p:nvPicPr>
        <p:blipFill rotWithShape="1">
          <a:blip r:embed="rId3">
            <a:extLst>
              <a:ext uri="{28A0092B-C50C-407E-A947-70E740481C1C}">
                <a14:useLocalDpi xmlns:a14="http://schemas.microsoft.com/office/drawing/2010/main" val="0"/>
              </a:ext>
            </a:extLst>
          </a:blip>
          <a:srcRect l="53590" t="18625" r="258" b="-114"/>
          <a:stretch/>
        </p:blipFill>
        <p:spPr>
          <a:xfrm>
            <a:off x="6934200" y="152400"/>
            <a:ext cx="4114800" cy="3200400"/>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705368" y="955823"/>
                <a:ext cx="3019032" cy="2032864"/>
              </a:xfrm>
              <a:prstGeom prst="rect">
                <a:avLst/>
              </a:prstGeom>
              <a:noFill/>
            </p:spPr>
            <p:txBody>
              <a:bodyPr wrap="square" lIns="0" tIns="0" rIns="0" bIns="0" rtlCol="0">
                <a:spAutoFit/>
              </a:bodyPr>
              <a:lstStyle/>
              <a:p>
                <a:pPr algn="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𝝉</m:t>
                          </m:r>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𝑥𝑥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𝑦𝑥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rPr>
                                      <m:t>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𝑧𝑧</m:t>
                                    </m:r>
                                  </m:sub>
                                </m:sSub>
                              </m:e>
                            </m:mr>
                          </m:m>
                        </m:e>
                      </m:d>
                    </m:oMath>
                  </m:oMathPara>
                </a14:m>
                <a:endParaRPr lang="en-US" sz="2400" dirty="0"/>
              </a:p>
              <a:p>
                <a:pPr algn="r"/>
                <a:r>
                  <a:rPr lang="en-US" sz="2400" dirty="0"/>
                  <a:t>=</a:t>
                </a:r>
                <a14:m>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𝑥𝑧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𝑦𝑥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rPr>
                                    <m:t>𝑧</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𝑧𝑥</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𝜏</m:t>
                                  </m:r>
                                </m:e>
                                <m:sub>
                                  <m:r>
                                    <a:rPr lang="en-US" sz="2400" i="1">
                                      <a:latin typeface="Cambria Math" panose="02040503050406030204" pitchFamily="18" charset="0"/>
                                    </a:rPr>
                                    <m:t>𝑧𝑦</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𝑧</m:t>
                                  </m:r>
                                </m:sub>
                              </m:sSub>
                            </m:e>
                          </m:mr>
                        </m:m>
                      </m:e>
                    </m:d>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705368" y="955823"/>
                <a:ext cx="3019032" cy="2032864"/>
              </a:xfrm>
              <a:prstGeom prst="rect">
                <a:avLst/>
              </a:prstGeom>
              <a:blipFill>
                <a:blip r:embed="rId4"/>
                <a:stretch>
                  <a:fillRect/>
                </a:stretch>
              </a:blipFill>
            </p:spPr>
            <p:txBody>
              <a:bodyPr/>
              <a:lstStyle/>
              <a:p>
                <a:r>
                  <a:rPr lang="en-US">
                    <a:noFill/>
                  </a:rPr>
                  <a:t> </a:t>
                </a:r>
              </a:p>
            </p:txBody>
          </p:sp>
        </mc:Fallback>
      </mc:AlternateContent>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Tensor</a:t>
            </a:r>
          </a:p>
        </p:txBody>
      </p:sp>
      <p:sp>
        <p:nvSpPr>
          <p:cNvPr id="6" name="Slide Number Placeholder 5"/>
          <p:cNvSpPr>
            <a:spLocks noGrp="1"/>
          </p:cNvSpPr>
          <p:nvPr>
            <p:ph type="sldNum" sz="quarter" idx="12"/>
          </p:nvPr>
        </p:nvSpPr>
        <p:spPr/>
        <p:txBody>
          <a:bodyPr/>
          <a:lstStyle/>
          <a:p>
            <a:fld id="{A3B66894-0391-43BC-B80E-FC2D59A3D5E2}" type="slidenum">
              <a:rPr lang="en-US" smtClean="0"/>
              <a:pPr/>
              <a:t>2</a:t>
            </a:fld>
            <a:endParaRPr lang="en-US"/>
          </a:p>
        </p:txBody>
      </p:sp>
      <p:sp>
        <p:nvSpPr>
          <p:cNvPr id="13" name="TextBox 12"/>
          <p:cNvSpPr txBox="1"/>
          <p:nvPr/>
        </p:nvSpPr>
        <p:spPr>
          <a:xfrm>
            <a:off x="381000" y="3352800"/>
            <a:ext cx="115062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Note correspondence between diagram and matrix – stress is a </a:t>
            </a:r>
            <a:r>
              <a:rPr lang="en-US" sz="2400" u="sng" dirty="0"/>
              <a:t>tensor</a:t>
            </a:r>
            <a:r>
              <a:rPr lang="en-US" sz="2400" dirty="0"/>
              <a:t>, not a matrix (but it can be represented as a matrix and obeys rules of linear algebra)</a:t>
            </a:r>
          </a:p>
          <a:p>
            <a:pPr marL="342900" indent="-342900">
              <a:buFont typeface="Arial" panose="020B0604020202020204" pitchFamily="34" charset="0"/>
              <a:buChar char="•"/>
            </a:pPr>
            <a:r>
              <a:rPr lang="en-US" sz="2400" dirty="0"/>
              <a:t>A tensor is similar to a vector … both are a collection of numbers having physical meaning (a vector is actually a 1</a:t>
            </a:r>
            <a:r>
              <a:rPr lang="en-US" sz="2400" baseline="30000" dirty="0"/>
              <a:t>st</a:t>
            </a:r>
            <a:r>
              <a:rPr lang="en-US" sz="2400" dirty="0"/>
              <a:t> order tensor; stress is a 2</a:t>
            </a:r>
            <a:r>
              <a:rPr lang="en-US" sz="2400" baseline="30000" dirty="0"/>
              <a:t>nd</a:t>
            </a:r>
            <a:r>
              <a:rPr lang="en-US" sz="2400" dirty="0"/>
              <a:t> order tensor)</a:t>
            </a:r>
          </a:p>
          <a:p>
            <a:pPr marL="342900" indent="-342900">
              <a:buFont typeface="Arial" panose="020B0604020202020204" pitchFamily="34" charset="0"/>
              <a:buChar char="•"/>
            </a:pPr>
            <a:r>
              <a:rPr lang="en-US" sz="2400" dirty="0"/>
              <a:t>9 components of stress tensor (6 unique because this tensor is symmetric)</a:t>
            </a:r>
          </a:p>
          <a:p>
            <a:pPr marL="800100" lvl="1" indent="-342900">
              <a:buFont typeface="Arial" panose="020B0604020202020204" pitchFamily="34" charset="0"/>
              <a:buChar char="•"/>
            </a:pPr>
            <a:r>
              <a:rPr lang="en-US" sz="2400" dirty="0"/>
              <a:t>3 normal, 3 shear (opposing shear stresses equivalent by sum of moments … conservation of angular momentum)</a:t>
            </a:r>
          </a:p>
          <a:p>
            <a:pPr marL="342900" indent="-342900">
              <a:buFont typeface="Arial" panose="020B0604020202020204" pitchFamily="34" charset="0"/>
              <a:buChar char="•"/>
            </a:pPr>
            <a:r>
              <a:rPr lang="en-US" sz="2400" dirty="0"/>
              <a:t>Defining stress state is equivalent to defining components of stress tensor</a:t>
            </a:r>
          </a:p>
          <a:p>
            <a:pPr marL="342900" indent="-342900">
              <a:buFont typeface="Arial" panose="020B0604020202020204" pitchFamily="34" charset="0"/>
              <a:buChar char="•"/>
            </a:pPr>
            <a:r>
              <a:rPr lang="en-US" sz="2400" dirty="0"/>
              <a:t>Indicial notation (Einstein summation convention): </a:t>
            </a:r>
            <a:r>
              <a:rPr lang="en-US" sz="2400" dirty="0" err="1">
                <a:latin typeface="Symbol" panose="05050102010706020507" pitchFamily="18" charset="2"/>
              </a:rPr>
              <a:t>t</a:t>
            </a:r>
            <a:r>
              <a:rPr lang="en-US" sz="2400" baseline="-25000" dirty="0" err="1"/>
              <a:t>ij</a:t>
            </a:r>
            <a:endParaRPr lang="en-US" sz="2400" baseline="-25000" dirty="0"/>
          </a:p>
        </p:txBody>
      </p:sp>
    </p:spTree>
    <p:extLst>
      <p:ext uri="{BB962C8B-B14F-4D97-AF65-F5344CB8AC3E}">
        <p14:creationId xmlns:p14="http://schemas.microsoft.com/office/powerpoint/2010/main" val="14487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anim calcmode="lin" valueType="num">
                                      <p:cBhvr additive="base">
                                        <p:cTn id="1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 calcmode="lin" valueType="num">
                                      <p:cBhvr additive="base">
                                        <p:cTn id="1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 calcmode="lin" valueType="num">
                                      <p:cBhvr additive="base">
                                        <p:cTn id="2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20</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Impact / Dynamic Loading</a:t>
            </a:r>
          </a:p>
        </p:txBody>
      </p:sp>
      <mc:AlternateContent xmlns:mc="http://schemas.openxmlformats.org/markup-compatibility/2006" xmlns:a14="http://schemas.microsoft.com/office/drawing/2010/main">
        <mc:Choice Requires="a14">
          <p:sp>
            <p:nvSpPr>
              <p:cNvPr id="6" name="TextBox 5"/>
              <p:cNvSpPr txBox="1"/>
              <p:nvPr/>
            </p:nvSpPr>
            <p:spPr>
              <a:xfrm>
                <a:off x="685800" y="914401"/>
                <a:ext cx="952500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 a mass dropped onto a spring with stiffness </a:t>
                </a:r>
                <a14:m>
                  <m:oMath xmlns:m="http://schemas.openxmlformats.org/officeDocument/2006/math">
                    <m:r>
                      <a:rPr lang="en-US" sz="2400" i="1" dirty="0">
                        <a:latin typeface="Cambria Math" panose="02040503050406030204" pitchFamily="18" charset="0"/>
                      </a:rPr>
                      <m:t>𝑘</m:t>
                    </m:r>
                  </m:oMath>
                </a14:m>
                <a:endParaRPr lang="en-US" sz="2400" dirty="0"/>
              </a:p>
              <a:p>
                <a:pPr marL="285750" indent="-285750">
                  <a:buFont typeface="Arial" panose="020B0604020202020204" pitchFamily="34" charset="0"/>
                  <a:buChar char="•"/>
                </a:pPr>
                <a:r>
                  <a:rPr lang="en-US" sz="2400" dirty="0"/>
                  <a:t>Using Conservation of Energy (</a:t>
                </a:r>
                <a:r>
                  <a:rPr lang="en-US" sz="2400" dirty="0">
                    <a:solidFill>
                      <a:srgbClr val="FF0000"/>
                    </a:solidFill>
                  </a:rPr>
                  <a:t>?!</a:t>
                </a:r>
                <a:r>
                  <a:rPr lang="en-US" sz="24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685800" y="914401"/>
                <a:ext cx="9525001" cy="830997"/>
              </a:xfrm>
              <a:prstGeom prst="rect">
                <a:avLst/>
              </a:prstGeom>
              <a:blipFill>
                <a:blip r:embed="rId3"/>
                <a:stretch>
                  <a:fillRect l="-896" t="-5147" b="-16912"/>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8788400" y="971551"/>
            <a:ext cx="2844800" cy="3960408"/>
          </a:xfrm>
          <a:prstGeom prst="rect">
            <a:avLst/>
          </a:prstGeom>
        </p:spPr>
      </p:pic>
      <p:pic>
        <p:nvPicPr>
          <p:cNvPr id="3" name="Picture 2"/>
          <p:cNvPicPr>
            <a:picLocks noChangeAspect="1"/>
          </p:cNvPicPr>
          <p:nvPr/>
        </p:nvPicPr>
        <p:blipFill>
          <a:blip r:embed="rId5"/>
          <a:stretch>
            <a:fillRect/>
          </a:stretch>
        </p:blipFill>
        <p:spPr>
          <a:xfrm>
            <a:off x="2819400" y="1905000"/>
            <a:ext cx="3943350" cy="590550"/>
          </a:xfrm>
          <a:prstGeom prst="rect">
            <a:avLst/>
          </a:prstGeom>
        </p:spPr>
      </p:pic>
      <p:pic>
        <p:nvPicPr>
          <p:cNvPr id="4" name="Picture 3"/>
          <p:cNvPicPr>
            <a:picLocks noChangeAspect="1"/>
          </p:cNvPicPr>
          <p:nvPr/>
        </p:nvPicPr>
        <p:blipFill>
          <a:blip r:embed="rId6"/>
          <a:stretch>
            <a:fillRect/>
          </a:stretch>
        </p:blipFill>
        <p:spPr>
          <a:xfrm>
            <a:off x="2590800" y="2743200"/>
            <a:ext cx="4229100" cy="571500"/>
          </a:xfrm>
          <a:prstGeom prst="rect">
            <a:avLst/>
          </a:prstGeom>
        </p:spPr>
      </p:pic>
      <p:pic>
        <p:nvPicPr>
          <p:cNvPr id="5" name="Picture 4"/>
          <p:cNvPicPr>
            <a:picLocks noChangeAspect="1"/>
          </p:cNvPicPr>
          <p:nvPr/>
        </p:nvPicPr>
        <p:blipFill>
          <a:blip r:embed="rId7"/>
          <a:stretch>
            <a:fillRect/>
          </a:stretch>
        </p:blipFill>
        <p:spPr>
          <a:xfrm>
            <a:off x="2819400" y="4038600"/>
            <a:ext cx="4972050" cy="1066800"/>
          </a:xfrm>
          <a:prstGeom prst="rect">
            <a:avLst/>
          </a:prstGeom>
        </p:spPr>
      </p:pic>
      <p:pic>
        <p:nvPicPr>
          <p:cNvPr id="7" name="Picture 6"/>
          <p:cNvPicPr>
            <a:picLocks noChangeAspect="1"/>
          </p:cNvPicPr>
          <p:nvPr/>
        </p:nvPicPr>
        <p:blipFill>
          <a:blip r:embed="rId8"/>
          <a:stretch>
            <a:fillRect/>
          </a:stretch>
        </p:blipFill>
        <p:spPr>
          <a:xfrm>
            <a:off x="3124200" y="5105400"/>
            <a:ext cx="2971800" cy="1028700"/>
          </a:xfrm>
          <a:prstGeom prst="rect">
            <a:avLst/>
          </a:prstGeom>
        </p:spPr>
      </p:pic>
      <p:pic>
        <p:nvPicPr>
          <p:cNvPr id="9" name="Picture 8"/>
          <p:cNvPicPr>
            <a:picLocks noChangeAspect="1"/>
          </p:cNvPicPr>
          <p:nvPr/>
        </p:nvPicPr>
        <p:blipFill>
          <a:blip r:embed="rId9"/>
          <a:stretch>
            <a:fillRect/>
          </a:stretch>
        </p:blipFill>
        <p:spPr>
          <a:xfrm>
            <a:off x="7474744" y="5384800"/>
            <a:ext cx="1809750" cy="476250"/>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685800" y="3581401"/>
                <a:ext cx="4854388" cy="461665"/>
              </a:xfrm>
              <a:prstGeom prst="rect">
                <a:avLst/>
              </a:prstGeom>
            </p:spPr>
            <p:txBody>
              <a:bodyPr wrap="square">
                <a:spAutoFit/>
              </a:bodyPr>
              <a:lstStyle/>
              <a:p>
                <a:pPr marL="342900" indent="-342900">
                  <a:buFont typeface="Arial" panose="020B0604020202020204" pitchFamily="34" charset="0"/>
                  <a:buChar char="•"/>
                </a:pPr>
                <a:r>
                  <a:rPr lang="en-US" sz="2400" dirty="0"/>
                  <a:t>Define impact factor </a:t>
                </a:r>
                <a14:m>
                  <m:oMath xmlns:m="http://schemas.openxmlformats.org/officeDocument/2006/math">
                    <m:r>
                      <a:rPr lang="en-US" sz="2400" i="1" dirty="0">
                        <a:latin typeface="Cambria Math" panose="02040503050406030204" pitchFamily="18" charset="0"/>
                      </a:rPr>
                      <m:t>𝐾</m:t>
                    </m:r>
                  </m:oMath>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685800" y="3581401"/>
                <a:ext cx="4854388" cy="461665"/>
              </a:xfrm>
              <a:prstGeom prst="rect">
                <a:avLst/>
              </a:prstGeom>
              <a:blipFill>
                <a:blip r:embed="rId10"/>
                <a:stretch>
                  <a:fillRect l="-1759" t="-933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5801" y="6167736"/>
                <a:ext cx="5825680" cy="461665"/>
              </a:xfrm>
              <a:prstGeom prst="rect">
                <a:avLst/>
              </a:prstGeom>
            </p:spPr>
            <p:txBody>
              <a:bodyPr wrap="square">
                <a:spAutoFit/>
              </a:bodyPr>
              <a:lstStyle/>
              <a:p>
                <a:pPr marL="342900" indent="-342900">
                  <a:buFont typeface="Arial" panose="020B0604020202020204" pitchFamily="34" charset="0"/>
                  <a:buChar char="•"/>
                </a:pPr>
                <a:r>
                  <a:rPr lang="en-US" sz="2400" dirty="0"/>
                  <a:t>Consider extreme case </a:t>
                </a:r>
                <a14:m>
                  <m:oMath xmlns:m="http://schemas.openxmlformats.org/officeDocument/2006/math">
                    <m:r>
                      <a:rPr lang="en-US" sz="2400" i="1">
                        <a:latin typeface="Cambria Math" panose="02040503050406030204" pitchFamily="18" charset="0"/>
                      </a:rPr>
                      <m:t>h</m:t>
                    </m:r>
                    <m:r>
                      <a:rPr lang="en-US" sz="2400" i="1">
                        <a:latin typeface="Cambria Math" panose="02040503050406030204" pitchFamily="18" charset="0"/>
                      </a:rPr>
                      <m:t>=0</m:t>
                    </m:r>
                  </m:oMath>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685801" y="6167736"/>
                <a:ext cx="5825680" cy="461665"/>
              </a:xfrm>
              <a:prstGeom prst="rect">
                <a:avLst/>
              </a:prstGeom>
              <a:blipFill>
                <a:blip r:embed="rId11"/>
                <a:stretch>
                  <a:fillRect l="-1466"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0156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21</a:t>
            </a:fld>
            <a:endParaRPr lang="en-US" sz="1400" dirty="0"/>
          </a:p>
        </p:txBody>
      </p:sp>
      <p:sp>
        <p:nvSpPr>
          <p:cNvPr id="8" name="Rectangle 2"/>
          <p:cNvSpPr txBox="1">
            <a:spLocks noChangeArrowheads="1"/>
          </p:cNvSpPr>
          <p:nvPr/>
        </p:nvSpPr>
        <p:spPr bwMode="auto">
          <a:xfrm>
            <a:off x="22098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Theory of Elasticity</a:t>
            </a:r>
          </a:p>
        </p:txBody>
      </p:sp>
      <p:sp>
        <p:nvSpPr>
          <p:cNvPr id="18" name="TextBox 17"/>
          <p:cNvSpPr txBox="1"/>
          <p:nvPr/>
        </p:nvSpPr>
        <p:spPr>
          <a:xfrm>
            <a:off x="609600" y="1219201"/>
            <a:ext cx="1096693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Note the similarity between the equations for plane strain and plane stress</a:t>
            </a:r>
          </a:p>
        </p:txBody>
      </p:sp>
      <p:pic>
        <p:nvPicPr>
          <p:cNvPr id="5" name="Picture 4"/>
          <p:cNvPicPr>
            <a:picLocks noChangeAspect="1"/>
          </p:cNvPicPr>
          <p:nvPr/>
        </p:nvPicPr>
        <p:blipFill>
          <a:blip r:embed="rId3"/>
          <a:stretch>
            <a:fillRect/>
          </a:stretch>
        </p:blipFill>
        <p:spPr>
          <a:xfrm>
            <a:off x="2971801" y="3200400"/>
            <a:ext cx="6315075" cy="990600"/>
          </a:xfrm>
          <a:prstGeom prst="rect">
            <a:avLst/>
          </a:prstGeom>
        </p:spPr>
      </p:pic>
      <p:pic>
        <p:nvPicPr>
          <p:cNvPr id="7" name="Picture 6"/>
          <p:cNvPicPr>
            <a:picLocks noChangeAspect="1"/>
          </p:cNvPicPr>
          <p:nvPr/>
        </p:nvPicPr>
        <p:blipFill>
          <a:blip r:embed="rId4"/>
          <a:stretch>
            <a:fillRect/>
          </a:stretch>
        </p:blipFill>
        <p:spPr>
          <a:xfrm>
            <a:off x="3048001" y="2209801"/>
            <a:ext cx="6166485" cy="866775"/>
          </a:xfrm>
          <a:prstGeom prst="rect">
            <a:avLst/>
          </a:prstGeom>
        </p:spPr>
      </p:pic>
      <p:sp>
        <p:nvSpPr>
          <p:cNvPr id="9" name="TextBox 8"/>
          <p:cNvSpPr txBox="1"/>
          <p:nvPr/>
        </p:nvSpPr>
        <p:spPr>
          <a:xfrm>
            <a:off x="615462" y="4690408"/>
            <a:ext cx="1096693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the absence of body forces, they are the same! </a:t>
            </a:r>
          </a:p>
          <a:p>
            <a:pPr marL="285750" indent="-285750">
              <a:buFont typeface="Arial" panose="020B0604020202020204" pitchFamily="34" charset="0"/>
              <a:buChar char="•"/>
            </a:pPr>
            <a:r>
              <a:rPr lang="en-US" sz="2400" dirty="0"/>
              <a:t>For identical geometry and loading conditions, the resulting </a:t>
            </a:r>
            <a:r>
              <a:rPr lang="en-US" sz="2400" i="1" dirty="0"/>
              <a:t>stress</a:t>
            </a:r>
            <a:r>
              <a:rPr lang="en-US" sz="2400" dirty="0"/>
              <a:t> distribution is independent of material properties … important to </a:t>
            </a:r>
            <a:r>
              <a:rPr lang="en-US" sz="2400" dirty="0" err="1"/>
              <a:t>photoelasticity</a:t>
            </a:r>
            <a:endParaRPr lang="en-US" sz="2400" dirty="0"/>
          </a:p>
        </p:txBody>
      </p:sp>
    </p:spTree>
    <p:extLst>
      <p:ext uri="{BB962C8B-B14F-4D97-AF65-F5344CB8AC3E}">
        <p14:creationId xmlns:p14="http://schemas.microsoft.com/office/powerpoint/2010/main" val="358780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22</a:t>
            </a:fld>
            <a:endParaRPr lang="en-US" sz="1400" dirty="0"/>
          </a:p>
        </p:txBody>
      </p:sp>
      <p:sp>
        <p:nvSpPr>
          <p:cNvPr id="8" name="Rectangle 2"/>
          <p:cNvSpPr txBox="1">
            <a:spLocks noChangeArrowheads="1"/>
          </p:cNvSpPr>
          <p:nvPr/>
        </p:nvSpPr>
        <p:spPr bwMode="auto">
          <a:xfrm>
            <a:off x="22098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Concentrated Loads</a:t>
            </a:r>
          </a:p>
        </p:txBody>
      </p:sp>
      <p:sp>
        <p:nvSpPr>
          <p:cNvPr id="18" name="TextBox 17"/>
          <p:cNvSpPr txBox="1"/>
          <p:nvPr/>
        </p:nvSpPr>
        <p:spPr>
          <a:xfrm>
            <a:off x="609600" y="990601"/>
            <a:ext cx="93726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Compression of a (semi-infinite) wedge</a:t>
            </a:r>
          </a:p>
        </p:txBody>
      </p:sp>
      <p:pic>
        <p:nvPicPr>
          <p:cNvPr id="4" name="Picture 3"/>
          <p:cNvPicPr>
            <a:picLocks noChangeAspect="1"/>
          </p:cNvPicPr>
          <p:nvPr/>
        </p:nvPicPr>
        <p:blipFill>
          <a:blip r:embed="rId3"/>
          <a:stretch>
            <a:fillRect/>
          </a:stretch>
        </p:blipFill>
        <p:spPr>
          <a:xfrm>
            <a:off x="8077200" y="1066800"/>
            <a:ext cx="3939312" cy="5070533"/>
          </a:xfrm>
          <a:prstGeom prst="rect">
            <a:avLst/>
          </a:prstGeom>
        </p:spPr>
      </p:pic>
      <p:sp>
        <p:nvSpPr>
          <p:cNvPr id="10" name="TextBox 9"/>
          <p:cNvSpPr txBox="1"/>
          <p:nvPr/>
        </p:nvSpPr>
        <p:spPr>
          <a:xfrm>
            <a:off x="1523999" y="6305490"/>
            <a:ext cx="8001000" cy="400110"/>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Local plasticity for true point, so not valid at point of contact</a:t>
            </a:r>
          </a:p>
        </p:txBody>
      </p:sp>
      <p:pic>
        <p:nvPicPr>
          <p:cNvPr id="6" name="Picture 5"/>
          <p:cNvPicPr>
            <a:picLocks noChangeAspect="1"/>
          </p:cNvPicPr>
          <p:nvPr/>
        </p:nvPicPr>
        <p:blipFill>
          <a:blip r:embed="rId4"/>
          <a:stretch>
            <a:fillRect/>
          </a:stretch>
        </p:blipFill>
        <p:spPr>
          <a:xfrm>
            <a:off x="3733800" y="1513940"/>
            <a:ext cx="2047875" cy="404813"/>
          </a:xfrm>
          <a:prstGeom prst="rect">
            <a:avLst/>
          </a:prstGeom>
        </p:spPr>
      </p:pic>
      <p:pic>
        <p:nvPicPr>
          <p:cNvPr id="7" name="Picture 6"/>
          <p:cNvPicPr>
            <a:picLocks noChangeAspect="1"/>
          </p:cNvPicPr>
          <p:nvPr/>
        </p:nvPicPr>
        <p:blipFill>
          <a:blip r:embed="rId5"/>
          <a:stretch>
            <a:fillRect/>
          </a:stretch>
        </p:blipFill>
        <p:spPr>
          <a:xfrm>
            <a:off x="1635919" y="2262188"/>
            <a:ext cx="4917281" cy="785813"/>
          </a:xfrm>
          <a:prstGeom prst="rect">
            <a:avLst/>
          </a:prstGeom>
        </p:spPr>
      </p:pic>
      <p:pic>
        <p:nvPicPr>
          <p:cNvPr id="11" name="Picture 10"/>
          <p:cNvPicPr>
            <a:picLocks noChangeAspect="1"/>
          </p:cNvPicPr>
          <p:nvPr/>
        </p:nvPicPr>
        <p:blipFill>
          <a:blip r:embed="rId6"/>
          <a:stretch>
            <a:fillRect/>
          </a:stretch>
        </p:blipFill>
        <p:spPr>
          <a:xfrm>
            <a:off x="1871661" y="3505201"/>
            <a:ext cx="3309938" cy="416719"/>
          </a:xfrm>
          <a:prstGeom prst="rect">
            <a:avLst/>
          </a:prstGeom>
        </p:spPr>
      </p:pic>
      <p:pic>
        <p:nvPicPr>
          <p:cNvPr id="12" name="Picture 11"/>
          <p:cNvPicPr>
            <a:picLocks noChangeAspect="1"/>
          </p:cNvPicPr>
          <p:nvPr/>
        </p:nvPicPr>
        <p:blipFill>
          <a:blip r:embed="rId7"/>
          <a:stretch>
            <a:fillRect/>
          </a:stretch>
        </p:blipFill>
        <p:spPr>
          <a:xfrm>
            <a:off x="1862137" y="4038600"/>
            <a:ext cx="3167063" cy="869156"/>
          </a:xfrm>
          <a:prstGeom prst="rect">
            <a:avLst/>
          </a:prstGeom>
        </p:spPr>
      </p:pic>
      <p:sp>
        <p:nvSpPr>
          <p:cNvPr id="16" name="TextBox 15"/>
          <p:cNvSpPr txBox="1"/>
          <p:nvPr/>
        </p:nvSpPr>
        <p:spPr>
          <a:xfrm>
            <a:off x="1523999" y="1507260"/>
            <a:ext cx="234912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Stress function:</a:t>
            </a:r>
          </a:p>
        </p:txBody>
      </p:sp>
      <p:sp>
        <p:nvSpPr>
          <p:cNvPr id="17" name="TextBox 16"/>
          <p:cNvSpPr txBox="1"/>
          <p:nvPr/>
        </p:nvSpPr>
        <p:spPr>
          <a:xfrm>
            <a:off x="1523999" y="1962090"/>
            <a:ext cx="466017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Stress expressions (from Airy):</a:t>
            </a:r>
          </a:p>
        </p:txBody>
      </p:sp>
      <p:sp>
        <p:nvSpPr>
          <p:cNvPr id="19" name="TextBox 18"/>
          <p:cNvSpPr txBox="1"/>
          <p:nvPr/>
        </p:nvSpPr>
        <p:spPr>
          <a:xfrm>
            <a:off x="1523999" y="3105090"/>
            <a:ext cx="466017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Boundary conditions:</a:t>
            </a:r>
          </a:p>
        </p:txBody>
      </p:sp>
      <p:pic>
        <p:nvPicPr>
          <p:cNvPr id="14" name="Picture 13"/>
          <p:cNvPicPr>
            <a:picLocks noChangeAspect="1"/>
          </p:cNvPicPr>
          <p:nvPr/>
        </p:nvPicPr>
        <p:blipFill>
          <a:blip r:embed="rId8"/>
          <a:stretch>
            <a:fillRect/>
          </a:stretch>
        </p:blipFill>
        <p:spPr>
          <a:xfrm>
            <a:off x="3148011" y="4784384"/>
            <a:ext cx="3024188" cy="845344"/>
          </a:xfrm>
          <a:prstGeom prst="rect">
            <a:avLst/>
          </a:prstGeom>
        </p:spPr>
      </p:pic>
      <p:pic>
        <p:nvPicPr>
          <p:cNvPr id="15" name="Picture 14"/>
          <p:cNvPicPr>
            <a:picLocks noChangeAspect="1"/>
          </p:cNvPicPr>
          <p:nvPr/>
        </p:nvPicPr>
        <p:blipFill>
          <a:blip r:embed="rId9"/>
          <a:stretch>
            <a:fillRect/>
          </a:stretch>
        </p:blipFill>
        <p:spPr>
          <a:xfrm>
            <a:off x="3147701" y="5828959"/>
            <a:ext cx="952500" cy="357188"/>
          </a:xfrm>
          <a:prstGeom prst="rect">
            <a:avLst/>
          </a:prstGeom>
        </p:spPr>
      </p:pic>
      <p:pic>
        <p:nvPicPr>
          <p:cNvPr id="20" name="Picture 19"/>
          <p:cNvPicPr>
            <a:picLocks noChangeAspect="1"/>
          </p:cNvPicPr>
          <p:nvPr/>
        </p:nvPicPr>
        <p:blipFill>
          <a:blip r:embed="rId10"/>
          <a:stretch>
            <a:fillRect/>
          </a:stretch>
        </p:blipFill>
        <p:spPr>
          <a:xfrm>
            <a:off x="4457699" y="5834913"/>
            <a:ext cx="952500" cy="345281"/>
          </a:xfrm>
          <a:prstGeom prst="rect">
            <a:avLst/>
          </a:prstGeom>
        </p:spPr>
      </p:pic>
      <p:sp>
        <p:nvSpPr>
          <p:cNvPr id="22" name="TextBox 21"/>
          <p:cNvSpPr txBox="1"/>
          <p:nvPr/>
        </p:nvSpPr>
        <p:spPr>
          <a:xfrm>
            <a:off x="1523999" y="5010090"/>
            <a:ext cx="1752600"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Solution</a:t>
            </a:r>
            <a:r>
              <a:rPr lang="en-US" sz="2000" dirty="0"/>
              <a:t>:</a:t>
            </a:r>
          </a:p>
        </p:txBody>
      </p:sp>
    </p:spTree>
    <p:extLst>
      <p:ext uri="{BB962C8B-B14F-4D97-AF65-F5344CB8AC3E}">
        <p14:creationId xmlns:p14="http://schemas.microsoft.com/office/powerpoint/2010/main" val="35031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9"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21606" y="8468"/>
            <a:ext cx="4179794" cy="2633663"/>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23</a:t>
            </a:fld>
            <a:endParaRPr lang="en-US" sz="1400" dirty="0"/>
          </a:p>
        </p:txBody>
      </p:sp>
      <p:sp>
        <p:nvSpPr>
          <p:cNvPr id="8" name="Rectangle 2"/>
          <p:cNvSpPr txBox="1">
            <a:spLocks noChangeArrowheads="1"/>
          </p:cNvSpPr>
          <p:nvPr/>
        </p:nvSpPr>
        <p:spPr bwMode="auto">
          <a:xfrm>
            <a:off x="1981200" y="228600"/>
            <a:ext cx="441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Stress Concentration</a:t>
            </a:r>
          </a:p>
        </p:txBody>
      </p:sp>
      <p:sp>
        <p:nvSpPr>
          <p:cNvPr id="4" name="Rectangle 3"/>
          <p:cNvSpPr/>
          <p:nvPr/>
        </p:nvSpPr>
        <p:spPr>
          <a:xfrm>
            <a:off x="609600" y="2668013"/>
            <a:ext cx="11201400" cy="3416320"/>
          </a:xfrm>
          <a:prstGeom prst="rect">
            <a:avLst/>
          </a:prstGeom>
        </p:spPr>
        <p:txBody>
          <a:bodyPr wrap="square">
            <a:spAutoFit/>
          </a:bodyPr>
          <a:lstStyle/>
          <a:p>
            <a:pPr marL="285750" indent="-285750">
              <a:buFont typeface="Arial" panose="020B0604020202020204" pitchFamily="34" charset="0"/>
              <a:buChar char="•"/>
            </a:pPr>
            <a:r>
              <a:rPr lang="en-US" sz="2400" dirty="0"/>
              <a:t>Notes on nominal stress</a:t>
            </a:r>
          </a:p>
          <a:p>
            <a:pPr marL="742950" lvl="1" indent="-285750">
              <a:buFont typeface="Arial" panose="020B0604020202020204" pitchFamily="34" charset="0"/>
              <a:buChar char="•"/>
            </a:pPr>
            <a:r>
              <a:rPr lang="en-US" sz="2400" dirty="0"/>
              <a:t>Value of stress if stress concentration was not present</a:t>
            </a:r>
          </a:p>
          <a:p>
            <a:pPr marL="742950" lvl="1" indent="-285750">
              <a:buFont typeface="Arial" panose="020B0604020202020204" pitchFamily="34" charset="0"/>
              <a:buChar char="•"/>
            </a:pPr>
            <a:r>
              <a:rPr lang="en-US" sz="2400" dirty="0"/>
              <a:t>Typically use </a:t>
            </a:r>
            <a:r>
              <a:rPr lang="en-US" sz="2400" i="1" dirty="0"/>
              <a:t>reduced</a:t>
            </a:r>
            <a:r>
              <a:rPr lang="en-US" sz="2400" dirty="0"/>
              <a:t> cross section for calculation (check reference used); often different from “far-field” stress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Equation valid as long as max stress does not exceed yield. For ductile materials, the stress concentration is insignificant where max stress exceeds yield in </a:t>
            </a:r>
            <a:r>
              <a:rPr lang="en-US" sz="2400" i="1" dirty="0"/>
              <a:t>static</a:t>
            </a:r>
            <a:r>
              <a:rPr lang="en-US" sz="2400" dirty="0"/>
              <a:t> loading, but it can’t be ignored in dynamic or thermal loading.</a:t>
            </a:r>
          </a:p>
        </p:txBody>
      </p:sp>
      <p:pic>
        <p:nvPicPr>
          <p:cNvPr id="5" name="Picture 4"/>
          <p:cNvPicPr>
            <a:picLocks noChangeAspect="1"/>
          </p:cNvPicPr>
          <p:nvPr/>
        </p:nvPicPr>
        <p:blipFill>
          <a:blip r:embed="rId4"/>
          <a:stretch>
            <a:fillRect/>
          </a:stretch>
        </p:blipFill>
        <p:spPr>
          <a:xfrm>
            <a:off x="1676400" y="1304012"/>
            <a:ext cx="4107657" cy="778775"/>
          </a:xfrm>
          <a:prstGeom prst="rect">
            <a:avLst/>
          </a:prstGeom>
        </p:spPr>
      </p:pic>
      <p:cxnSp>
        <p:nvCxnSpPr>
          <p:cNvPr id="11" name="Straight Arrow Connector 10">
            <a:extLst>
              <a:ext uri="{FF2B5EF4-FFF2-40B4-BE49-F238E27FC236}">
                <a16:creationId xmlns:a16="http://schemas.microsoft.com/office/drawing/2014/main" id="{BF40D809-5DE1-47BA-9738-28792595AF39}"/>
              </a:ext>
            </a:extLst>
          </p:cNvPr>
          <p:cNvCxnSpPr/>
          <p:nvPr/>
        </p:nvCxnSpPr>
        <p:spPr>
          <a:xfrm flipV="1">
            <a:off x="4419600" y="1304012"/>
            <a:ext cx="2602006" cy="1591588"/>
          </a:xfrm>
          <a:prstGeom prst="straightConnector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AB8CE74-46E5-4388-8265-E92456474221}"/>
              </a:ext>
            </a:extLst>
          </p:cNvPr>
          <p:cNvSpPr txBox="1"/>
          <p:nvPr/>
        </p:nvSpPr>
        <p:spPr>
          <a:xfrm>
            <a:off x="5473654" y="2149233"/>
            <a:ext cx="1237549" cy="646331"/>
          </a:xfrm>
          <a:prstGeom prst="rect">
            <a:avLst/>
          </a:prstGeom>
          <a:noFill/>
        </p:spPr>
        <p:txBody>
          <a:bodyPr wrap="square" rtlCol="0">
            <a:spAutoFit/>
          </a:bodyPr>
          <a:lstStyle/>
          <a:p>
            <a:pPr algn="ctr"/>
            <a:r>
              <a:rPr lang="en-US" dirty="0">
                <a:solidFill>
                  <a:srgbClr val="FF0000"/>
                </a:solidFill>
              </a:rPr>
              <a:t>nominal stress?</a:t>
            </a:r>
          </a:p>
        </p:txBody>
      </p:sp>
    </p:spTree>
    <p:extLst>
      <p:ext uri="{BB962C8B-B14F-4D97-AF65-F5344CB8AC3E}">
        <p14:creationId xmlns:p14="http://schemas.microsoft.com/office/powerpoint/2010/main" val="16931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24</a:t>
            </a:fld>
            <a:endParaRPr lang="en-US" sz="1400" dirty="0"/>
          </a:p>
        </p:txBody>
      </p:sp>
      <p:pic>
        <p:nvPicPr>
          <p:cNvPr id="2" name="Picture 1"/>
          <p:cNvPicPr>
            <a:picLocks noChangeAspect="1"/>
          </p:cNvPicPr>
          <p:nvPr/>
        </p:nvPicPr>
        <p:blipFill>
          <a:blip r:embed="rId3"/>
          <a:stretch>
            <a:fillRect/>
          </a:stretch>
        </p:blipFill>
        <p:spPr>
          <a:xfrm>
            <a:off x="1430966" y="641158"/>
            <a:ext cx="9330068" cy="5842192"/>
          </a:xfrm>
          <a:prstGeom prst="rect">
            <a:avLst/>
          </a:prstGeom>
        </p:spPr>
      </p:pic>
    </p:spTree>
    <p:extLst>
      <p:ext uri="{BB962C8B-B14F-4D97-AF65-F5344CB8AC3E}">
        <p14:creationId xmlns:p14="http://schemas.microsoft.com/office/powerpoint/2010/main" val="241045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25</a:t>
            </a:fld>
            <a:endParaRPr lang="en-US" sz="1400" dirty="0"/>
          </a:p>
        </p:txBody>
      </p:sp>
      <p:pic>
        <p:nvPicPr>
          <p:cNvPr id="2" name="Picture 1"/>
          <p:cNvPicPr>
            <a:picLocks noChangeAspect="1"/>
          </p:cNvPicPr>
          <p:nvPr/>
        </p:nvPicPr>
        <p:blipFill>
          <a:blip r:embed="rId3"/>
          <a:stretch>
            <a:fillRect/>
          </a:stretch>
        </p:blipFill>
        <p:spPr>
          <a:xfrm>
            <a:off x="2971800" y="0"/>
            <a:ext cx="6324600" cy="6838908"/>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440984" y="6529078"/>
                <a:ext cx="3007811" cy="276999"/>
              </a:xfrm>
              <a:prstGeom prst="rect">
                <a:avLst/>
              </a:prstGeom>
              <a:noFill/>
            </p:spPr>
            <p:txBody>
              <a:bodyPr wrap="none" rtlCol="0">
                <a:spAutoFit/>
              </a:bodyPr>
              <a:lstStyle/>
              <a:p>
                <a:r>
                  <a:rPr lang="en-US" sz="1200" dirty="0">
                    <a:solidFill>
                      <a:srgbClr val="FF0000"/>
                    </a:solidFill>
                  </a:rPr>
                  <a:t>* all formulae in this table assume </a:t>
                </a:r>
                <a14:m>
                  <m:oMath xmlns:m="http://schemas.openxmlformats.org/officeDocument/2006/math">
                    <m:r>
                      <a:rPr lang="en-US" sz="1200" i="1">
                        <a:solidFill>
                          <a:srgbClr val="FF0000"/>
                        </a:solidFill>
                        <a:latin typeface="Cambria Math" panose="02040503050406030204" pitchFamily="18" charset="0"/>
                        <a:ea typeface="Cambria Math" panose="02040503050406030204" pitchFamily="18" charset="0"/>
                      </a:rPr>
                      <m:t>𝜈</m:t>
                    </m:r>
                    <m:r>
                      <a:rPr lang="en-US" sz="1200" i="1">
                        <a:solidFill>
                          <a:srgbClr val="FF0000"/>
                        </a:solidFill>
                        <a:latin typeface="Cambria Math" panose="02040503050406030204" pitchFamily="18" charset="0"/>
                        <a:ea typeface="Cambria Math" panose="02040503050406030204" pitchFamily="18" charset="0"/>
                      </a:rPr>
                      <m:t>=0.3</m:t>
                    </m:r>
                  </m:oMath>
                </a14:m>
                <a:endParaRPr lang="en-US" sz="1200"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440984" y="6529078"/>
                <a:ext cx="3007811" cy="276999"/>
              </a:xfrm>
              <a:prstGeom prst="rect">
                <a:avLst/>
              </a:prstGeom>
              <a:blipFill>
                <a:blip r:embed="rId4"/>
                <a:stretch>
                  <a:fillRect l="-203" t="-2222" b="-15556"/>
                </a:stretch>
              </a:blipFill>
            </p:spPr>
            <p:txBody>
              <a:bodyPr/>
              <a:lstStyle/>
              <a:p>
                <a:r>
                  <a:rPr lang="en-US">
                    <a:noFill/>
                  </a:rPr>
                  <a:t> </a:t>
                </a:r>
              </a:p>
            </p:txBody>
          </p:sp>
        </mc:Fallback>
      </mc:AlternateContent>
      <p:grpSp>
        <p:nvGrpSpPr>
          <p:cNvPr id="7" name="Group 6"/>
          <p:cNvGrpSpPr/>
          <p:nvPr/>
        </p:nvGrpSpPr>
        <p:grpSpPr>
          <a:xfrm>
            <a:off x="5334000" y="3901126"/>
            <a:ext cx="5257800" cy="747075"/>
            <a:chOff x="3810000" y="3810000"/>
            <a:chExt cx="5257800" cy="747075"/>
          </a:xfrm>
        </p:grpSpPr>
        <p:sp>
          <p:nvSpPr>
            <p:cNvPr id="4" name="Rectangle 3"/>
            <p:cNvSpPr/>
            <p:nvPr/>
          </p:nvSpPr>
          <p:spPr>
            <a:xfrm>
              <a:off x="3810000" y="3810000"/>
              <a:ext cx="5257800" cy="276999"/>
            </a:xfrm>
            <a:prstGeom prst="rect">
              <a:avLst/>
            </a:prstGeom>
          </p:spPr>
          <p:txBody>
            <a:bodyPr wrap="square">
              <a:spAutoFit/>
            </a:bodyPr>
            <a:lstStyle/>
            <a:p>
              <a:r>
                <a:rPr lang="en-US" sz="1200" dirty="0"/>
                <a:t>* note that soft object dominates results for contact area and displacement:</a:t>
              </a:r>
            </a:p>
          </p:txBody>
        </p:sp>
        <mc:AlternateContent xmlns:mc="http://schemas.openxmlformats.org/markup-compatibility/2006" xmlns:a14="http://schemas.microsoft.com/office/drawing/2010/main">
          <mc:Choice Requires="a14">
            <p:sp>
              <p:nvSpPr>
                <p:cNvPr id="5" name="Rectangle 4"/>
                <p:cNvSpPr/>
                <p:nvPr/>
              </p:nvSpPr>
              <p:spPr>
                <a:xfrm>
                  <a:off x="4114800" y="4038600"/>
                  <a:ext cx="4625305" cy="518475"/>
                </a:xfrm>
                <a:prstGeom prst="rect">
                  <a:avLst/>
                </a:prstGeom>
              </p:spPr>
              <p:txBody>
                <a:bodyPr wrap="none">
                  <a:spAutoFit/>
                </a:bodyPr>
                <a:lstStyle/>
                <a:p>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oMath>
                  </a14:m>
                  <a:r>
                    <a:rPr lang="en-US" dirty="0"/>
                    <a:t>. 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2</m:t>
                              </m:r>
                            </m:sub>
                          </m:sSub>
                        </m:den>
                      </m:f>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114800" y="4038600"/>
                  <a:ext cx="4625305" cy="518475"/>
                </a:xfrm>
                <a:prstGeom prst="rect">
                  <a:avLst/>
                </a:prstGeom>
                <a:blipFill rotWithShape="0">
                  <a:blip r:embed="rId5"/>
                  <a:stretch>
                    <a:fillRect/>
                  </a:stretch>
                </a:blipFill>
              </p:spPr>
              <p:txBody>
                <a:bodyPr/>
                <a:lstStyle/>
                <a:p>
                  <a:r>
                    <a:rPr lang="en-US">
                      <a:noFill/>
                    </a:rPr>
                    <a:t> </a:t>
                  </a:r>
                </a:p>
              </p:txBody>
            </p:sp>
          </mc:Fallback>
        </mc:AlternateContent>
        <p:sp>
          <p:nvSpPr>
            <p:cNvPr id="6" name="Rectangle 5"/>
            <p:cNvSpPr/>
            <p:nvPr/>
          </p:nvSpPr>
          <p:spPr>
            <a:xfrm>
              <a:off x="3810000" y="3810000"/>
              <a:ext cx="5181600" cy="747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 name="TextBox 7"/>
              <p:cNvSpPr txBox="1"/>
              <p:nvPr/>
            </p:nvSpPr>
            <p:spPr>
              <a:xfrm>
                <a:off x="6559379" y="3332194"/>
                <a:ext cx="446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𝑚</m:t>
                      </m:r>
                    </m:oMath>
                  </m:oMathPara>
                </a14:m>
                <a:endParaRPr lang="en-US"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559379" y="3332194"/>
                <a:ext cx="446725" cy="369332"/>
              </a:xfrm>
              <a:prstGeom prst="rect">
                <a:avLst/>
              </a:prstGeom>
              <a:blipFill>
                <a:blip r:embed="rId6"/>
                <a:stretch>
                  <a:fillRect/>
                </a:stretch>
              </a:blipFill>
            </p:spPr>
            <p:txBody>
              <a:bodyPr/>
              <a:lstStyle/>
              <a:p>
                <a:r>
                  <a:rPr lang="en-US">
                    <a:noFill/>
                  </a:rPr>
                  <a:t> </a:t>
                </a:r>
              </a:p>
            </p:txBody>
          </p:sp>
        </mc:Fallback>
      </mc:AlternateContent>
      <p:cxnSp>
        <p:nvCxnSpPr>
          <p:cNvPr id="10" name="Straight Connector 9"/>
          <p:cNvCxnSpPr/>
          <p:nvPr/>
        </p:nvCxnSpPr>
        <p:spPr>
          <a:xfrm flipH="1">
            <a:off x="6019800" y="3431050"/>
            <a:ext cx="114300" cy="3027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210556" y="3551453"/>
            <a:ext cx="381096" cy="41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56796" y="2286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36941" y="228600"/>
            <a:ext cx="869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3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10121" y="1312986"/>
            <a:ext cx="5025535" cy="4292999"/>
          </a:xfrm>
          <a:prstGeom prst="rect">
            <a:avLst/>
          </a:prstGeom>
        </p:spPr>
      </p:pic>
      <p:pic>
        <p:nvPicPr>
          <p:cNvPr id="2" name="Picture 1"/>
          <p:cNvPicPr>
            <a:picLocks noChangeAspect="1"/>
          </p:cNvPicPr>
          <p:nvPr/>
        </p:nvPicPr>
        <p:blipFill>
          <a:blip r:embed="rId4"/>
          <a:stretch>
            <a:fillRect/>
          </a:stretch>
        </p:blipFill>
        <p:spPr>
          <a:xfrm>
            <a:off x="990601" y="1268274"/>
            <a:ext cx="5025536" cy="431960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26</a:t>
            </a:fld>
            <a:endParaRPr lang="en-US" sz="1400" dirty="0"/>
          </a:p>
        </p:txBody>
      </p:sp>
      <p:sp>
        <p:nvSpPr>
          <p:cNvPr id="8" name="Rectangle 2"/>
          <p:cNvSpPr txBox="1">
            <a:spLocks noChangeArrowheads="1"/>
          </p:cNvSpPr>
          <p:nvPr/>
        </p:nvSpPr>
        <p:spPr bwMode="auto">
          <a:xfrm>
            <a:off x="1981200" y="2286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Contact Stress Distribution</a:t>
            </a:r>
          </a:p>
        </p:txBody>
      </p:sp>
      <p:sp>
        <p:nvSpPr>
          <p:cNvPr id="6" name="TextBox 5"/>
          <p:cNvSpPr txBox="1"/>
          <p:nvPr/>
        </p:nvSpPr>
        <p:spPr>
          <a:xfrm>
            <a:off x="2895600" y="914401"/>
            <a:ext cx="1524000" cy="461665"/>
          </a:xfrm>
          <a:prstGeom prst="rect">
            <a:avLst/>
          </a:prstGeom>
          <a:noFill/>
        </p:spPr>
        <p:txBody>
          <a:bodyPr wrap="square" rtlCol="0">
            <a:spAutoFit/>
          </a:bodyPr>
          <a:lstStyle/>
          <a:p>
            <a:pPr algn="ctr"/>
            <a:r>
              <a:rPr lang="en-US" sz="2400" dirty="0"/>
              <a:t>2 spheres</a:t>
            </a:r>
          </a:p>
        </p:txBody>
      </p:sp>
      <p:sp>
        <p:nvSpPr>
          <p:cNvPr id="10" name="TextBox 9"/>
          <p:cNvSpPr txBox="1"/>
          <p:nvPr/>
        </p:nvSpPr>
        <p:spPr>
          <a:xfrm>
            <a:off x="7547374" y="914401"/>
            <a:ext cx="2815826" cy="461665"/>
          </a:xfrm>
          <a:prstGeom prst="rect">
            <a:avLst/>
          </a:prstGeom>
          <a:noFill/>
        </p:spPr>
        <p:txBody>
          <a:bodyPr wrap="square" rtlCol="0">
            <a:spAutoFit/>
          </a:bodyPr>
          <a:lstStyle/>
          <a:p>
            <a:pPr algn="ctr"/>
            <a:r>
              <a:rPr lang="en-US" sz="2400" dirty="0"/>
              <a:t>2 parallel cylinders</a:t>
            </a:r>
          </a:p>
        </p:txBody>
      </p:sp>
      <mc:AlternateContent xmlns:mc="http://schemas.openxmlformats.org/markup-compatibility/2006" xmlns:a14="http://schemas.microsoft.com/office/drawing/2010/main">
        <mc:Choice Requires="a14">
          <p:sp>
            <p:nvSpPr>
              <p:cNvPr id="11" name="TextBox 10"/>
              <p:cNvSpPr txBox="1"/>
              <p:nvPr/>
            </p:nvSpPr>
            <p:spPr>
              <a:xfrm>
                <a:off x="609600" y="5665764"/>
                <a:ext cx="10972800" cy="1039836"/>
              </a:xfrm>
              <a:prstGeom prst="rect">
                <a:avLst/>
              </a:prstGeom>
              <a:noFill/>
            </p:spPr>
            <p:txBody>
              <a:bodyPr wrap="square" rtlCol="0">
                <a:spAutoFit/>
              </a:bodyPr>
              <a:lstStyle/>
              <a:p>
                <a:pPr marL="342900" indent="-342900">
                  <a:buFont typeface="Arial" panose="020B0604020202020204" pitchFamily="34" charset="0"/>
                  <a:buChar char="•"/>
                </a:pPr>
                <a:r>
                  <a:rPr lang="en-US" sz="2000" dirty="0"/>
                  <a:t>Normal stresses decrease with distance from surface (</a:t>
                </a:r>
                <a:r>
                  <a:rPr lang="en-US" sz="2000" dirty="0" err="1"/>
                  <a:t>eq’ns</a:t>
                </a:r>
                <a:r>
                  <a:rPr lang="en-US" sz="2000" dirty="0"/>
                  <a:t> in text)</a:t>
                </a:r>
              </a:p>
              <a:p>
                <a:pPr marL="342900" indent="-342900">
                  <a:buFont typeface="Arial" panose="020B0604020202020204" pitchFamily="34" charset="0"/>
                  <a:buChar char="•"/>
                </a:pPr>
                <a:r>
                  <a:rPr lang="en-US" sz="2000" dirty="0"/>
                  <a:t>Shear stress in </a:t>
                </a:r>
                <a:r>
                  <a:rPr lang="en-US" sz="2000" i="1" dirty="0"/>
                  <a:t>x-y</a:t>
                </a:r>
                <a:r>
                  <a:rPr lang="en-US" sz="2000" dirty="0"/>
                  <a:t> plane is zero (for spheres), but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𝑚𝑎𝑥</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rPr>
                          <m:t>𝑦𝑧</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rPr>
                          <m:t>𝑧</m:t>
                        </m:r>
                      </m:sub>
                    </m:sSub>
                    <m:r>
                      <a:rPr lang="en-US" sz="2000" i="1">
                        <a:latin typeface="Cambria Math" panose="02040503050406030204" pitchFamily="18" charset="0"/>
                      </a:rPr>
                      <m:t>)</m:t>
                    </m:r>
                  </m:oMath>
                </a14:m>
                <a:r>
                  <a:rPr lang="en-US" sz="2000" dirty="0"/>
                  <a:t> increases briefly, then decreases</a:t>
                </a:r>
              </a:p>
            </p:txBody>
          </p:sp>
        </mc:Choice>
        <mc:Fallback xmlns="">
          <p:sp>
            <p:nvSpPr>
              <p:cNvPr id="11" name="TextBox 10"/>
              <p:cNvSpPr txBox="1">
                <a:spLocks noRot="1" noChangeAspect="1" noMove="1" noResize="1" noEditPoints="1" noAdjustHandles="1" noChangeArrowheads="1" noChangeShapeType="1" noTextEdit="1"/>
              </p:cNvSpPr>
              <p:nvPr/>
            </p:nvSpPr>
            <p:spPr>
              <a:xfrm>
                <a:off x="609600" y="5665764"/>
                <a:ext cx="10972800" cy="1039836"/>
              </a:xfrm>
              <a:prstGeom prst="rect">
                <a:avLst/>
              </a:prstGeom>
              <a:blipFill>
                <a:blip r:embed="rId5"/>
                <a:stretch>
                  <a:fillRect l="-500" t="-2339" b="-9357"/>
                </a:stretch>
              </a:blipFill>
            </p:spPr>
            <p:txBody>
              <a:bodyPr/>
              <a:lstStyle/>
              <a:p>
                <a:r>
                  <a:rPr lang="en-US">
                    <a:noFill/>
                  </a:rPr>
                  <a:t> </a:t>
                </a:r>
              </a:p>
            </p:txBody>
          </p:sp>
        </mc:Fallback>
      </mc:AlternateContent>
      <p:sp>
        <p:nvSpPr>
          <p:cNvPr id="4" name="TextBox 3"/>
          <p:cNvSpPr txBox="1"/>
          <p:nvPr/>
        </p:nvSpPr>
        <p:spPr>
          <a:xfrm>
            <a:off x="3204882" y="2061865"/>
            <a:ext cx="401072" cy="369332"/>
          </a:xfrm>
          <a:prstGeom prst="rect">
            <a:avLst/>
          </a:prstGeom>
          <a:noFill/>
          <a:ln>
            <a:noFill/>
          </a:ln>
        </p:spPr>
        <p:txBody>
          <a:bodyPr wrap="none" rtlCol="0">
            <a:spAutoFit/>
          </a:bodyPr>
          <a:lstStyle/>
          <a:p>
            <a:r>
              <a:rPr lang="en-US" dirty="0" err="1">
                <a:solidFill>
                  <a:srgbClr val="FF0000"/>
                </a:solidFill>
                <a:latin typeface="Symbol" panose="05050102010706020507" pitchFamily="18" charset="2"/>
              </a:rPr>
              <a:t>s</a:t>
            </a:r>
            <a:r>
              <a:rPr lang="en-US" baseline="-25000" dirty="0" err="1">
                <a:solidFill>
                  <a:srgbClr val="FF0000"/>
                </a:solidFill>
              </a:rPr>
              <a:t>y</a:t>
            </a:r>
            <a:endParaRPr lang="en-US" baseline="-25000" dirty="0">
              <a:solidFill>
                <a:srgbClr val="FF0000"/>
              </a:solidFill>
            </a:endParaRPr>
          </a:p>
        </p:txBody>
      </p:sp>
      <p:cxnSp>
        <p:nvCxnSpPr>
          <p:cNvPr id="7" name="Straight Arrow Connector 6"/>
          <p:cNvCxnSpPr>
            <a:cxnSpLocks/>
          </p:cNvCxnSpPr>
          <p:nvPr/>
        </p:nvCxnSpPr>
        <p:spPr>
          <a:xfrm flipH="1">
            <a:off x="2667000" y="2431197"/>
            <a:ext cx="645867" cy="845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3239064"/>
            <a:ext cx="173372" cy="3780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CF2CAC-936C-4858-945A-5DBD8B7D5C45}"/>
              </a:ext>
            </a:extLst>
          </p:cNvPr>
          <p:cNvCxnSpPr>
            <a:cxnSpLocks/>
          </p:cNvCxnSpPr>
          <p:nvPr/>
        </p:nvCxnSpPr>
        <p:spPr>
          <a:xfrm>
            <a:off x="2209800" y="1905000"/>
            <a:ext cx="0" cy="3048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1A918E-7571-4319-AD89-37B8022F05B0}"/>
              </a:ext>
            </a:extLst>
          </p:cNvPr>
          <p:cNvCxnSpPr>
            <a:cxnSpLocks/>
          </p:cNvCxnSpPr>
          <p:nvPr/>
        </p:nvCxnSpPr>
        <p:spPr>
          <a:xfrm>
            <a:off x="8153400" y="1981200"/>
            <a:ext cx="0" cy="304800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3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086600" y="228600"/>
            <a:ext cx="4836032" cy="382276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27</a:t>
            </a:fld>
            <a:endParaRPr lang="en-US" sz="1400" dirty="0"/>
          </a:p>
        </p:txBody>
      </p:sp>
      <p:sp>
        <p:nvSpPr>
          <p:cNvPr id="8" name="Rectangle 2"/>
          <p:cNvSpPr txBox="1">
            <a:spLocks noChangeArrowheads="1"/>
          </p:cNvSpPr>
          <p:nvPr/>
        </p:nvSpPr>
        <p:spPr bwMode="auto">
          <a:xfrm>
            <a:off x="1855801" y="383858"/>
            <a:ext cx="589121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Asymmetric Bending</a:t>
            </a:r>
            <a:br>
              <a:rPr lang="en-US" kern="0" dirty="0">
                <a:solidFill>
                  <a:srgbClr val="0070C0"/>
                </a:solidFill>
              </a:rPr>
            </a:br>
            <a:r>
              <a:rPr lang="en-US" kern="0" dirty="0">
                <a:solidFill>
                  <a:srgbClr val="0070C0"/>
                </a:solidFill>
              </a:rPr>
              <a:t>(pure bending)</a:t>
            </a:r>
          </a:p>
        </p:txBody>
      </p:sp>
      <p:pic>
        <p:nvPicPr>
          <p:cNvPr id="3" name="Picture 2"/>
          <p:cNvPicPr>
            <a:picLocks noChangeAspect="1"/>
          </p:cNvPicPr>
          <p:nvPr/>
        </p:nvPicPr>
        <p:blipFill>
          <a:blip r:embed="rId4"/>
          <a:stretch>
            <a:fillRect/>
          </a:stretch>
        </p:blipFill>
        <p:spPr>
          <a:xfrm>
            <a:off x="817564" y="1905000"/>
            <a:ext cx="5734050" cy="920115"/>
          </a:xfrm>
          <a:prstGeom prst="rect">
            <a:avLst/>
          </a:prstGeom>
        </p:spPr>
      </p:pic>
      <p:sp>
        <p:nvSpPr>
          <p:cNvPr id="4" name="Rectangle 3"/>
          <p:cNvSpPr/>
          <p:nvPr/>
        </p:nvSpPr>
        <p:spPr>
          <a:xfrm>
            <a:off x="685800" y="3657600"/>
            <a:ext cx="4968944" cy="461665"/>
          </a:xfrm>
          <a:prstGeom prst="rect">
            <a:avLst/>
          </a:prstGeom>
        </p:spPr>
        <p:txBody>
          <a:bodyPr wrap="square">
            <a:spAutoFit/>
          </a:bodyPr>
          <a:lstStyle/>
          <a:p>
            <a:pPr marL="342900" indent="-342900">
              <a:buFont typeface="Arial" panose="020B0604020202020204" pitchFamily="34" charset="0"/>
              <a:buChar char="•"/>
            </a:pPr>
            <a:r>
              <a:rPr lang="en-US" sz="2400" dirty="0"/>
              <a:t>Equation of neutral axis</a:t>
            </a:r>
          </a:p>
        </p:txBody>
      </p:sp>
      <p:pic>
        <p:nvPicPr>
          <p:cNvPr id="6" name="Picture 5"/>
          <p:cNvPicPr>
            <a:picLocks noChangeAspect="1"/>
          </p:cNvPicPr>
          <p:nvPr/>
        </p:nvPicPr>
        <p:blipFill>
          <a:blip r:embed="rId5"/>
          <a:stretch>
            <a:fillRect/>
          </a:stretch>
        </p:blipFill>
        <p:spPr>
          <a:xfrm>
            <a:off x="1752600" y="4495800"/>
            <a:ext cx="5534025" cy="480060"/>
          </a:xfrm>
          <a:prstGeom prst="rect">
            <a:avLst/>
          </a:prstGeom>
        </p:spPr>
      </p:pic>
      <p:pic>
        <p:nvPicPr>
          <p:cNvPr id="7" name="Picture 6"/>
          <p:cNvPicPr>
            <a:picLocks noChangeAspect="1"/>
          </p:cNvPicPr>
          <p:nvPr/>
        </p:nvPicPr>
        <p:blipFill>
          <a:blip r:embed="rId6"/>
          <a:stretch>
            <a:fillRect/>
          </a:stretch>
        </p:blipFill>
        <p:spPr>
          <a:xfrm>
            <a:off x="1855801" y="5404486"/>
            <a:ext cx="3680460" cy="920115"/>
          </a:xfrm>
          <a:prstGeom prst="rect">
            <a:avLst/>
          </a:prstGeom>
        </p:spPr>
      </p:pic>
    </p:spTree>
    <p:extLst>
      <p:ext uri="{BB962C8B-B14F-4D97-AF65-F5344CB8AC3E}">
        <p14:creationId xmlns:p14="http://schemas.microsoft.com/office/powerpoint/2010/main" val="219713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28</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Shear Stress</a:t>
            </a:r>
          </a:p>
        </p:txBody>
      </p:sp>
      <p:sp>
        <p:nvSpPr>
          <p:cNvPr id="5" name="TextBox 4"/>
          <p:cNvSpPr txBox="1"/>
          <p:nvPr/>
        </p:nvSpPr>
        <p:spPr>
          <a:xfrm>
            <a:off x="609600" y="914401"/>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Often ignored during failure analysis since it is negligible compared to normal stress in typical beams; becomes more important for short, stubby beams</a:t>
            </a:r>
          </a:p>
          <a:p>
            <a:pPr marL="285750" indent="-285750">
              <a:buFont typeface="Arial" panose="020B0604020202020204" pitchFamily="34" charset="0"/>
              <a:buChar char="•"/>
            </a:pPr>
            <a:r>
              <a:rPr lang="en-US" sz="2400" dirty="0"/>
              <a:t>Plays important role in constraining bending of long beams</a:t>
            </a:r>
          </a:p>
        </p:txBody>
      </p:sp>
      <p:pic>
        <p:nvPicPr>
          <p:cNvPr id="1026" name="Picture 2" descr="Image result for longitudinal shear b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36398"/>
            <a:ext cx="4594972" cy="2286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1507653-5955-48F3-9A13-D72AF867DC1B}"/>
              </a:ext>
            </a:extLst>
          </p:cNvPr>
          <p:cNvGrpSpPr/>
          <p:nvPr/>
        </p:nvGrpSpPr>
        <p:grpSpPr>
          <a:xfrm>
            <a:off x="6781800" y="2608442"/>
            <a:ext cx="4953000" cy="3143070"/>
            <a:chOff x="7086600" y="2114730"/>
            <a:chExt cx="4953000" cy="3143070"/>
          </a:xfrm>
        </p:grpSpPr>
        <p:pic>
          <p:nvPicPr>
            <p:cNvPr id="2" name="Picture 1">
              <a:extLst>
                <a:ext uri="{FF2B5EF4-FFF2-40B4-BE49-F238E27FC236}">
                  <a16:creationId xmlns:a16="http://schemas.microsoft.com/office/drawing/2014/main" id="{352A4F91-B07D-47D3-AE8A-7C638DDBCC5D}"/>
                </a:ext>
              </a:extLst>
            </p:cNvPr>
            <p:cNvPicPr>
              <a:picLocks noChangeAspect="1"/>
            </p:cNvPicPr>
            <p:nvPr/>
          </p:nvPicPr>
          <p:blipFill>
            <a:blip r:embed="rId4"/>
            <a:stretch>
              <a:fillRect/>
            </a:stretch>
          </p:blipFill>
          <p:spPr>
            <a:xfrm>
              <a:off x="8001000" y="2191848"/>
              <a:ext cx="3469063" cy="1752600"/>
            </a:xfrm>
            <a:prstGeom prst="rect">
              <a:avLst/>
            </a:prstGeom>
          </p:spPr>
        </p:pic>
        <p:pic>
          <p:nvPicPr>
            <p:cNvPr id="4" name="Picture 3">
              <a:extLst>
                <a:ext uri="{FF2B5EF4-FFF2-40B4-BE49-F238E27FC236}">
                  <a16:creationId xmlns:a16="http://schemas.microsoft.com/office/drawing/2014/main" id="{AB9CC72A-9B0C-424E-B998-68EE0026FE62}"/>
                </a:ext>
              </a:extLst>
            </p:cNvPr>
            <p:cNvPicPr>
              <a:picLocks noChangeAspect="1"/>
            </p:cNvPicPr>
            <p:nvPr/>
          </p:nvPicPr>
          <p:blipFill>
            <a:blip r:embed="rId5"/>
            <a:stretch>
              <a:fillRect/>
            </a:stretch>
          </p:blipFill>
          <p:spPr>
            <a:xfrm>
              <a:off x="7847498" y="4094405"/>
              <a:ext cx="3734902" cy="770082"/>
            </a:xfrm>
            <a:prstGeom prst="rect">
              <a:avLst/>
            </a:prstGeom>
          </p:spPr>
        </p:pic>
        <p:sp>
          <p:nvSpPr>
            <p:cNvPr id="6" name="Rectangle 5">
              <a:extLst>
                <a:ext uri="{FF2B5EF4-FFF2-40B4-BE49-F238E27FC236}">
                  <a16:creationId xmlns:a16="http://schemas.microsoft.com/office/drawing/2014/main" id="{DFDFEE34-1DC1-4513-8DF1-0A70FFACBBED}"/>
                </a:ext>
              </a:extLst>
            </p:cNvPr>
            <p:cNvSpPr/>
            <p:nvPr/>
          </p:nvSpPr>
          <p:spPr>
            <a:xfrm>
              <a:off x="7086600" y="2114730"/>
              <a:ext cx="4953000" cy="314307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09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46236" y="912433"/>
            <a:ext cx="4293364" cy="5259767"/>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29</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Shear Center</a:t>
            </a:r>
          </a:p>
        </p:txBody>
      </p:sp>
      <p:sp>
        <p:nvSpPr>
          <p:cNvPr id="5" name="TextBox 4"/>
          <p:cNvSpPr txBox="1"/>
          <p:nvPr/>
        </p:nvSpPr>
        <p:spPr>
          <a:xfrm>
            <a:off x="609600" y="1143000"/>
            <a:ext cx="670560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Independent of magnitude and direction of force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2 axes of symmetry: located at centroid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 axis of symmetry: on axis of symmetry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May be located outside the cross section of beam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Not so important in solid or thick-walled beams since they have high resistance to torsion; more important in thin-walled beams</a:t>
            </a:r>
          </a:p>
        </p:txBody>
      </p:sp>
    </p:spTree>
    <p:extLst>
      <p:ext uri="{BB962C8B-B14F-4D97-AF65-F5344CB8AC3E}">
        <p14:creationId xmlns:p14="http://schemas.microsoft.com/office/powerpoint/2010/main" val="26625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Plane Stress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3</a:t>
            </a:fld>
            <a:endParaRPr lang="en-US" dirty="0"/>
          </a:p>
        </p:txBody>
      </p:sp>
      <p:pic>
        <p:nvPicPr>
          <p:cNvPr id="9" name="Picture 6" descr="1-11"/>
          <p:cNvPicPr>
            <a:picLocks noChangeAspect="1" noChangeArrowheads="1"/>
          </p:cNvPicPr>
          <p:nvPr/>
        </p:nvPicPr>
        <p:blipFill rotWithShape="1">
          <a:blip r:embed="rId3">
            <a:extLst>
              <a:ext uri="{28A0092B-C50C-407E-A947-70E740481C1C}">
                <a14:useLocalDpi xmlns:a14="http://schemas.microsoft.com/office/drawing/2010/main" val="0"/>
              </a:ext>
            </a:extLst>
          </a:blip>
          <a:srcRect t="1" b="25127"/>
          <a:stretch/>
        </p:blipFill>
        <p:spPr>
          <a:xfrm>
            <a:off x="2518667" y="772912"/>
            <a:ext cx="7191374" cy="2275089"/>
          </a:xfrm>
          <a:prstGeom prst="rect">
            <a:avLst/>
          </a:prstGeom>
        </p:spPr>
      </p:pic>
      <p:pic>
        <p:nvPicPr>
          <p:cNvPr id="2" name="Picture 1"/>
          <p:cNvPicPr>
            <a:picLocks noChangeAspect="1"/>
          </p:cNvPicPr>
          <p:nvPr/>
        </p:nvPicPr>
        <p:blipFill>
          <a:blip r:embed="rId4"/>
          <a:stretch>
            <a:fillRect/>
          </a:stretch>
        </p:blipFill>
        <p:spPr>
          <a:xfrm>
            <a:off x="2040255" y="3124201"/>
            <a:ext cx="3141345" cy="858203"/>
          </a:xfrm>
          <a:prstGeom prst="rect">
            <a:avLst/>
          </a:prstGeom>
        </p:spPr>
      </p:pic>
      <p:pic>
        <p:nvPicPr>
          <p:cNvPr id="3" name="Picture 2"/>
          <p:cNvPicPr>
            <a:picLocks noChangeAspect="1"/>
          </p:cNvPicPr>
          <p:nvPr/>
        </p:nvPicPr>
        <p:blipFill>
          <a:blip r:embed="rId5"/>
          <a:stretch>
            <a:fillRect/>
          </a:stretch>
        </p:blipFill>
        <p:spPr>
          <a:xfrm>
            <a:off x="7064692" y="3124201"/>
            <a:ext cx="3222308" cy="858203"/>
          </a:xfrm>
          <a:prstGeom prst="rect">
            <a:avLst/>
          </a:prstGeom>
        </p:spPr>
      </p:pic>
      <p:pic>
        <p:nvPicPr>
          <p:cNvPr id="5" name="Picture 4"/>
          <p:cNvPicPr>
            <a:picLocks noChangeAspect="1"/>
          </p:cNvPicPr>
          <p:nvPr/>
        </p:nvPicPr>
        <p:blipFill>
          <a:blip r:embed="rId6"/>
          <a:stretch>
            <a:fillRect/>
          </a:stretch>
        </p:blipFill>
        <p:spPr>
          <a:xfrm>
            <a:off x="3023236" y="4114800"/>
            <a:ext cx="6120765" cy="501968"/>
          </a:xfrm>
          <a:prstGeom prst="rect">
            <a:avLst/>
          </a:prstGeom>
        </p:spPr>
      </p:pic>
      <p:pic>
        <p:nvPicPr>
          <p:cNvPr id="7" name="Picture 6"/>
          <p:cNvPicPr>
            <a:picLocks noChangeAspect="1"/>
          </p:cNvPicPr>
          <p:nvPr/>
        </p:nvPicPr>
        <p:blipFill>
          <a:blip r:embed="rId7"/>
          <a:stretch>
            <a:fillRect/>
          </a:stretch>
        </p:blipFill>
        <p:spPr>
          <a:xfrm>
            <a:off x="3824288" y="4721236"/>
            <a:ext cx="4695825" cy="485775"/>
          </a:xfrm>
          <a:prstGeom prst="rect">
            <a:avLst/>
          </a:prstGeom>
        </p:spPr>
      </p:pic>
      <p:pic>
        <p:nvPicPr>
          <p:cNvPr id="11" name="Picture 10"/>
          <p:cNvPicPr>
            <a:picLocks noChangeAspect="1"/>
          </p:cNvPicPr>
          <p:nvPr/>
        </p:nvPicPr>
        <p:blipFill>
          <a:blip r:embed="rId8"/>
          <a:stretch>
            <a:fillRect/>
          </a:stretch>
        </p:blipFill>
        <p:spPr>
          <a:xfrm>
            <a:off x="3171824" y="5311478"/>
            <a:ext cx="6000750" cy="500063"/>
          </a:xfrm>
          <a:prstGeom prst="rect">
            <a:avLst/>
          </a:prstGeom>
        </p:spPr>
      </p:pic>
      <p:sp>
        <p:nvSpPr>
          <p:cNvPr id="10" name="Rectangle 9"/>
          <p:cNvSpPr/>
          <p:nvPr/>
        </p:nvSpPr>
        <p:spPr>
          <a:xfrm>
            <a:off x="2133600" y="5997714"/>
            <a:ext cx="7611610" cy="707886"/>
          </a:xfrm>
          <a:prstGeom prst="rect">
            <a:avLst/>
          </a:prstGeom>
        </p:spPr>
        <p:txBody>
          <a:bodyPr wrap="square">
            <a:spAutoFit/>
          </a:bodyPr>
          <a:lstStyle/>
          <a:p>
            <a:pPr marL="342900" indent="-342900">
              <a:buFont typeface="Arial" panose="020B0604020202020204" pitchFamily="34" charset="0"/>
              <a:buChar char="•"/>
              <a:defRPr/>
            </a:pPr>
            <a:r>
              <a:rPr lang="en-US" sz="2000" dirty="0">
                <a:ea typeface="ＭＳ Ｐゴシック" charset="0"/>
              </a:rPr>
              <a:t>Remember: Stress does not change during transformation, but its components change in the different coordinate system</a:t>
            </a:r>
          </a:p>
        </p:txBody>
      </p:sp>
      <p:sp>
        <p:nvSpPr>
          <p:cNvPr id="8" name="Arrow: Right 7">
            <a:extLst>
              <a:ext uri="{FF2B5EF4-FFF2-40B4-BE49-F238E27FC236}">
                <a16:creationId xmlns:a16="http://schemas.microsoft.com/office/drawing/2014/main" id="{F9EB243E-8BB8-4513-B170-7773229D9D19}"/>
              </a:ext>
            </a:extLst>
          </p:cNvPr>
          <p:cNvSpPr/>
          <p:nvPr/>
        </p:nvSpPr>
        <p:spPr>
          <a:xfrm>
            <a:off x="5791200" y="3352800"/>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6B77A89-A021-4380-A1B2-C6828FE56F9A}"/>
              </a:ext>
            </a:extLst>
          </p:cNvPr>
          <p:cNvSpPr/>
          <p:nvPr/>
        </p:nvSpPr>
        <p:spPr>
          <a:xfrm>
            <a:off x="1828800" y="4721236"/>
            <a:ext cx="609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7F31D0-FB35-425D-B8BC-2390B4FC9F33}"/>
                  </a:ext>
                </a:extLst>
              </p:cNvPr>
              <p:cNvSpPr txBox="1"/>
              <p:nvPr/>
            </p:nvSpPr>
            <p:spPr>
              <a:xfrm>
                <a:off x="59054" y="2971800"/>
                <a:ext cx="1845945" cy="1077218"/>
              </a:xfrm>
              <a:prstGeom prst="rect">
                <a:avLst/>
              </a:prstGeom>
              <a:noFill/>
            </p:spPr>
            <p:txBody>
              <a:bodyPr wrap="square" rtlCol="0">
                <a:spAutoFit/>
              </a:bodyPr>
              <a:lstStyle/>
              <a:p>
                <a:r>
                  <a:rPr lang="en-US" sz="1600" dirty="0">
                    <a:solidFill>
                      <a:srgbClr val="FF0000"/>
                    </a:solidFill>
                  </a:rPr>
                  <a:t>(note that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𝑝</m:t>
                        </m:r>
                      </m:e>
                      <m:sub>
                        <m:r>
                          <a:rPr lang="en-US" sz="1600" i="1">
                            <a:solidFill>
                              <a:srgbClr val="FF0000"/>
                            </a:solidFill>
                            <a:latin typeface="Cambria Math" panose="02040503050406030204" pitchFamily="18" charset="0"/>
                          </a:rPr>
                          <m:t>𝑖</m:t>
                        </m:r>
                      </m:sub>
                    </m:sSub>
                  </m:oMath>
                </a14:m>
                <a:r>
                  <a:rPr lang="en-US" sz="1600" dirty="0">
                    <a:solidFill>
                      <a:srgbClr val="FF0000"/>
                    </a:solidFill>
                  </a:rPr>
                  <a:t> are stresses here, but balance law is applied to force)</a:t>
                </a:r>
              </a:p>
            </p:txBody>
          </p:sp>
        </mc:Choice>
        <mc:Fallback xmlns="">
          <p:sp>
            <p:nvSpPr>
              <p:cNvPr id="16" name="TextBox 15">
                <a:extLst>
                  <a:ext uri="{FF2B5EF4-FFF2-40B4-BE49-F238E27FC236}">
                    <a16:creationId xmlns:a16="http://schemas.microsoft.com/office/drawing/2014/main" id="{E67F31D0-FB35-425D-B8BC-2390B4FC9F33}"/>
                  </a:ext>
                </a:extLst>
              </p:cNvPr>
              <p:cNvSpPr txBox="1">
                <a:spLocks noRot="1" noChangeAspect="1" noMove="1" noResize="1" noEditPoints="1" noAdjustHandles="1" noChangeArrowheads="1" noChangeShapeType="1" noTextEdit="1"/>
              </p:cNvSpPr>
              <p:nvPr/>
            </p:nvSpPr>
            <p:spPr>
              <a:xfrm>
                <a:off x="59054" y="2971800"/>
                <a:ext cx="1845945" cy="1077218"/>
              </a:xfrm>
              <a:prstGeom prst="rect">
                <a:avLst/>
              </a:prstGeom>
              <a:blipFill>
                <a:blip r:embed="rId9"/>
                <a:stretch>
                  <a:fillRect l="-1987" t="-1705" r="-2649" b="-6250"/>
                </a:stretch>
              </a:blipFill>
            </p:spPr>
            <p:txBody>
              <a:bodyPr/>
              <a:lstStyle/>
              <a:p>
                <a:r>
                  <a:rPr lang="en-US">
                    <a:noFill/>
                  </a:rPr>
                  <a:t> </a:t>
                </a:r>
              </a:p>
            </p:txBody>
          </p:sp>
        </mc:Fallback>
      </mc:AlternateContent>
    </p:spTree>
    <p:extLst>
      <p:ext uri="{BB962C8B-B14F-4D97-AF65-F5344CB8AC3E}">
        <p14:creationId xmlns:p14="http://schemas.microsoft.com/office/powerpoint/2010/main" val="154297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500" fill="hold"/>
                                        <p:tgtEl>
                                          <p:spTgt spid="3"/>
                                        </p:tgtEl>
                                        <p:attrNameLst>
                                          <p:attrName>ppt_x</p:attrName>
                                        </p:attrNameLst>
                                      </p:cBhvr>
                                      <p:tavLst>
                                        <p:tav tm="0">
                                          <p:val>
                                            <p:strVal val="#ppt_x"/>
                                          </p:val>
                                        </p:tav>
                                        <p:tav tm="100000">
                                          <p:val>
                                            <p:strVal val="#ppt_x"/>
                                          </p:val>
                                        </p:tav>
                                      </p:tavLst>
                                    </p:anim>
                                    <p:anim calcmode="lin" valueType="num">
                                      <p:cBhvr additive="base">
                                        <p:cTn id="1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30</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Angle of Twist</a:t>
            </a:r>
          </a:p>
        </p:txBody>
      </p:sp>
      <p:pic>
        <p:nvPicPr>
          <p:cNvPr id="6" name="Picture 5"/>
          <p:cNvPicPr>
            <a:picLocks noChangeAspect="1"/>
          </p:cNvPicPr>
          <p:nvPr/>
        </p:nvPicPr>
        <p:blipFill>
          <a:blip r:embed="rId3"/>
          <a:stretch>
            <a:fillRect/>
          </a:stretch>
        </p:blipFill>
        <p:spPr>
          <a:xfrm>
            <a:off x="3505200" y="914401"/>
            <a:ext cx="8661722" cy="3962989"/>
          </a:xfrm>
          <a:prstGeom prst="rect">
            <a:avLst/>
          </a:prstGeom>
        </p:spPr>
      </p:pic>
      <p:sp>
        <p:nvSpPr>
          <p:cNvPr id="7" name="TextBox 6"/>
          <p:cNvSpPr txBox="1"/>
          <p:nvPr/>
        </p:nvSpPr>
        <p:spPr>
          <a:xfrm>
            <a:off x="457200" y="2209800"/>
            <a:ext cx="3962400" cy="1631216"/>
          </a:xfrm>
          <a:prstGeom prst="rect">
            <a:avLst/>
          </a:prstGeom>
          <a:noFill/>
        </p:spPr>
        <p:txBody>
          <a:bodyPr wrap="square" rtlCol="0">
            <a:spAutoFit/>
          </a:bodyPr>
          <a:lstStyle/>
          <a:p>
            <a:r>
              <a:rPr lang="en-US" sz="2000" dirty="0"/>
              <a:t>Assumptions:</a:t>
            </a:r>
          </a:p>
          <a:p>
            <a:pPr marL="342900" indent="-342900">
              <a:buFont typeface="Arial" panose="020B0604020202020204" pitchFamily="34" charset="0"/>
              <a:buChar char="•"/>
            </a:pPr>
            <a:r>
              <a:rPr lang="en-US" sz="2000" dirty="0"/>
              <a:t>Linear elastic</a:t>
            </a:r>
          </a:p>
          <a:p>
            <a:pPr marL="342900" indent="-342900">
              <a:buFont typeface="Arial" panose="020B0604020202020204" pitchFamily="34" charset="0"/>
              <a:buChar char="•"/>
            </a:pPr>
            <a:r>
              <a:rPr lang="en-US" sz="2000" dirty="0"/>
              <a:t>Homogeneous</a:t>
            </a:r>
          </a:p>
          <a:p>
            <a:pPr marL="342900" indent="-342900">
              <a:buFont typeface="Arial" panose="020B0604020202020204" pitchFamily="34" charset="0"/>
              <a:buChar char="•"/>
            </a:pPr>
            <a:r>
              <a:rPr lang="en-US" sz="2000" dirty="0"/>
              <a:t>Cross-sections remain perpendicular to axis</a:t>
            </a:r>
          </a:p>
        </p:txBody>
      </p:sp>
    </p:spTree>
    <p:extLst>
      <p:ext uri="{BB962C8B-B14F-4D97-AF65-F5344CB8AC3E}">
        <p14:creationId xmlns:p14="http://schemas.microsoft.com/office/powerpoint/2010/main" val="1617147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17425"/>
          </a:xfrm>
        </p:spPr>
        <p:txBody>
          <a:bodyPr/>
          <a:lstStyle/>
          <a:p>
            <a:r>
              <a:rPr lang="en-US" sz="3200" b="1" dirty="0">
                <a:solidFill>
                  <a:srgbClr val="0070C0"/>
                </a:solidFill>
              </a:rPr>
              <a:t>Solutions</a:t>
            </a:r>
          </a:p>
        </p:txBody>
      </p:sp>
      <p:sp>
        <p:nvSpPr>
          <p:cNvPr id="4" name="Slide Number Placeholder 3"/>
          <p:cNvSpPr>
            <a:spLocks noGrp="1"/>
          </p:cNvSpPr>
          <p:nvPr>
            <p:ph type="sldNum" sz="quarter" idx="12"/>
          </p:nvPr>
        </p:nvSpPr>
        <p:spPr/>
        <p:txBody>
          <a:bodyPr/>
          <a:lstStyle/>
          <a:p>
            <a:fld id="{767203D9-2608-466B-85DA-04D6FB3055F4}" type="slidenum">
              <a:rPr lang="en-US" smtClean="0"/>
              <a:pPr/>
              <a:t>31</a:t>
            </a:fld>
            <a:endParaRPr lang="en-US" dirty="0"/>
          </a:p>
        </p:txBody>
      </p:sp>
      <p:pic>
        <p:nvPicPr>
          <p:cNvPr id="3" name="Picture 2"/>
          <p:cNvPicPr>
            <a:picLocks noChangeAspect="1"/>
          </p:cNvPicPr>
          <p:nvPr/>
        </p:nvPicPr>
        <p:blipFill>
          <a:blip r:embed="rId2"/>
          <a:stretch>
            <a:fillRect/>
          </a:stretch>
        </p:blipFill>
        <p:spPr>
          <a:xfrm>
            <a:off x="559066" y="1066800"/>
            <a:ext cx="4767265" cy="4243030"/>
          </a:xfrm>
          <a:prstGeom prst="rect">
            <a:avLst/>
          </a:prstGeom>
        </p:spPr>
      </p:pic>
      <p:pic>
        <p:nvPicPr>
          <p:cNvPr id="5" name="Picture 4"/>
          <p:cNvPicPr>
            <a:picLocks noChangeAspect="1"/>
          </p:cNvPicPr>
          <p:nvPr/>
        </p:nvPicPr>
        <p:blipFill>
          <a:blip r:embed="rId3"/>
          <a:stretch>
            <a:fillRect/>
          </a:stretch>
        </p:blipFill>
        <p:spPr>
          <a:xfrm>
            <a:off x="7216918" y="1066800"/>
            <a:ext cx="3374882" cy="4365337"/>
          </a:xfrm>
          <a:prstGeom prst="rect">
            <a:avLst/>
          </a:prstGeom>
        </p:spPr>
      </p:pic>
      <p:sp>
        <p:nvSpPr>
          <p:cNvPr id="7" name="TextBox 6"/>
          <p:cNvSpPr txBox="1"/>
          <p:nvPr/>
        </p:nvSpPr>
        <p:spPr>
          <a:xfrm>
            <a:off x="381000" y="4164474"/>
            <a:ext cx="620683" cy="369332"/>
          </a:xfrm>
          <a:prstGeom prst="rect">
            <a:avLst/>
          </a:prstGeom>
          <a:noFill/>
          <a:ln>
            <a:noFill/>
          </a:ln>
        </p:spPr>
        <p:txBody>
          <a:bodyPr wrap="none" rtlCol="0">
            <a:spAutoFit/>
          </a:bodyPr>
          <a:lstStyle/>
          <a:p>
            <a:r>
              <a:rPr lang="en-US" dirty="0">
                <a:solidFill>
                  <a:srgbClr val="0070C0"/>
                </a:solidFill>
              </a:rPr>
              <a:t>max</a:t>
            </a:r>
          </a:p>
        </p:txBody>
      </p:sp>
      <p:cxnSp>
        <p:nvCxnSpPr>
          <p:cNvPr id="14" name="Straight Arrow Connector 13"/>
          <p:cNvCxnSpPr>
            <a:cxnSpLocks/>
          </p:cNvCxnSpPr>
          <p:nvPr/>
        </p:nvCxnSpPr>
        <p:spPr>
          <a:xfrm flipV="1">
            <a:off x="1001683" y="3746082"/>
            <a:ext cx="888733" cy="60305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48404" y="5391129"/>
            <a:ext cx="697627" cy="369332"/>
          </a:xfrm>
          <a:prstGeom prst="rect">
            <a:avLst/>
          </a:prstGeom>
          <a:noFill/>
          <a:ln>
            <a:noFill/>
          </a:ln>
        </p:spPr>
        <p:txBody>
          <a:bodyPr wrap="none" rtlCol="0">
            <a:spAutoFit/>
          </a:bodyPr>
          <a:lstStyle/>
          <a:p>
            <a:r>
              <a:rPr lang="en-US" dirty="0">
                <a:solidFill>
                  <a:srgbClr val="0070C0"/>
                </a:solidFill>
              </a:rPr>
              <a:t>zero!</a:t>
            </a:r>
          </a:p>
        </p:txBody>
      </p:sp>
      <p:cxnSp>
        <p:nvCxnSpPr>
          <p:cNvPr id="11" name="Straight Arrow Connector 10"/>
          <p:cNvCxnSpPr/>
          <p:nvPr/>
        </p:nvCxnSpPr>
        <p:spPr>
          <a:xfrm flipV="1">
            <a:off x="3797216" y="3441282"/>
            <a:ext cx="474472" cy="189286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88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17425"/>
          </a:xfrm>
        </p:spPr>
        <p:txBody>
          <a:bodyPr/>
          <a:lstStyle/>
          <a:p>
            <a:r>
              <a:rPr lang="en-US" sz="3200" b="1" dirty="0">
                <a:solidFill>
                  <a:srgbClr val="0070C0"/>
                </a:solidFill>
              </a:rPr>
              <a:t>Solutions</a:t>
            </a:r>
          </a:p>
        </p:txBody>
      </p:sp>
      <p:sp>
        <p:nvSpPr>
          <p:cNvPr id="4" name="Slide Number Placeholder 3"/>
          <p:cNvSpPr>
            <a:spLocks noGrp="1"/>
          </p:cNvSpPr>
          <p:nvPr>
            <p:ph type="sldNum" sz="quarter" idx="12"/>
          </p:nvPr>
        </p:nvSpPr>
        <p:spPr/>
        <p:txBody>
          <a:bodyPr/>
          <a:lstStyle/>
          <a:p>
            <a:fld id="{767203D9-2608-466B-85DA-04D6FB3055F4}" type="slidenum">
              <a:rPr lang="en-US" smtClean="0"/>
              <a:pPr/>
              <a:t>32</a:t>
            </a:fld>
            <a:endParaRPr lang="en-US" dirty="0"/>
          </a:p>
        </p:txBody>
      </p:sp>
      <p:pic>
        <p:nvPicPr>
          <p:cNvPr id="8" name="Picture 7"/>
          <p:cNvPicPr>
            <a:picLocks noChangeAspect="1"/>
          </p:cNvPicPr>
          <p:nvPr/>
        </p:nvPicPr>
        <p:blipFill>
          <a:blip r:embed="rId2"/>
          <a:stretch>
            <a:fillRect/>
          </a:stretch>
        </p:blipFill>
        <p:spPr>
          <a:xfrm>
            <a:off x="2590801" y="1047750"/>
            <a:ext cx="7029523" cy="558165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391562" y="228355"/>
                <a:ext cx="1981200" cy="646331"/>
              </a:xfrm>
              <a:prstGeom prst="rect">
                <a:avLst/>
              </a:prstGeom>
              <a:noFill/>
            </p:spPr>
            <p:txBody>
              <a:bodyPr wrap="square" rtlCol="0">
                <a:spAutoFit/>
              </a:bodyPr>
              <a:lstStyle/>
              <a:p>
                <a:r>
                  <a:rPr lang="en-US" dirty="0"/>
                  <a:t>Note that this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not </a:t>
                </a: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8391562" y="228355"/>
                <a:ext cx="1981200" cy="646331"/>
              </a:xfrm>
              <a:prstGeom prst="rect">
                <a:avLst/>
              </a:prstGeom>
              <a:blipFill>
                <a:blip r:embed="rId3"/>
                <a:stretch>
                  <a:fillRect l="-2769" t="-4717" b="-14151"/>
                </a:stretch>
              </a:blipFill>
            </p:spPr>
            <p:txBody>
              <a:bodyPr/>
              <a:lstStyle/>
              <a:p>
                <a:r>
                  <a:rPr lang="en-US">
                    <a:noFill/>
                  </a:rPr>
                  <a:t> </a:t>
                </a:r>
              </a:p>
            </p:txBody>
          </p:sp>
        </mc:Fallback>
      </mc:AlternateContent>
      <p:sp>
        <p:nvSpPr>
          <p:cNvPr id="10" name="Arc 9"/>
          <p:cNvSpPr/>
          <p:nvPr/>
        </p:nvSpPr>
        <p:spPr>
          <a:xfrm>
            <a:off x="7848601" y="609600"/>
            <a:ext cx="2686123" cy="1143000"/>
          </a:xfrm>
          <a:prstGeom prst="arc">
            <a:avLst>
              <a:gd name="adj1" fmla="val 18375228"/>
              <a:gd name="adj2" fmla="val 6307440"/>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4887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447800" y="1219200"/>
            <a:ext cx="6557963" cy="2800350"/>
          </a:xfrm>
          <a:prstGeom prst="rect">
            <a:avLst/>
          </a:prstGeom>
        </p:spPr>
      </p:pic>
      <p:pic>
        <p:nvPicPr>
          <p:cNvPr id="33" name="Picture 32"/>
          <p:cNvPicPr>
            <a:picLocks noChangeAspect="1"/>
          </p:cNvPicPr>
          <p:nvPr/>
        </p:nvPicPr>
        <p:blipFill>
          <a:blip r:embed="rId4"/>
          <a:stretch>
            <a:fillRect/>
          </a:stretch>
        </p:blipFill>
        <p:spPr>
          <a:xfrm>
            <a:off x="8610600" y="709266"/>
            <a:ext cx="2915841" cy="2567334"/>
          </a:xfrm>
          <a:prstGeom prst="rect">
            <a:avLst/>
          </a:prstGeom>
        </p:spPr>
      </p:pic>
      <p:sp>
        <p:nvSpPr>
          <p:cNvPr id="2" name="Title 1"/>
          <p:cNvSpPr>
            <a:spLocks noGrp="1"/>
          </p:cNvSpPr>
          <p:nvPr>
            <p:ph type="title"/>
          </p:nvPr>
        </p:nvSpPr>
        <p:spPr>
          <a:xfrm>
            <a:off x="2152650" y="304800"/>
            <a:ext cx="7886700" cy="797378"/>
          </a:xfrm>
        </p:spPr>
        <p:txBody>
          <a:bodyPr/>
          <a:lstStyle/>
          <a:p>
            <a:r>
              <a:rPr lang="en-US" sz="3200" b="1" dirty="0">
                <a:solidFill>
                  <a:srgbClr val="0070C0"/>
                </a:solidFill>
              </a:rPr>
              <a:t>Stress in Thick-Walled Cylinders</a:t>
            </a:r>
          </a:p>
        </p:txBody>
      </p:sp>
      <p:sp>
        <p:nvSpPr>
          <p:cNvPr id="3" name="Content Placeholder 2"/>
          <p:cNvSpPr>
            <a:spLocks noGrp="1"/>
          </p:cNvSpPr>
          <p:nvPr>
            <p:ph idx="1"/>
          </p:nvPr>
        </p:nvSpPr>
        <p:spPr>
          <a:xfrm>
            <a:off x="1866900" y="1855639"/>
            <a:ext cx="7886700" cy="3263504"/>
          </a:xfrm>
        </p:spPr>
        <p:txBody>
          <a:bodyPr/>
          <a:lstStyle/>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67203D9-2608-466B-85DA-04D6FB3055F4}" type="slidenum">
              <a:rPr lang="en-US" smtClean="0"/>
              <a:pPr/>
              <a:t>33</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609601" y="4191000"/>
                <a:ext cx="10972795" cy="707886"/>
              </a:xfrm>
              <a:prstGeom prst="rect">
                <a:avLst/>
              </a:prstGeom>
              <a:noFill/>
            </p:spPr>
            <p:txBody>
              <a:bodyPr wrap="square" rtlCol="0">
                <a:spAutoFit/>
              </a:bodyPr>
              <a:lstStyle/>
              <a:p>
                <a:r>
                  <a:rPr lang="en-US" sz="2000" dirty="0"/>
                  <a:t>What if </a:t>
                </a:r>
                <a14:m>
                  <m:oMath xmlns:m="http://schemas.openxmlformats.org/officeDocument/2006/math">
                    <m:sSub>
                      <m:sSubPr>
                        <m:ctrlPr>
                          <a:rPr lang="en-US" sz="2000" i="1" smtClean="0">
                            <a:latin typeface="Cambria Math" panose="02040503050406030204" pitchFamily="18" charset="0"/>
                          </a:rPr>
                        </m:ctrlPr>
                      </m:sSubPr>
                      <m:e>
                        <m:r>
                          <m:rPr>
                            <m:nor/>
                          </m:rPr>
                          <a:rPr lang="en-US" sz="2000" dirty="0">
                            <a:latin typeface="Symbol" panose="05050102010706020507" pitchFamily="18" charset="2"/>
                          </a:rPr>
                          <m:t>s</m:t>
                        </m:r>
                      </m:e>
                      <m:sub>
                        <m:r>
                          <a:rPr lang="en-US" sz="2000" b="0" i="1" smtClean="0">
                            <a:latin typeface="Cambria Math" panose="02040503050406030204" pitchFamily="18" charset="0"/>
                          </a:rPr>
                          <m:t>𝑧</m:t>
                        </m:r>
                      </m:sub>
                    </m:sSub>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dirty="0"/>
                  <a:t>? If closed ends, the above stress equations (but not </a:t>
                </a:r>
                <a14:m>
                  <m:oMath xmlns:m="http://schemas.openxmlformats.org/officeDocument/2006/math">
                    <m:r>
                      <a:rPr lang="en-US" sz="2000" i="1" dirty="0">
                        <a:latin typeface="Cambria Math" panose="02040503050406030204" pitchFamily="18" charset="0"/>
                      </a:rPr>
                      <m:t>𝑢</m:t>
                    </m:r>
                  </m:oMath>
                </a14:m>
                <a:r>
                  <a:rPr lang="en-US" sz="2000" dirty="0"/>
                  <a:t>) are the same, but equilibrium in </a:t>
                </a:r>
                <a14:m>
                  <m:oMath xmlns:m="http://schemas.openxmlformats.org/officeDocument/2006/math">
                    <m:r>
                      <a:rPr lang="en-US" sz="2000" i="1" dirty="0">
                        <a:latin typeface="Cambria Math" panose="02040503050406030204" pitchFamily="18" charset="0"/>
                      </a:rPr>
                      <m:t>𝑧</m:t>
                    </m:r>
                  </m:oMath>
                </a14:m>
                <a:r>
                  <a:rPr lang="en-US" sz="2000" dirty="0"/>
                  <a:t>-direction requires:</a:t>
                </a:r>
              </a:p>
            </p:txBody>
          </p:sp>
        </mc:Choice>
        <mc:Fallback xmlns="">
          <p:sp>
            <p:nvSpPr>
              <p:cNvPr id="8" name="TextBox 7"/>
              <p:cNvSpPr txBox="1">
                <a:spLocks noRot="1" noChangeAspect="1" noMove="1" noResize="1" noEditPoints="1" noAdjustHandles="1" noChangeArrowheads="1" noChangeShapeType="1" noTextEdit="1"/>
              </p:cNvSpPr>
              <p:nvPr/>
            </p:nvSpPr>
            <p:spPr>
              <a:xfrm>
                <a:off x="609601" y="4191000"/>
                <a:ext cx="10972795" cy="707886"/>
              </a:xfrm>
              <a:prstGeom prst="rect">
                <a:avLst/>
              </a:prstGeom>
              <a:blipFill>
                <a:blip r:embed="rId5"/>
                <a:stretch>
                  <a:fillRect l="-556" t="-4310" b="-14655"/>
                </a:stretch>
              </a:blipFill>
            </p:spPr>
            <p:txBody>
              <a:bodyPr/>
              <a:lstStyle/>
              <a:p>
                <a:r>
                  <a:rPr lang="en-US">
                    <a:noFill/>
                  </a:rPr>
                  <a:t> </a:t>
                </a:r>
              </a:p>
            </p:txBody>
          </p:sp>
        </mc:Fallback>
      </mc:AlternateContent>
      <p:grpSp>
        <p:nvGrpSpPr>
          <p:cNvPr id="14" name="Group 13"/>
          <p:cNvGrpSpPr>
            <a:grpSpLocks noChangeAspect="1"/>
          </p:cNvGrpSpPr>
          <p:nvPr/>
        </p:nvGrpSpPr>
        <p:grpSpPr>
          <a:xfrm>
            <a:off x="6810147" y="5105400"/>
            <a:ext cx="2851801" cy="1536092"/>
            <a:chOff x="5135964" y="5103634"/>
            <a:chExt cx="1983827" cy="1068566"/>
          </a:xfrm>
        </p:grpSpPr>
        <p:sp>
          <p:nvSpPr>
            <p:cNvPr id="7" name="Arc 6"/>
            <p:cNvSpPr/>
            <p:nvPr/>
          </p:nvSpPr>
          <p:spPr>
            <a:xfrm>
              <a:off x="6018663" y="5285656"/>
              <a:ext cx="685800" cy="685800"/>
            </a:xfrm>
            <a:prstGeom prst="arc">
              <a:avLst>
                <a:gd name="adj1" fmla="val 16200000"/>
                <a:gd name="adj2" fmla="val 538937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6104388" y="5371381"/>
              <a:ext cx="514350" cy="514350"/>
            </a:xfrm>
            <a:prstGeom prst="arc">
              <a:avLst>
                <a:gd name="adj1" fmla="val 16200000"/>
                <a:gd name="adj2" fmla="val 538930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Connector 14"/>
            <p:cNvCxnSpPr/>
            <p:nvPr/>
          </p:nvCxnSpPr>
          <p:spPr>
            <a:xfrm flipH="1">
              <a:off x="5554758" y="5285656"/>
              <a:ext cx="80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554758" y="5371278"/>
              <a:ext cx="80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554758" y="5886289"/>
              <a:ext cx="80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554758" y="5971909"/>
              <a:ext cx="807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135964" y="532659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137223" y="5934522"/>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183597" y="5460992"/>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83597" y="5575292"/>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83597" y="5689592"/>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83597" y="5803892"/>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761819" y="52876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761819" y="54019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761819" y="55162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761819" y="56305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761819" y="57448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761819" y="58591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761819" y="5973459"/>
              <a:ext cx="35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54757" y="5103634"/>
              <a:ext cx="0" cy="10685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pic>
        <p:nvPicPr>
          <p:cNvPr id="12" name="Picture 11"/>
          <p:cNvPicPr>
            <a:picLocks noChangeAspect="1"/>
          </p:cNvPicPr>
          <p:nvPr/>
        </p:nvPicPr>
        <p:blipFill>
          <a:blip r:embed="rId6"/>
          <a:stretch>
            <a:fillRect/>
          </a:stretch>
        </p:blipFill>
        <p:spPr>
          <a:xfrm>
            <a:off x="2590800" y="5105400"/>
            <a:ext cx="3314700" cy="457200"/>
          </a:xfrm>
          <a:prstGeom prst="rect">
            <a:avLst/>
          </a:prstGeom>
        </p:spPr>
      </p:pic>
      <p:pic>
        <p:nvPicPr>
          <p:cNvPr id="13" name="Picture 12"/>
          <p:cNvPicPr>
            <a:picLocks noChangeAspect="1"/>
          </p:cNvPicPr>
          <p:nvPr/>
        </p:nvPicPr>
        <p:blipFill>
          <a:blip r:embed="rId7"/>
          <a:stretch>
            <a:fillRect/>
          </a:stretch>
        </p:blipFill>
        <p:spPr>
          <a:xfrm>
            <a:off x="2590800" y="5791200"/>
            <a:ext cx="2286000" cy="80010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54942" y="5661355"/>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554942" y="5661355"/>
                <a:ext cx="259686" cy="276999"/>
              </a:xfrm>
              <a:prstGeom prst="rect">
                <a:avLst/>
              </a:prstGeom>
              <a:blipFill>
                <a:blip r:embed="rId8"/>
                <a:stretch>
                  <a:fillRect l="-20930" r="-6977"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527623" y="5145563"/>
                <a:ext cx="2860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𝑧</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527623" y="5145563"/>
                <a:ext cx="286039" cy="276999"/>
              </a:xfrm>
              <a:prstGeom prst="rect">
                <a:avLst/>
              </a:prstGeom>
              <a:blipFill>
                <a:blip r:embed="rId9"/>
                <a:stretch>
                  <a:fillRect l="-1063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9762422" y="5669085"/>
                <a:ext cx="2959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m:t>
                          </m:r>
                        </m:sub>
                      </m:sSub>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9762422" y="5669085"/>
                <a:ext cx="295978" cy="276999"/>
              </a:xfrm>
              <a:prstGeom prst="rect">
                <a:avLst/>
              </a:prstGeom>
              <a:blipFill>
                <a:blip r:embed="rId10"/>
                <a:stretch>
                  <a:fillRect l="-18367" b="-28889"/>
                </a:stretch>
              </a:blipFill>
            </p:spPr>
            <p:txBody>
              <a:bodyPr/>
              <a:lstStyle/>
              <a:p>
                <a:r>
                  <a:rPr lang="en-US">
                    <a:noFill/>
                  </a:rPr>
                  <a:t> </a:t>
                </a:r>
              </a:p>
            </p:txBody>
          </p:sp>
        </mc:Fallback>
      </mc:AlternateContent>
    </p:spTree>
    <p:extLst>
      <p:ext uri="{BB962C8B-B14F-4D97-AF65-F5344CB8AC3E}">
        <p14:creationId xmlns:p14="http://schemas.microsoft.com/office/powerpoint/2010/main" val="17347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35" grpId="0"/>
      <p:bldP spid="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867401" y="838200"/>
            <a:ext cx="4494641" cy="4549680"/>
            <a:chOff x="7683690" y="2308320"/>
            <a:chExt cx="4494641" cy="4549680"/>
          </a:xfrm>
        </p:grpSpPr>
        <p:pic>
          <p:nvPicPr>
            <p:cNvPr id="9" name="Picture 8"/>
            <p:cNvPicPr>
              <a:picLocks noChangeAspect="1"/>
            </p:cNvPicPr>
            <p:nvPr/>
          </p:nvPicPr>
          <p:blipFill>
            <a:blip r:embed="rId3"/>
            <a:stretch>
              <a:fillRect/>
            </a:stretch>
          </p:blipFill>
          <p:spPr>
            <a:xfrm>
              <a:off x="7683690" y="2308320"/>
              <a:ext cx="4494641" cy="4549680"/>
            </a:xfrm>
            <a:prstGeom prst="rect">
              <a:avLst/>
            </a:prstGeom>
          </p:spPr>
        </p:pic>
        <p:pic>
          <p:nvPicPr>
            <p:cNvPr id="10" name="Picture 9"/>
            <p:cNvPicPr>
              <a:picLocks noChangeAspect="1"/>
            </p:cNvPicPr>
            <p:nvPr/>
          </p:nvPicPr>
          <p:blipFill>
            <a:blip r:embed="rId4"/>
            <a:stretch>
              <a:fillRect/>
            </a:stretch>
          </p:blipFill>
          <p:spPr>
            <a:xfrm>
              <a:off x="9686038" y="6007403"/>
              <a:ext cx="276040" cy="260266"/>
            </a:xfrm>
            <a:prstGeom prst="rect">
              <a:avLst/>
            </a:prstGeom>
          </p:spPr>
        </p:pic>
      </p:gr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34</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Thick-Walled Pressure Vessels</a:t>
            </a:r>
          </a:p>
        </p:txBody>
      </p:sp>
      <p:sp>
        <p:nvSpPr>
          <p:cNvPr id="22" name="TextBox 21"/>
          <p:cNvSpPr txBox="1"/>
          <p:nvPr/>
        </p:nvSpPr>
        <p:spPr>
          <a:xfrm>
            <a:off x="609600" y="5537537"/>
            <a:ext cx="109728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max tangential (circumferential) stress acts at inner surface in both cases … not always true if pressure acts on both surfaces (see next slide)</a:t>
            </a:r>
          </a:p>
          <a:p>
            <a:pPr marL="342900" indent="-342900">
              <a:buFont typeface="Arial" panose="020B0604020202020204" pitchFamily="34" charset="0"/>
              <a:buChar char="•"/>
            </a:pPr>
            <a:r>
              <a:rPr lang="en-US" sz="2000" dirty="0"/>
              <a:t>Where does maximum shear stress occur?</a:t>
            </a:r>
          </a:p>
        </p:txBody>
      </p:sp>
      <p:pic>
        <p:nvPicPr>
          <p:cNvPr id="6" name="Picture 5"/>
          <p:cNvPicPr>
            <a:picLocks noChangeAspect="1"/>
          </p:cNvPicPr>
          <p:nvPr/>
        </p:nvPicPr>
        <p:blipFill>
          <a:blip r:embed="rId5"/>
          <a:stretch>
            <a:fillRect/>
          </a:stretch>
        </p:blipFill>
        <p:spPr>
          <a:xfrm>
            <a:off x="1828801" y="838201"/>
            <a:ext cx="4062589" cy="4467089"/>
          </a:xfrm>
          <a:prstGeom prst="rect">
            <a:avLst/>
          </a:prstGeom>
        </p:spPr>
      </p:pic>
    </p:spTree>
    <p:extLst>
      <p:ext uri="{BB962C8B-B14F-4D97-AF65-F5344CB8AC3E}">
        <p14:creationId xmlns:p14="http://schemas.microsoft.com/office/powerpoint/2010/main" val="3838801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35</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Compound Cylinders: Press or Shrink Fits</a:t>
            </a:r>
          </a:p>
        </p:txBody>
      </p:sp>
      <mc:AlternateContent xmlns:mc="http://schemas.openxmlformats.org/markup-compatibility/2006" xmlns:a14="http://schemas.microsoft.com/office/drawing/2010/main">
        <mc:Choice Requires="a14">
          <p:sp>
            <p:nvSpPr>
              <p:cNvPr id="22" name="TextBox 21"/>
              <p:cNvSpPr txBox="1"/>
              <p:nvPr/>
            </p:nvSpPr>
            <p:spPr>
              <a:xfrm>
                <a:off x="609600" y="1011610"/>
                <a:ext cx="1097280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Can relate stress and deformation</a:t>
                </a:r>
              </a:p>
              <a:p>
                <a:pPr marL="342900" indent="-342900">
                  <a:buFont typeface="Arial" panose="020B0604020202020204" pitchFamily="34" charset="0"/>
                  <a:buChar char="•"/>
                </a:pPr>
                <a:r>
                  <a:rPr lang="en-US" sz="2400" i="1" dirty="0"/>
                  <a:t>Shrink allowance</a:t>
                </a:r>
                <a:r>
                  <a:rPr lang="en-US" sz="2400" dirty="0"/>
                  <a:t> or </a:t>
                </a:r>
                <a:r>
                  <a:rPr lang="en-US" sz="2400" i="1" dirty="0"/>
                  <a:t>radial interference</a:t>
                </a: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𝛿</m:t>
                    </m:r>
                  </m:oMath>
                </a14:m>
                <a:r>
                  <a:rPr lang="en-US" sz="2400" dirty="0"/>
                  <a:t>, is sum of the radial displacements of outer and inner cylinders at the interface, under the same pressure …</a:t>
                </a:r>
              </a:p>
            </p:txBody>
          </p:sp>
        </mc:Choice>
        <mc:Fallback xmlns="">
          <p:sp>
            <p:nvSpPr>
              <p:cNvPr id="22" name="TextBox 21"/>
              <p:cNvSpPr txBox="1">
                <a:spLocks noRot="1" noChangeAspect="1" noMove="1" noResize="1" noEditPoints="1" noAdjustHandles="1" noChangeArrowheads="1" noChangeShapeType="1" noTextEdit="1"/>
              </p:cNvSpPr>
              <p:nvPr/>
            </p:nvSpPr>
            <p:spPr>
              <a:xfrm>
                <a:off x="609600" y="1011610"/>
                <a:ext cx="10972800" cy="1200329"/>
              </a:xfrm>
              <a:prstGeom prst="rect">
                <a:avLst/>
              </a:prstGeom>
              <a:blipFill>
                <a:blip r:embed="rId3"/>
                <a:stretch>
                  <a:fillRect l="-722" t="-3553" r="-222" b="-11168"/>
                </a:stretch>
              </a:blipFill>
            </p:spPr>
            <p:txBody>
              <a:bodyPr/>
              <a:lstStyle/>
              <a:p>
                <a:r>
                  <a:rPr lang="en-US">
                    <a:noFill/>
                  </a:rPr>
                  <a:t> </a:t>
                </a:r>
              </a:p>
            </p:txBody>
          </p:sp>
        </mc:Fallback>
      </mc:AlternateContent>
      <p:sp>
        <p:nvSpPr>
          <p:cNvPr id="9" name="Rectangle 8"/>
          <p:cNvSpPr/>
          <p:nvPr/>
        </p:nvSpPr>
        <p:spPr>
          <a:xfrm>
            <a:off x="6625078" y="5218470"/>
            <a:ext cx="4003019" cy="461665"/>
          </a:xfrm>
          <a:prstGeom prst="rect">
            <a:avLst/>
          </a:prstGeom>
        </p:spPr>
        <p:txBody>
          <a:bodyPr wrap="none">
            <a:spAutoFit/>
          </a:bodyPr>
          <a:lstStyle/>
          <a:p>
            <a:pPr marL="342900" indent="-342900">
              <a:buFont typeface="Arial" panose="020B0604020202020204" pitchFamily="34" charset="0"/>
              <a:buChar char="•"/>
            </a:pPr>
            <a:r>
              <a:rPr lang="en-US" sz="2400" dirty="0"/>
              <a:t>If materials are the same,</a:t>
            </a:r>
          </a:p>
        </p:txBody>
      </p:sp>
      <p:pic>
        <p:nvPicPr>
          <p:cNvPr id="10" name="Picture 9"/>
          <p:cNvPicPr>
            <a:picLocks noChangeAspect="1"/>
          </p:cNvPicPr>
          <p:nvPr/>
        </p:nvPicPr>
        <p:blipFill>
          <a:blip r:embed="rId4"/>
          <a:stretch>
            <a:fillRect/>
          </a:stretch>
        </p:blipFill>
        <p:spPr>
          <a:xfrm>
            <a:off x="6958934" y="5775673"/>
            <a:ext cx="3328066" cy="828675"/>
          </a:xfrm>
          <a:prstGeom prst="rect">
            <a:avLst/>
          </a:prstGeom>
        </p:spPr>
      </p:pic>
      <p:pic>
        <p:nvPicPr>
          <p:cNvPr id="3" name="Picture 2">
            <a:extLst>
              <a:ext uri="{FF2B5EF4-FFF2-40B4-BE49-F238E27FC236}">
                <a16:creationId xmlns:a16="http://schemas.microsoft.com/office/drawing/2014/main" id="{CCEE5C9C-F48F-4A7C-91E6-57596A55BAFE}"/>
              </a:ext>
            </a:extLst>
          </p:cNvPr>
          <p:cNvPicPr>
            <a:picLocks noChangeAspect="1"/>
          </p:cNvPicPr>
          <p:nvPr/>
        </p:nvPicPr>
        <p:blipFill>
          <a:blip r:embed="rId5"/>
          <a:stretch>
            <a:fillRect/>
          </a:stretch>
        </p:blipFill>
        <p:spPr>
          <a:xfrm>
            <a:off x="6877471" y="2326640"/>
            <a:ext cx="5085929" cy="889258"/>
          </a:xfrm>
          <a:prstGeom prst="rect">
            <a:avLst/>
          </a:prstGeom>
        </p:spPr>
      </p:pic>
      <p:pic>
        <p:nvPicPr>
          <p:cNvPr id="4" name="Picture 3">
            <a:extLst>
              <a:ext uri="{FF2B5EF4-FFF2-40B4-BE49-F238E27FC236}">
                <a16:creationId xmlns:a16="http://schemas.microsoft.com/office/drawing/2014/main" id="{A6880ABD-790B-462C-8674-671274705352}"/>
              </a:ext>
            </a:extLst>
          </p:cNvPr>
          <p:cNvPicPr>
            <a:picLocks noChangeAspect="1"/>
          </p:cNvPicPr>
          <p:nvPr/>
        </p:nvPicPr>
        <p:blipFill>
          <a:blip r:embed="rId6"/>
          <a:stretch>
            <a:fillRect/>
          </a:stretch>
        </p:blipFill>
        <p:spPr>
          <a:xfrm>
            <a:off x="609600" y="2362200"/>
            <a:ext cx="5335547" cy="873656"/>
          </a:xfrm>
          <a:prstGeom prst="rect">
            <a:avLst/>
          </a:prstGeom>
        </p:spPr>
      </p:pic>
      <p:sp>
        <p:nvSpPr>
          <p:cNvPr id="12" name="TextBox 11">
            <a:extLst>
              <a:ext uri="{FF2B5EF4-FFF2-40B4-BE49-F238E27FC236}">
                <a16:creationId xmlns:a16="http://schemas.microsoft.com/office/drawing/2014/main" id="{03F5A981-EE4D-4C22-867B-8EDA7E2D2685}"/>
              </a:ext>
            </a:extLst>
          </p:cNvPr>
          <p:cNvSpPr txBox="1"/>
          <p:nvPr/>
        </p:nvSpPr>
        <p:spPr>
          <a:xfrm>
            <a:off x="6162329" y="2438400"/>
            <a:ext cx="514885" cy="769441"/>
          </a:xfrm>
          <a:prstGeom prst="rect">
            <a:avLst/>
          </a:prstGeom>
          <a:noFill/>
        </p:spPr>
        <p:txBody>
          <a:bodyPr wrap="none" rtlCol="0">
            <a:spAutoFit/>
          </a:bodyPr>
          <a:lstStyle/>
          <a:p>
            <a:r>
              <a:rPr lang="en-US" sz="4400" dirty="0">
                <a:solidFill>
                  <a:srgbClr val="0070C0"/>
                </a:solidFill>
              </a:rPr>
              <a:t>+</a:t>
            </a:r>
          </a:p>
        </p:txBody>
      </p:sp>
      <p:sp>
        <p:nvSpPr>
          <p:cNvPr id="13" name="Arrow: Right 12">
            <a:extLst>
              <a:ext uri="{FF2B5EF4-FFF2-40B4-BE49-F238E27FC236}">
                <a16:creationId xmlns:a16="http://schemas.microsoft.com/office/drawing/2014/main" id="{A792A4BC-F08C-4582-92CE-6BE7FFD8E5D4}"/>
              </a:ext>
            </a:extLst>
          </p:cNvPr>
          <p:cNvSpPr/>
          <p:nvPr/>
        </p:nvSpPr>
        <p:spPr>
          <a:xfrm>
            <a:off x="3669792" y="4038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FC34252-A173-4360-8B43-FBB3C4006699}"/>
              </a:ext>
            </a:extLst>
          </p:cNvPr>
          <p:cNvPicPr>
            <a:picLocks noChangeAspect="1"/>
          </p:cNvPicPr>
          <p:nvPr/>
        </p:nvPicPr>
        <p:blipFill>
          <a:blip r:embed="rId7"/>
          <a:stretch>
            <a:fillRect/>
          </a:stretch>
        </p:blipFill>
        <p:spPr>
          <a:xfrm>
            <a:off x="5029200" y="3886200"/>
            <a:ext cx="6885172" cy="769441"/>
          </a:xfrm>
          <a:prstGeom prst="rect">
            <a:avLst/>
          </a:prstGeom>
        </p:spPr>
      </p:pic>
      <p:pic>
        <p:nvPicPr>
          <p:cNvPr id="15" name="Picture 14">
            <a:extLst>
              <a:ext uri="{FF2B5EF4-FFF2-40B4-BE49-F238E27FC236}">
                <a16:creationId xmlns:a16="http://schemas.microsoft.com/office/drawing/2014/main" id="{F046FF73-498B-42BE-B072-DE496A5A62A1}"/>
              </a:ext>
            </a:extLst>
          </p:cNvPr>
          <p:cNvPicPr>
            <a:picLocks noChangeAspect="1"/>
          </p:cNvPicPr>
          <p:nvPr/>
        </p:nvPicPr>
        <p:blipFill>
          <a:blip r:embed="rId8"/>
          <a:stretch>
            <a:fillRect/>
          </a:stretch>
        </p:blipFill>
        <p:spPr>
          <a:xfrm>
            <a:off x="233391" y="3474085"/>
            <a:ext cx="4348001" cy="3257550"/>
          </a:xfrm>
          <a:prstGeom prst="rect">
            <a:avLst/>
          </a:prstGeom>
        </p:spPr>
      </p:pic>
    </p:spTree>
    <p:extLst>
      <p:ext uri="{BB962C8B-B14F-4D97-AF65-F5344CB8AC3E}">
        <p14:creationId xmlns:p14="http://schemas.microsoft.com/office/powerpoint/2010/main" val="171986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901158" y="3208589"/>
            <a:ext cx="4062242" cy="3649413"/>
          </a:xfrm>
          <a:prstGeom prst="rect">
            <a:avLst/>
          </a:prstGeom>
        </p:spPr>
      </p:pic>
      <p:pic>
        <p:nvPicPr>
          <p:cNvPr id="4" name="Picture 3"/>
          <p:cNvPicPr>
            <a:picLocks noChangeAspect="1"/>
          </p:cNvPicPr>
          <p:nvPr/>
        </p:nvPicPr>
        <p:blipFill>
          <a:blip r:embed="rId4"/>
          <a:stretch>
            <a:fillRect/>
          </a:stretch>
        </p:blipFill>
        <p:spPr>
          <a:xfrm>
            <a:off x="1981200" y="1672656"/>
            <a:ext cx="5687354" cy="2015124"/>
          </a:xfrm>
          <a:prstGeom prst="rect">
            <a:avLst/>
          </a:prstGeom>
        </p:spPr>
      </p:pic>
      <p:sp>
        <p:nvSpPr>
          <p:cNvPr id="25" name="TextBox 24"/>
          <p:cNvSpPr txBox="1"/>
          <p:nvPr/>
        </p:nvSpPr>
        <p:spPr>
          <a:xfrm>
            <a:off x="609600" y="1135552"/>
            <a:ext cx="7848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Boundary conditions: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36</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Annular Disk</a:t>
            </a:r>
          </a:p>
        </p:txBody>
      </p:sp>
      <p:pic>
        <p:nvPicPr>
          <p:cNvPr id="2" name="Picture 1"/>
          <p:cNvPicPr>
            <a:picLocks noChangeAspect="1"/>
          </p:cNvPicPr>
          <p:nvPr/>
        </p:nvPicPr>
        <p:blipFill>
          <a:blip r:embed="rId5"/>
          <a:stretch>
            <a:fillRect/>
          </a:stretch>
        </p:blipFill>
        <p:spPr>
          <a:xfrm>
            <a:off x="8610600" y="254438"/>
            <a:ext cx="2590800" cy="2425780"/>
          </a:xfrm>
          <a:prstGeom prst="rect">
            <a:avLst/>
          </a:prstGeom>
        </p:spPr>
      </p:pic>
      <p:pic>
        <p:nvPicPr>
          <p:cNvPr id="3" name="Picture 2"/>
          <p:cNvPicPr>
            <a:picLocks noChangeAspect="1"/>
          </p:cNvPicPr>
          <p:nvPr/>
        </p:nvPicPr>
        <p:blipFill>
          <a:blip r:embed="rId6"/>
          <a:stretch>
            <a:fillRect/>
          </a:stretch>
        </p:blipFill>
        <p:spPr>
          <a:xfrm>
            <a:off x="3962400" y="1195137"/>
            <a:ext cx="2825545" cy="316461"/>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09600" y="3962400"/>
                <a:ext cx="6400800" cy="843436"/>
              </a:xfrm>
              <a:prstGeom prst="rect">
                <a:avLst/>
              </a:prstGeom>
            </p:spPr>
            <p:txBody>
              <a:bodyPr wrap="square">
                <a:spAutoFit/>
              </a:bodyPr>
              <a:lstStyle/>
              <a:p>
                <a:pPr marL="285750" indent="-285750">
                  <a:buFont typeface="Arial" panose="020B0604020202020204" pitchFamily="34" charset="0"/>
                  <a:buChar char="•"/>
                </a:pPr>
                <a:r>
                  <a:rPr lang="en-US" sz="2000" dirty="0"/>
                  <a:t>Find location of max radial stress. Let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𝑑</m:t>
                            </m:r>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𝑟</m:t>
                            </m:r>
                          </m:sub>
                        </m:sSub>
                      </m:num>
                      <m:den>
                        <m:r>
                          <a:rPr lang="en-US" sz="2000" i="1">
                            <a:latin typeface="Cambria Math" panose="02040503050406030204" pitchFamily="18" charset="0"/>
                          </a:rPr>
                          <m:t>𝑑𝑟</m:t>
                        </m:r>
                      </m:den>
                    </m:f>
                    <m:r>
                      <a:rPr lang="en-US" sz="2000" i="1">
                        <a:latin typeface="Cambria Math" panose="02040503050406030204" pitchFamily="18" charset="0"/>
                      </a:rPr>
                      <m:t>=0</m:t>
                    </m:r>
                  </m:oMath>
                </a14:m>
                <a:r>
                  <a:rPr lang="en-US" sz="2000" dirty="0"/>
                  <a:t> and solve …</a:t>
                </a:r>
              </a:p>
            </p:txBody>
          </p:sp>
        </mc:Choice>
        <mc:Fallback xmlns="">
          <p:sp>
            <p:nvSpPr>
              <p:cNvPr id="5" name="Rectangle 4"/>
              <p:cNvSpPr>
                <a:spLocks noRot="1" noChangeAspect="1" noMove="1" noResize="1" noEditPoints="1" noAdjustHandles="1" noChangeArrowheads="1" noChangeShapeType="1" noTextEdit="1"/>
              </p:cNvSpPr>
              <p:nvPr/>
            </p:nvSpPr>
            <p:spPr>
              <a:xfrm>
                <a:off x="609600" y="3962400"/>
                <a:ext cx="6400800" cy="843436"/>
              </a:xfrm>
              <a:prstGeom prst="rect">
                <a:avLst/>
              </a:prstGeom>
              <a:blipFill>
                <a:blip r:embed="rId7"/>
                <a:stretch>
                  <a:fillRect l="-857" b="-13043"/>
                </a:stretch>
              </a:blipFill>
            </p:spPr>
            <p:txBody>
              <a:bodyPr/>
              <a:lstStyle/>
              <a:p>
                <a:r>
                  <a:rPr lang="en-US">
                    <a:noFill/>
                  </a:rPr>
                  <a:t> </a:t>
                </a:r>
              </a:p>
            </p:txBody>
          </p:sp>
        </mc:Fallback>
      </mc:AlternateContent>
      <p:pic>
        <p:nvPicPr>
          <p:cNvPr id="6" name="Picture 5"/>
          <p:cNvPicPr>
            <a:picLocks noChangeAspect="1"/>
          </p:cNvPicPr>
          <p:nvPr/>
        </p:nvPicPr>
        <p:blipFill>
          <a:blip r:embed="rId8"/>
          <a:stretch>
            <a:fillRect/>
          </a:stretch>
        </p:blipFill>
        <p:spPr>
          <a:xfrm>
            <a:off x="2675022" y="5029201"/>
            <a:ext cx="2873451" cy="591245"/>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3185220" y="5666569"/>
                <a:ext cx="2164182" cy="398186"/>
              </a:xfrm>
              <a:prstGeom prst="rect">
                <a:avLst/>
              </a:prstGeom>
            </p:spPr>
            <p:txBody>
              <a:bodyPr wrap="none">
                <a:spAutoFit/>
              </a:bodyPr>
              <a:lstStyle/>
              <a:p>
                <a:r>
                  <a:rPr lang="en-US" dirty="0"/>
                  <a:t>(occurs at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𝑎𝑏</m:t>
                        </m:r>
                      </m:e>
                    </m:rad>
                  </m:oMath>
                </a14:m>
                <a:r>
                  <a:rPr lang="en-US" dirty="0"/>
                  <a:t>)</a:t>
                </a:r>
              </a:p>
            </p:txBody>
          </p:sp>
        </mc:Choice>
        <mc:Fallback xmlns="">
          <p:sp>
            <p:nvSpPr>
              <p:cNvPr id="9" name="Rectangle 8"/>
              <p:cNvSpPr>
                <a:spLocks noRot="1" noChangeAspect="1" noMove="1" noResize="1" noEditPoints="1" noAdjustHandles="1" noChangeArrowheads="1" noChangeShapeType="1" noTextEdit="1"/>
              </p:cNvSpPr>
              <p:nvPr/>
            </p:nvSpPr>
            <p:spPr>
              <a:xfrm>
                <a:off x="3185220" y="5666569"/>
                <a:ext cx="2164182" cy="398186"/>
              </a:xfrm>
              <a:prstGeom prst="rect">
                <a:avLst/>
              </a:prstGeom>
              <a:blipFill>
                <a:blip r:embed="rId9"/>
                <a:stretch>
                  <a:fillRect l="-2535" t="-1538" r="-1408" b="-24615"/>
                </a:stretch>
              </a:blipFill>
            </p:spPr>
            <p:txBody>
              <a:bodyPr/>
              <a:lstStyle/>
              <a:p>
                <a:r>
                  <a:rPr lang="en-US">
                    <a:noFill/>
                  </a:rPr>
                  <a:t> </a:t>
                </a:r>
              </a:p>
            </p:txBody>
          </p:sp>
        </mc:Fallback>
      </mc:AlternateContent>
    </p:spTree>
    <p:extLst>
      <p:ext uri="{BB962C8B-B14F-4D97-AF65-F5344CB8AC3E}">
        <p14:creationId xmlns:p14="http://schemas.microsoft.com/office/powerpoint/2010/main" val="24059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837177" y="2537989"/>
            <a:ext cx="6313603" cy="4280740"/>
          </a:xfrm>
          <a:prstGeom prst="rect">
            <a:avLst/>
          </a:prstGeom>
        </p:spPr>
      </p:pic>
      <p:sp>
        <p:nvSpPr>
          <p:cNvPr id="25" name="TextBox 24"/>
          <p:cNvSpPr txBox="1"/>
          <p:nvPr/>
        </p:nvSpPr>
        <p:spPr>
          <a:xfrm>
            <a:off x="609600" y="1135552"/>
            <a:ext cx="78486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Boundary conditions: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Then,</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37</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Solid Disk</a:t>
            </a:r>
          </a:p>
        </p:txBody>
      </p:sp>
      <p:pic>
        <p:nvPicPr>
          <p:cNvPr id="10" name="Picture 9"/>
          <p:cNvPicPr>
            <a:picLocks noChangeAspect="1"/>
          </p:cNvPicPr>
          <p:nvPr/>
        </p:nvPicPr>
        <p:blipFill>
          <a:blip r:embed="rId4"/>
          <a:stretch>
            <a:fillRect/>
          </a:stretch>
        </p:blipFill>
        <p:spPr>
          <a:xfrm>
            <a:off x="3810000" y="1147764"/>
            <a:ext cx="2949213" cy="376237"/>
          </a:xfrm>
          <a:prstGeom prst="rect">
            <a:avLst/>
          </a:prstGeom>
        </p:spPr>
      </p:pic>
      <p:pic>
        <p:nvPicPr>
          <p:cNvPr id="11" name="Picture 10"/>
          <p:cNvPicPr>
            <a:picLocks noChangeAspect="1"/>
          </p:cNvPicPr>
          <p:nvPr/>
        </p:nvPicPr>
        <p:blipFill>
          <a:blip r:embed="rId5"/>
          <a:stretch>
            <a:fillRect/>
          </a:stretch>
        </p:blipFill>
        <p:spPr>
          <a:xfrm>
            <a:off x="1295400" y="2537989"/>
            <a:ext cx="4205287" cy="1881611"/>
          </a:xfrm>
          <a:prstGeom prst="rect">
            <a:avLst/>
          </a:prstGeom>
        </p:spPr>
      </p:pic>
      <p:sp>
        <p:nvSpPr>
          <p:cNvPr id="2" name="Rectangle 1"/>
          <p:cNvSpPr/>
          <p:nvPr/>
        </p:nvSpPr>
        <p:spPr>
          <a:xfrm>
            <a:off x="1371600" y="5057629"/>
            <a:ext cx="3352800" cy="646331"/>
          </a:xfrm>
          <a:prstGeom prst="rect">
            <a:avLst/>
          </a:prstGeom>
        </p:spPr>
        <p:txBody>
          <a:bodyPr wrap="square">
            <a:spAutoFit/>
          </a:bodyPr>
          <a:lstStyle/>
          <a:p>
            <a:pPr algn="ctr"/>
            <a:r>
              <a:rPr lang="en-US" dirty="0"/>
              <a:t>* If small hole in center of solid disk, </a:t>
            </a:r>
            <a:r>
              <a:rPr lang="en-US" dirty="0" err="1"/>
              <a:t>circ</a:t>
            </a:r>
            <a:r>
              <a:rPr lang="en-US" dirty="0"/>
              <a:t> stress doubles!</a:t>
            </a:r>
          </a:p>
        </p:txBody>
      </p:sp>
    </p:spTree>
    <p:extLst>
      <p:ext uri="{BB962C8B-B14F-4D97-AF65-F5344CB8AC3E}">
        <p14:creationId xmlns:p14="http://schemas.microsoft.com/office/powerpoint/2010/main" val="164641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38</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p:pic>
        <p:nvPicPr>
          <p:cNvPr id="2" name="Picture 1"/>
          <p:cNvPicPr>
            <a:picLocks noChangeAspect="1"/>
          </p:cNvPicPr>
          <p:nvPr/>
        </p:nvPicPr>
        <p:blipFill>
          <a:blip r:embed="rId3"/>
          <a:stretch>
            <a:fillRect/>
          </a:stretch>
        </p:blipFill>
        <p:spPr>
          <a:xfrm>
            <a:off x="3810001" y="1666876"/>
            <a:ext cx="1128713" cy="771525"/>
          </a:xfrm>
          <a:prstGeom prst="rect">
            <a:avLst/>
          </a:prstGeom>
        </p:spPr>
      </p:pic>
      <p:pic>
        <p:nvPicPr>
          <p:cNvPr id="3" name="Picture 2"/>
          <p:cNvPicPr>
            <a:picLocks noChangeAspect="1"/>
          </p:cNvPicPr>
          <p:nvPr/>
        </p:nvPicPr>
        <p:blipFill>
          <a:blip r:embed="rId4"/>
          <a:stretch>
            <a:fillRect/>
          </a:stretch>
        </p:blipFill>
        <p:spPr>
          <a:xfrm>
            <a:off x="6672262" y="1666876"/>
            <a:ext cx="1100138" cy="771525"/>
          </a:xfrm>
          <a:prstGeom prst="rect">
            <a:avLst/>
          </a:prstGeom>
        </p:spPr>
      </p:pic>
      <p:pic>
        <p:nvPicPr>
          <p:cNvPr id="4" name="Picture 3"/>
          <p:cNvPicPr>
            <a:picLocks noChangeAspect="1"/>
          </p:cNvPicPr>
          <p:nvPr/>
        </p:nvPicPr>
        <p:blipFill>
          <a:blip r:embed="rId5"/>
          <a:stretch>
            <a:fillRect/>
          </a:stretch>
        </p:blipFill>
        <p:spPr>
          <a:xfrm>
            <a:off x="2963346" y="3200401"/>
            <a:ext cx="6286500" cy="842963"/>
          </a:xfrm>
          <a:prstGeom prst="rect">
            <a:avLst/>
          </a:prstGeom>
        </p:spPr>
      </p:pic>
      <p:pic>
        <p:nvPicPr>
          <p:cNvPr id="5" name="Picture 4"/>
          <p:cNvPicPr>
            <a:picLocks noChangeAspect="1"/>
          </p:cNvPicPr>
          <p:nvPr/>
        </p:nvPicPr>
        <p:blipFill>
          <a:blip r:embed="rId6"/>
          <a:stretch>
            <a:fillRect/>
          </a:stretch>
        </p:blipFill>
        <p:spPr>
          <a:xfrm>
            <a:off x="1706047" y="5791200"/>
            <a:ext cx="8772525" cy="800100"/>
          </a:xfrm>
          <a:prstGeom prst="rect">
            <a:avLst/>
          </a:prstGeom>
        </p:spPr>
      </p:pic>
      <p:pic>
        <p:nvPicPr>
          <p:cNvPr id="6" name="Picture 5"/>
          <p:cNvPicPr>
            <a:picLocks noChangeAspect="1"/>
          </p:cNvPicPr>
          <p:nvPr/>
        </p:nvPicPr>
        <p:blipFill>
          <a:blip r:embed="rId7"/>
          <a:stretch>
            <a:fillRect/>
          </a:stretch>
        </p:blipFill>
        <p:spPr>
          <a:xfrm>
            <a:off x="1734621" y="4810126"/>
            <a:ext cx="8743950" cy="82867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09600" y="895290"/>
                <a:ext cx="109728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Derived approach to solve for deflections; can similarly find the slope at a point of interest (as long as a couple </a:t>
                </a:r>
                <a14:m>
                  <m:oMath xmlns:m="http://schemas.openxmlformats.org/officeDocument/2006/math">
                    <m:r>
                      <a:rPr lang="en-US" sz="2000" i="1" dirty="0" smtClean="0">
                        <a:latin typeface="Cambria Math" panose="02040503050406030204" pitchFamily="18" charset="0"/>
                      </a:rPr>
                      <m:t>𝐶</m:t>
                    </m:r>
                  </m:oMath>
                </a14:m>
                <a:r>
                  <a:rPr lang="en-US" sz="2000" dirty="0"/>
                  <a:t> is applied there)</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895290"/>
                <a:ext cx="10972800" cy="707886"/>
              </a:xfrm>
              <a:prstGeom prst="rect">
                <a:avLst/>
              </a:prstGeom>
              <a:blipFill>
                <a:blip r:embed="rId8"/>
                <a:stretch>
                  <a:fillRect l="-500" t="-4310" r="-556" b="-15517"/>
                </a:stretch>
              </a:blipFill>
            </p:spPr>
            <p:txBody>
              <a:bodyPr/>
              <a:lstStyle/>
              <a:p>
                <a:r>
                  <a:rPr lang="en-US">
                    <a:noFill/>
                  </a:rPr>
                  <a:t> </a:t>
                </a:r>
              </a:p>
            </p:txBody>
          </p:sp>
        </mc:Fallback>
      </mc:AlternateContent>
      <p:sp>
        <p:nvSpPr>
          <p:cNvPr id="11" name="TextBox 10"/>
          <p:cNvSpPr txBox="1"/>
          <p:nvPr/>
        </p:nvSpPr>
        <p:spPr>
          <a:xfrm>
            <a:off x="609600" y="2492514"/>
            <a:ext cx="10972799" cy="399912"/>
          </a:xfrm>
          <a:prstGeom prst="rect">
            <a:avLst/>
          </a:prstGeom>
          <a:noFill/>
        </p:spPr>
        <p:txBody>
          <a:bodyPr wrap="square" rtlCol="0">
            <a:spAutoFit/>
          </a:bodyPr>
          <a:lstStyle/>
          <a:p>
            <a:pPr marL="285750" indent="-285750">
              <a:buFont typeface="Arial" panose="020B0604020202020204" pitchFamily="34" charset="0"/>
              <a:buChar char="•"/>
            </a:pPr>
            <a:r>
              <a:rPr lang="en-US" sz="2000" dirty="0"/>
              <a:t>Strain energy is a function of axial load, moment, transverse load, and torque</a:t>
            </a:r>
          </a:p>
        </p:txBody>
      </p:sp>
      <mc:AlternateContent xmlns:mc="http://schemas.openxmlformats.org/markup-compatibility/2006" xmlns:a14="http://schemas.microsoft.com/office/drawing/2010/main">
        <mc:Choice Requires="a14">
          <p:sp>
            <p:nvSpPr>
              <p:cNvPr id="12" name="TextBox 11"/>
              <p:cNvSpPr txBox="1"/>
              <p:nvPr/>
            </p:nvSpPr>
            <p:spPr>
              <a:xfrm>
                <a:off x="609600" y="4321314"/>
                <a:ext cx="1074419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Since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𝑖</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oMath>
                </a14:m>
                <a:r>
                  <a:rPr lang="en-US" sz="2000" dirty="0"/>
                  <a:t> are not functions of </a:t>
                </a:r>
                <a14:m>
                  <m:oMath xmlns:m="http://schemas.openxmlformats.org/officeDocument/2006/math">
                    <m:r>
                      <a:rPr lang="en-US" sz="2000" i="1" dirty="0">
                        <a:latin typeface="Cambria Math" panose="02040503050406030204" pitchFamily="18" charset="0"/>
                      </a:rPr>
                      <m:t>𝑥</m:t>
                    </m:r>
                  </m:oMath>
                </a14:m>
                <a:r>
                  <a:rPr lang="en-US" sz="2000" dirty="0"/>
                  <a:t>, we can move the derivative inside the integrals …</a:t>
                </a:r>
              </a:p>
            </p:txBody>
          </p:sp>
        </mc:Choice>
        <mc:Fallback xmlns="">
          <p:sp>
            <p:nvSpPr>
              <p:cNvPr id="12" name="TextBox 11"/>
              <p:cNvSpPr txBox="1">
                <a:spLocks noRot="1" noChangeAspect="1" noMove="1" noResize="1" noEditPoints="1" noAdjustHandles="1" noChangeArrowheads="1" noChangeShapeType="1" noTextEdit="1"/>
              </p:cNvSpPr>
              <p:nvPr/>
            </p:nvSpPr>
            <p:spPr>
              <a:xfrm>
                <a:off x="609600" y="4321314"/>
                <a:ext cx="10744199" cy="400110"/>
              </a:xfrm>
              <a:prstGeom prst="rect">
                <a:avLst/>
              </a:prstGeom>
              <a:blipFill>
                <a:blip r:embed="rId9"/>
                <a:stretch>
                  <a:fillRect l="-511" t="-7576" b="-27273"/>
                </a:stretch>
              </a:blipFill>
            </p:spPr>
            <p:txBody>
              <a:bodyPr/>
              <a:lstStyle/>
              <a:p>
                <a:r>
                  <a:rPr lang="en-US">
                    <a:noFill/>
                  </a:rPr>
                  <a:t> </a:t>
                </a:r>
              </a:p>
            </p:txBody>
          </p:sp>
        </mc:Fallback>
      </mc:AlternateContent>
    </p:spTree>
    <p:extLst>
      <p:ext uri="{BB962C8B-B14F-4D97-AF65-F5344CB8AC3E}">
        <p14:creationId xmlns:p14="http://schemas.microsoft.com/office/powerpoint/2010/main" val="37501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85800" y="914400"/>
                <a:ext cx="10896599" cy="830997"/>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Find deflection at </a:t>
                </a:r>
                <a14:m>
                  <m:oMath xmlns:m="http://schemas.openxmlformats.org/officeDocument/2006/math">
                    <m:r>
                      <a:rPr lang="en-US" sz="2400" i="1" dirty="0">
                        <a:latin typeface="Cambria Math" panose="02040503050406030204" pitchFamily="18" charset="0"/>
                      </a:rPr>
                      <m:t>𝐷</m:t>
                    </m:r>
                  </m:oMath>
                </a14:m>
                <a:r>
                  <a:rPr lang="en-US" sz="2400" dirty="0"/>
                  <a:t> in a beam with a wide-flange (</a:t>
                </a:r>
                <a14:m>
                  <m:oMath xmlns:m="http://schemas.openxmlformats.org/officeDocument/2006/math">
                    <m:r>
                      <a:rPr lang="en-US" sz="2400" i="1" dirty="0">
                        <a:latin typeface="Cambria Math" panose="02040503050406030204" pitchFamily="18" charset="0"/>
                      </a:rPr>
                      <m:t>𝑊</m:t>
                    </m:r>
                    <m:r>
                      <a:rPr lang="en-US" sz="2400" i="1" dirty="0">
                        <a:latin typeface="Cambria Math" panose="02040503050406030204" pitchFamily="18" charset="0"/>
                      </a:rPr>
                      <m:t>10</m:t>
                    </m:r>
                    <m:r>
                      <a:rPr lang="en-US" sz="2400" i="1" dirty="0">
                        <a:latin typeface="Cambria Math" panose="02040503050406030204" pitchFamily="18" charset="0"/>
                      </a:rPr>
                      <m:t>𝑥</m:t>
                    </m:r>
                    <m:r>
                      <a:rPr lang="en-US" sz="2400" i="1" dirty="0">
                        <a:latin typeface="Cambria Math" panose="02040503050406030204" pitchFamily="18" charset="0"/>
                      </a:rPr>
                      <m:t>15</m:t>
                    </m:r>
                  </m:oMath>
                </a14:m>
                <a:r>
                  <a:rPr lang="en-US" sz="2400" dirty="0"/>
                  <a:t>) cross-section. Use </a:t>
                </a:r>
                <a14:m>
                  <m:oMath xmlns:m="http://schemas.openxmlformats.org/officeDocument/2006/math">
                    <m:r>
                      <a:rPr lang="en-US" sz="2400" i="1" dirty="0">
                        <a:latin typeface="Cambria Math" panose="02040503050406030204" pitchFamily="18" charset="0"/>
                      </a:rPr>
                      <m:t>𝐸</m:t>
                    </m:r>
                    <m:r>
                      <a:rPr lang="en-US" sz="2400" i="1" dirty="0">
                        <a:latin typeface="Cambria Math" panose="02040503050406030204" pitchFamily="18" charset="0"/>
                      </a:rPr>
                      <m:t>=29</m:t>
                    </m:r>
                    <m:r>
                      <a:rPr lang="en-US" sz="2400" i="1" dirty="0">
                        <a:latin typeface="Cambria Math" panose="02040503050406030204" pitchFamily="18" charset="0"/>
                      </a:rPr>
                      <m:t>𝑥</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10</m:t>
                        </m:r>
                      </m:e>
                      <m:sup>
                        <m:r>
                          <a:rPr lang="en-US" sz="2400" i="1" dirty="0">
                            <a:latin typeface="Cambria Math" panose="02040503050406030204" pitchFamily="18" charset="0"/>
                          </a:rPr>
                          <m:t>6</m:t>
                        </m:r>
                      </m:sup>
                    </m:sSup>
                    <m:r>
                      <a:rPr lang="en-US" sz="2400" i="1" dirty="0">
                        <a:latin typeface="Cambria Math" panose="02040503050406030204" pitchFamily="18" charset="0"/>
                      </a:rPr>
                      <m:t> </m:t>
                    </m:r>
                    <m:r>
                      <a:rPr lang="en-US" sz="2400" i="1" dirty="0">
                        <a:latin typeface="Cambria Math" panose="02040503050406030204" pitchFamily="18" charset="0"/>
                      </a:rPr>
                      <m:t>𝑝𝑠𝑖</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𝑥</m:t>
                        </m:r>
                      </m:sub>
                    </m:sSub>
                    <m:r>
                      <a:rPr lang="en-US" sz="2400" i="1">
                        <a:latin typeface="Cambria Math" panose="02040503050406030204" pitchFamily="18" charset="0"/>
                      </a:rPr>
                      <m:t>=69.9 </m:t>
                    </m:r>
                    <m:sSup>
                      <m:sSupPr>
                        <m:ctrlPr>
                          <a:rPr lang="en-US" sz="2400" i="1">
                            <a:latin typeface="Cambria Math" panose="02040503050406030204" pitchFamily="18" charset="0"/>
                          </a:rPr>
                        </m:ctrlPr>
                      </m:sSupPr>
                      <m:e>
                        <m:r>
                          <a:rPr lang="en-US" sz="2400" i="1">
                            <a:latin typeface="Cambria Math" panose="02040503050406030204" pitchFamily="18" charset="0"/>
                          </a:rPr>
                          <m:t>𝑖𝑛</m:t>
                        </m:r>
                      </m:e>
                      <m:sup>
                        <m:r>
                          <a:rPr lang="en-US" sz="2400" i="1">
                            <a:latin typeface="Cambria Math" panose="02040503050406030204" pitchFamily="18" charset="0"/>
                          </a:rPr>
                          <m:t>4</m:t>
                        </m:r>
                      </m:sup>
                    </m:sSup>
                  </m:oMath>
                </a14:m>
                <a:r>
                  <a:rPr lang="en-US" sz="24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85800" y="914400"/>
                <a:ext cx="10896599" cy="830997"/>
              </a:xfrm>
              <a:prstGeom prst="rect">
                <a:avLst/>
              </a:prstGeom>
              <a:blipFill>
                <a:blip r:embed="rId3"/>
                <a:stretch>
                  <a:fillRect l="-783" t="-5147" b="-16912"/>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39</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Dummy Loads</a:t>
            </a:r>
          </a:p>
        </p:txBody>
      </p:sp>
      <p:pic>
        <p:nvPicPr>
          <p:cNvPr id="1026" name="Picture 2" descr="Image result for wide flange w10x15"/>
          <p:cNvPicPr>
            <a:picLocks noChangeAspect="1" noChangeArrowheads="1"/>
          </p:cNvPicPr>
          <p:nvPr/>
        </p:nvPicPr>
        <p:blipFill rotWithShape="1">
          <a:blip r:embed="rId4">
            <a:extLst>
              <a:ext uri="{28A0092B-C50C-407E-A947-70E740481C1C}">
                <a14:useLocalDpi xmlns:a14="http://schemas.microsoft.com/office/drawing/2010/main" val="0"/>
              </a:ext>
            </a:extLst>
          </a:blip>
          <a:srcRect l="130" t="1" r="-2986" b="6822"/>
          <a:stretch/>
        </p:blipFill>
        <p:spPr bwMode="auto">
          <a:xfrm>
            <a:off x="7345680" y="2240280"/>
            <a:ext cx="3017520" cy="30175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p:cNvSpPr/>
              <p:nvPr/>
            </p:nvSpPr>
            <p:spPr>
              <a:xfrm>
                <a:off x="8436430" y="1612307"/>
                <a:ext cx="1094467" cy="646331"/>
              </a:xfrm>
              <a:prstGeom prst="rect">
                <a:avLst/>
              </a:prstGeom>
            </p:spPr>
            <p:txBody>
              <a:bodyPr wrap="none">
                <a:spAutoFit/>
              </a:bodyPr>
              <a:lstStyle/>
              <a:p>
                <a:pPr algn="ctr"/>
                <a:r>
                  <a:rPr lang="en-US" dirty="0"/>
                  <a:t>nominal</a:t>
                </a:r>
              </a:p>
              <a:p>
                <a:pPr algn="ctr"/>
                <a:r>
                  <a:rPr lang="en-US" dirty="0"/>
                  <a:t>depth, </a:t>
                </a:r>
                <a14:m>
                  <m:oMath xmlns:m="http://schemas.openxmlformats.org/officeDocument/2006/math">
                    <m:r>
                      <a:rPr lang="en-US" i="1" dirty="0" smtClean="0">
                        <a:latin typeface="Cambria Math" panose="02040503050406030204" pitchFamily="18" charset="0"/>
                      </a:rPr>
                      <m:t>𝑑</m:t>
                    </m:r>
                  </m:oMath>
                </a14:m>
                <a:r>
                  <a:rPr lang="en-US" dirty="0"/>
                  <a:t> </a:t>
                </a:r>
              </a:p>
            </p:txBody>
          </p:sp>
        </mc:Choice>
        <mc:Fallback xmlns="">
          <p:sp>
            <p:nvSpPr>
              <p:cNvPr id="6" name="Rectangle 5"/>
              <p:cNvSpPr>
                <a:spLocks noRot="1" noChangeAspect="1" noMove="1" noResize="1" noEditPoints="1" noAdjustHandles="1" noChangeArrowheads="1" noChangeShapeType="1" noTextEdit="1"/>
              </p:cNvSpPr>
              <p:nvPr/>
            </p:nvSpPr>
            <p:spPr>
              <a:xfrm>
                <a:off x="8436430" y="1612307"/>
                <a:ext cx="1094467" cy="646331"/>
              </a:xfrm>
              <a:prstGeom prst="rect">
                <a:avLst/>
              </a:prstGeom>
              <a:blipFill>
                <a:blip r:embed="rId5"/>
                <a:stretch>
                  <a:fillRect l="-5028" t="-4673"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829800" y="1652858"/>
                <a:ext cx="1544012" cy="646331"/>
              </a:xfrm>
              <a:prstGeom prst="rect">
                <a:avLst/>
              </a:prstGeom>
            </p:spPr>
            <p:txBody>
              <a:bodyPr wrap="none">
                <a:spAutoFit/>
              </a:bodyPr>
              <a:lstStyle/>
              <a:p>
                <a:pPr algn="ctr"/>
                <a:r>
                  <a:rPr lang="en-US" dirty="0"/>
                  <a:t>weight/length</a:t>
                </a:r>
                <a:endParaRPr lang="en-US" i="1" dirty="0">
                  <a:latin typeface="Cambria Math" panose="02040503050406030204" pitchFamily="18" charset="0"/>
                </a:endParaRPr>
              </a:p>
              <a:p>
                <a:pPr algn="ctr"/>
                <a14:m>
                  <m:oMath xmlns:m="http://schemas.openxmlformats.org/officeDocument/2006/math">
                    <m:r>
                      <a:rPr lang="en-US" i="1" dirty="0" smtClean="0">
                        <a:latin typeface="Cambria Math" panose="02040503050406030204" pitchFamily="18" charset="0"/>
                      </a:rPr>
                      <m:t>𝑙𝑏</m:t>
                    </m:r>
                    <m:r>
                      <a:rPr lang="en-US" i="1" dirty="0" smtClean="0">
                        <a:latin typeface="Cambria Math" panose="02040503050406030204" pitchFamily="18" charset="0"/>
                      </a:rPr>
                      <m:t>/</m:t>
                    </m:r>
                    <m:r>
                      <a:rPr lang="en-US" i="1" dirty="0" err="1" smtClean="0">
                        <a:latin typeface="Cambria Math" panose="02040503050406030204" pitchFamily="18" charset="0"/>
                      </a:rPr>
                      <m:t>𝑓𝑡</m:t>
                    </m:r>
                  </m:oMath>
                </a14:m>
                <a:r>
                  <a:rPr lang="en-US" dirty="0"/>
                  <a:t> </a:t>
                </a:r>
              </a:p>
            </p:txBody>
          </p:sp>
        </mc:Choice>
        <mc:Fallback xmlns="">
          <p:sp>
            <p:nvSpPr>
              <p:cNvPr id="11" name="Rectangle 10"/>
              <p:cNvSpPr>
                <a:spLocks noRot="1" noChangeAspect="1" noMove="1" noResize="1" noEditPoints="1" noAdjustHandles="1" noChangeArrowheads="1" noChangeShapeType="1" noTextEdit="1"/>
              </p:cNvSpPr>
              <p:nvPr/>
            </p:nvSpPr>
            <p:spPr>
              <a:xfrm>
                <a:off x="9829800" y="1652858"/>
                <a:ext cx="1544012" cy="646331"/>
              </a:xfrm>
              <a:prstGeom prst="rect">
                <a:avLst/>
              </a:prstGeom>
              <a:blipFill>
                <a:blip r:embed="rId6"/>
                <a:stretch>
                  <a:fillRect l="-3557" t="-4717" r="-3162" b="-8491"/>
                </a:stretch>
              </a:blipFill>
            </p:spPr>
            <p:txBody>
              <a:bodyPr/>
              <a:lstStyle/>
              <a:p>
                <a:r>
                  <a:rPr lang="en-US">
                    <a:noFill/>
                  </a:rPr>
                  <a:t> </a:t>
                </a:r>
              </a:p>
            </p:txBody>
          </p:sp>
        </mc:Fallback>
      </mc:AlternateContent>
      <p:cxnSp>
        <p:nvCxnSpPr>
          <p:cNvPr id="10" name="Straight Arrow Connector 9"/>
          <p:cNvCxnSpPr/>
          <p:nvPr/>
        </p:nvCxnSpPr>
        <p:spPr>
          <a:xfrm flipV="1">
            <a:off x="9182878" y="1371600"/>
            <a:ext cx="381000" cy="287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0151579" y="1371600"/>
            <a:ext cx="125766" cy="287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24FCFD8-4B0E-49B7-ABB5-FB7A7BEA2F6B}"/>
              </a:ext>
            </a:extLst>
          </p:cNvPr>
          <p:cNvGrpSpPr/>
          <p:nvPr/>
        </p:nvGrpSpPr>
        <p:grpSpPr>
          <a:xfrm>
            <a:off x="1828800" y="2362200"/>
            <a:ext cx="4716937" cy="2679441"/>
            <a:chOff x="2362200" y="581513"/>
            <a:chExt cx="4716937" cy="2679441"/>
          </a:xfrm>
        </p:grpSpPr>
        <p:sp>
          <p:nvSpPr>
            <p:cNvPr id="13" name="Rectangle 12">
              <a:extLst>
                <a:ext uri="{FF2B5EF4-FFF2-40B4-BE49-F238E27FC236}">
                  <a16:creationId xmlns:a16="http://schemas.microsoft.com/office/drawing/2014/main" id="{681EE60C-694F-4B5C-853F-3A321D2955BB}"/>
                </a:ext>
              </a:extLst>
            </p:cNvPr>
            <p:cNvSpPr/>
            <p:nvPr/>
          </p:nvSpPr>
          <p:spPr>
            <a:xfrm>
              <a:off x="2666999" y="2215143"/>
              <a:ext cx="304800" cy="152399"/>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623931-99B5-4CF7-9463-344C23CB3A36}"/>
                </a:ext>
              </a:extLst>
            </p:cNvPr>
            <p:cNvSpPr/>
            <p:nvPr/>
          </p:nvSpPr>
          <p:spPr>
            <a:xfrm>
              <a:off x="6400800" y="2321053"/>
              <a:ext cx="304800" cy="152399"/>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36D70DE-4A21-4C8C-AD99-208646C6770F}"/>
                </a:ext>
              </a:extLst>
            </p:cNvPr>
            <p:cNvSpPr/>
            <p:nvPr/>
          </p:nvSpPr>
          <p:spPr>
            <a:xfrm>
              <a:off x="2819400" y="1600200"/>
              <a:ext cx="3733800" cy="3048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D665454-C11F-4083-BD6B-1EAB9C3A6CEF}"/>
                </a:ext>
              </a:extLst>
            </p:cNvPr>
            <p:cNvCxnSpPr/>
            <p:nvPr/>
          </p:nvCxnSpPr>
          <p:spPr>
            <a:xfrm>
              <a:off x="3961327"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DCD6FF-73C2-422C-A591-E57F024333FC}"/>
                </a:ext>
              </a:extLst>
            </p:cNvPr>
            <p:cNvCxnSpPr/>
            <p:nvPr/>
          </p:nvCxnSpPr>
          <p:spPr>
            <a:xfrm>
              <a:off x="4393306"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9140D6-A074-4103-8FBC-D78667726411}"/>
                </a:ext>
              </a:extLst>
            </p:cNvPr>
            <p:cNvCxnSpPr/>
            <p:nvPr/>
          </p:nvCxnSpPr>
          <p:spPr>
            <a:xfrm>
              <a:off x="4825285"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818D0A-098F-410F-A5A2-B043C136C1C9}"/>
                </a:ext>
              </a:extLst>
            </p:cNvPr>
            <p:cNvCxnSpPr/>
            <p:nvPr/>
          </p:nvCxnSpPr>
          <p:spPr>
            <a:xfrm>
              <a:off x="5257264"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A09A29-AD9D-4F60-9812-3A618891CB45}"/>
                </a:ext>
              </a:extLst>
            </p:cNvPr>
            <p:cNvCxnSpPr/>
            <p:nvPr/>
          </p:nvCxnSpPr>
          <p:spPr>
            <a:xfrm>
              <a:off x="5689243"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70A1996-521E-46F9-8133-6B81A2894797}"/>
                </a:ext>
              </a:extLst>
            </p:cNvPr>
            <p:cNvCxnSpPr/>
            <p:nvPr/>
          </p:nvCxnSpPr>
          <p:spPr>
            <a:xfrm>
              <a:off x="6121222"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A4FB7F-9CCA-411E-B601-BD4C444F67F6}"/>
                </a:ext>
              </a:extLst>
            </p:cNvPr>
            <p:cNvCxnSpPr/>
            <p:nvPr/>
          </p:nvCxnSpPr>
          <p:spPr>
            <a:xfrm>
              <a:off x="6553200"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CE2D09-94F9-4666-9A13-39590F2C942B}"/>
                </a:ext>
              </a:extLst>
            </p:cNvPr>
            <p:cNvCxnSpPr>
              <a:cxnSpLocks/>
            </p:cNvCxnSpPr>
            <p:nvPr/>
          </p:nvCxnSpPr>
          <p:spPr>
            <a:xfrm flipH="1">
              <a:off x="3961327" y="1066800"/>
              <a:ext cx="2591873"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7D7E784E-E27F-4CFB-8966-01853418D747}"/>
                </a:ext>
              </a:extLst>
            </p:cNvPr>
            <p:cNvSpPr/>
            <p:nvPr/>
          </p:nvSpPr>
          <p:spPr>
            <a:xfrm>
              <a:off x="2666999" y="1905000"/>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2B9DCDEF-1AAC-46BE-B897-6D86E268EF51}"/>
                </a:ext>
              </a:extLst>
            </p:cNvPr>
            <p:cNvSpPr/>
            <p:nvPr/>
          </p:nvSpPr>
          <p:spPr>
            <a:xfrm>
              <a:off x="6400800" y="1914098"/>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08F2FEE-4C3A-41FA-ADA2-9B6E5DF11521}"/>
                </a:ext>
              </a:extLst>
            </p:cNvPr>
            <p:cNvSpPr/>
            <p:nvPr/>
          </p:nvSpPr>
          <p:spPr>
            <a:xfrm>
              <a:off x="6440606" y="223948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0392DA5-3264-4218-B3D4-B7268FFBC764}"/>
                </a:ext>
              </a:extLst>
            </p:cNvPr>
            <p:cNvSpPr/>
            <p:nvPr/>
          </p:nvSpPr>
          <p:spPr>
            <a:xfrm>
              <a:off x="6586182" y="223948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2E87F07-98C6-4936-9634-55D8DFFCFF86}"/>
                    </a:ext>
                  </a:extLst>
                </p:cNvPr>
                <p:cNvSpPr txBox="1"/>
                <p:nvPr/>
              </p:nvSpPr>
              <p:spPr>
                <a:xfrm>
                  <a:off x="2362200" y="1698820"/>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29" name="TextBox 28">
                  <a:extLst>
                    <a:ext uri="{FF2B5EF4-FFF2-40B4-BE49-F238E27FC236}">
                      <a16:creationId xmlns:a16="http://schemas.microsoft.com/office/drawing/2014/main" id="{12E87F07-98C6-4936-9634-55D8DFFCFF86}"/>
                    </a:ext>
                  </a:extLst>
                </p:cNvPr>
                <p:cNvSpPr txBox="1">
                  <a:spLocks noRot="1" noChangeAspect="1" noMove="1" noResize="1" noEditPoints="1" noAdjustHandles="1" noChangeArrowheads="1" noChangeShapeType="1" noTextEdit="1"/>
                </p:cNvSpPr>
                <p:nvPr/>
              </p:nvSpPr>
              <p:spPr>
                <a:xfrm>
                  <a:off x="2362200" y="1698820"/>
                  <a:ext cx="39690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F2A082-FCEB-4B1A-938C-BD071798C1B4}"/>
                    </a:ext>
                  </a:extLst>
                </p:cNvPr>
                <p:cNvSpPr txBox="1"/>
                <p:nvPr/>
              </p:nvSpPr>
              <p:spPr>
                <a:xfrm>
                  <a:off x="6671846" y="1675191"/>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p:txBody>
            </p:sp>
          </mc:Choice>
          <mc:Fallback xmlns="">
            <p:sp>
              <p:nvSpPr>
                <p:cNvPr id="30" name="TextBox 29">
                  <a:extLst>
                    <a:ext uri="{FF2B5EF4-FFF2-40B4-BE49-F238E27FC236}">
                      <a16:creationId xmlns:a16="http://schemas.microsoft.com/office/drawing/2014/main" id="{F8F2A082-FCEB-4B1A-938C-BD071798C1B4}"/>
                    </a:ext>
                  </a:extLst>
                </p:cNvPr>
                <p:cNvSpPr txBox="1">
                  <a:spLocks noRot="1" noChangeAspect="1" noMove="1" noResize="1" noEditPoints="1" noAdjustHandles="1" noChangeArrowheads="1" noChangeShapeType="1" noTextEdit="1"/>
                </p:cNvSpPr>
                <p:nvPr/>
              </p:nvSpPr>
              <p:spPr>
                <a:xfrm>
                  <a:off x="6671846" y="1675191"/>
                  <a:ext cx="40729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A221F1A-4CF2-4750-BBCF-AFB26FAF5B2A}"/>
                    </a:ext>
                  </a:extLst>
                </p:cNvPr>
                <p:cNvSpPr txBox="1"/>
                <p:nvPr/>
              </p:nvSpPr>
              <p:spPr>
                <a:xfrm>
                  <a:off x="3983623" y="1859857"/>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𝐷</m:t>
                        </m:r>
                      </m:oMath>
                    </m:oMathPara>
                  </a14:m>
                  <a:endParaRPr lang="en-US" dirty="0"/>
                </a:p>
              </p:txBody>
            </p:sp>
          </mc:Choice>
          <mc:Fallback xmlns="">
            <p:sp>
              <p:nvSpPr>
                <p:cNvPr id="31" name="TextBox 30">
                  <a:extLst>
                    <a:ext uri="{FF2B5EF4-FFF2-40B4-BE49-F238E27FC236}">
                      <a16:creationId xmlns:a16="http://schemas.microsoft.com/office/drawing/2014/main" id="{3A221F1A-4CF2-4750-BBCF-AFB26FAF5B2A}"/>
                    </a:ext>
                  </a:extLst>
                </p:cNvPr>
                <p:cNvSpPr txBox="1">
                  <a:spLocks noRot="1" noChangeAspect="1" noMove="1" noResize="1" noEditPoints="1" noAdjustHandles="1" noChangeArrowheads="1" noChangeShapeType="1" noTextEdit="1"/>
                </p:cNvSpPr>
                <p:nvPr/>
              </p:nvSpPr>
              <p:spPr>
                <a:xfrm>
                  <a:off x="3983623" y="1859857"/>
                  <a:ext cx="415819" cy="369332"/>
                </a:xfrm>
                <a:prstGeom prst="rect">
                  <a:avLst/>
                </a:prstGeom>
                <a:blipFill>
                  <a:blip r:embed="rId9"/>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95F54965-370F-4437-A530-8BDBA54F5D6C}"/>
                </a:ext>
              </a:extLst>
            </p:cNvPr>
            <p:cNvCxnSpPr>
              <a:cxnSpLocks/>
            </p:cNvCxnSpPr>
            <p:nvPr/>
          </p:nvCxnSpPr>
          <p:spPr>
            <a:xfrm>
              <a:off x="3961327" y="1972780"/>
              <a:ext cx="0" cy="694220"/>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B35498-28B5-4C24-B5D1-14311CD48D35}"/>
                </a:ext>
              </a:extLst>
            </p:cNvPr>
            <p:cNvCxnSpPr>
              <a:cxnSpLocks/>
            </p:cNvCxnSpPr>
            <p:nvPr/>
          </p:nvCxnSpPr>
          <p:spPr>
            <a:xfrm>
              <a:off x="2819399" y="2397252"/>
              <a:ext cx="0" cy="574548"/>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78170A-160F-4795-A5F3-A1E0ED19B80A}"/>
                </a:ext>
              </a:extLst>
            </p:cNvPr>
            <p:cNvCxnSpPr>
              <a:cxnSpLocks/>
            </p:cNvCxnSpPr>
            <p:nvPr/>
          </p:nvCxnSpPr>
          <p:spPr>
            <a:xfrm>
              <a:off x="6559162" y="2487204"/>
              <a:ext cx="0" cy="484596"/>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B23DE1-E401-454E-920F-96A4384BE10B}"/>
                </a:ext>
              </a:extLst>
            </p:cNvPr>
            <p:cNvCxnSpPr>
              <a:cxnSpLocks/>
            </p:cNvCxnSpPr>
            <p:nvPr/>
          </p:nvCxnSpPr>
          <p:spPr>
            <a:xfrm flipH="1">
              <a:off x="2859155" y="2912664"/>
              <a:ext cx="3659308"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AF014BB-868E-48F1-AEA7-109B4F351800}"/>
                    </a:ext>
                  </a:extLst>
                </p:cNvPr>
                <p:cNvSpPr txBox="1"/>
                <p:nvPr/>
              </p:nvSpPr>
              <p:spPr>
                <a:xfrm>
                  <a:off x="3826141" y="2891622"/>
                  <a:ext cx="5565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m:t>
                        </m:r>
                      </m:oMath>
                    </m:oMathPara>
                  </a14:m>
                  <a:endParaRPr lang="en-US" dirty="0"/>
                </a:p>
              </p:txBody>
            </p:sp>
          </mc:Choice>
          <mc:Fallback xmlns="">
            <p:sp>
              <p:nvSpPr>
                <p:cNvPr id="36" name="TextBox 35">
                  <a:extLst>
                    <a:ext uri="{FF2B5EF4-FFF2-40B4-BE49-F238E27FC236}">
                      <a16:creationId xmlns:a16="http://schemas.microsoft.com/office/drawing/2014/main" id="{4AF014BB-868E-48F1-AEA7-109B4F351800}"/>
                    </a:ext>
                  </a:extLst>
                </p:cNvPr>
                <p:cNvSpPr txBox="1">
                  <a:spLocks noRot="1" noChangeAspect="1" noMove="1" noResize="1" noEditPoints="1" noAdjustHandles="1" noChangeArrowheads="1" noChangeShapeType="1" noTextEdit="1"/>
                </p:cNvSpPr>
                <p:nvPr/>
              </p:nvSpPr>
              <p:spPr>
                <a:xfrm>
                  <a:off x="3826141" y="2891622"/>
                  <a:ext cx="55656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97D87C6-6126-49D3-8C80-24153B7341E3}"/>
                    </a:ext>
                  </a:extLst>
                </p:cNvPr>
                <p:cNvSpPr txBox="1"/>
                <p:nvPr/>
              </p:nvSpPr>
              <p:spPr>
                <a:xfrm>
                  <a:off x="4466345" y="581513"/>
                  <a:ext cx="16548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𝜔</m:t>
                        </m:r>
                        <m:r>
                          <a:rPr lang="en-US" b="0" i="1" dirty="0" smtClean="0">
                            <a:latin typeface="Cambria Math" panose="02040503050406030204" pitchFamily="18" charset="0"/>
                          </a:rPr>
                          <m:t>=</m:t>
                        </m:r>
                        <m:r>
                          <a:rPr lang="en-US" i="1" dirty="0" smtClean="0">
                            <a:latin typeface="Cambria Math" panose="02040503050406030204" pitchFamily="18" charset="0"/>
                          </a:rPr>
                          <m:t>1</m:t>
                        </m:r>
                        <m:r>
                          <a:rPr lang="en-US" b="0" i="1" dirty="0" smtClean="0">
                            <a:latin typeface="Cambria Math" panose="02040503050406030204" pitchFamily="18" charset="0"/>
                          </a:rPr>
                          <m:t>.8</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kip</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ft</m:t>
                        </m:r>
                      </m:oMath>
                    </m:oMathPara>
                  </a14:m>
                  <a:endParaRPr lang="en-US" dirty="0"/>
                </a:p>
              </p:txBody>
            </p:sp>
          </mc:Choice>
          <mc:Fallback xmlns="">
            <p:sp>
              <p:nvSpPr>
                <p:cNvPr id="37" name="TextBox 36">
                  <a:extLst>
                    <a:ext uri="{FF2B5EF4-FFF2-40B4-BE49-F238E27FC236}">
                      <a16:creationId xmlns:a16="http://schemas.microsoft.com/office/drawing/2014/main" id="{D97D87C6-6126-49D3-8C80-24153B7341E3}"/>
                    </a:ext>
                  </a:extLst>
                </p:cNvPr>
                <p:cNvSpPr txBox="1">
                  <a:spLocks noRot="1" noChangeAspect="1" noMove="1" noResize="1" noEditPoints="1" noAdjustHandles="1" noChangeArrowheads="1" noChangeShapeType="1" noTextEdit="1"/>
                </p:cNvSpPr>
                <p:nvPr/>
              </p:nvSpPr>
              <p:spPr>
                <a:xfrm>
                  <a:off x="4466345" y="581513"/>
                  <a:ext cx="1654877" cy="369332"/>
                </a:xfrm>
                <a:prstGeom prst="rect">
                  <a:avLst/>
                </a:prstGeom>
                <a:blipFill>
                  <a:blip r:embed="rId11"/>
                  <a:stretch>
                    <a:fillRect b="-15000"/>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107852DF-CDC9-4F07-AE0E-678BB97D6282}"/>
                </a:ext>
              </a:extLst>
            </p:cNvPr>
            <p:cNvCxnSpPr>
              <a:cxnSpLocks/>
            </p:cNvCxnSpPr>
            <p:nvPr/>
          </p:nvCxnSpPr>
          <p:spPr>
            <a:xfrm flipH="1">
              <a:off x="3983623" y="2595314"/>
              <a:ext cx="2533183"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9B4D4EB-403F-4B8A-95A5-96DFDDCCE1AD}"/>
                    </a:ext>
                  </a:extLst>
                </p:cNvPr>
                <p:cNvSpPr txBox="1"/>
                <p:nvPr/>
              </p:nvSpPr>
              <p:spPr>
                <a:xfrm>
                  <a:off x="4995473" y="2234464"/>
                  <a:ext cx="6046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7</m:t>
                        </m:r>
                        <m:r>
                          <a:rPr lang="en-US" b="0" i="1" dirty="0" smtClean="0">
                            <a:latin typeface="Cambria Math" panose="02040503050406030204" pitchFamily="18" charset="0"/>
                          </a:rPr>
                          <m:t>.5</m:t>
                        </m:r>
                        <m:r>
                          <a:rPr lang="en-US" i="1" dirty="0"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09B4D4EB-403F-4B8A-95A5-96DFDDCCE1AD}"/>
                    </a:ext>
                  </a:extLst>
                </p:cNvPr>
                <p:cNvSpPr txBox="1">
                  <a:spLocks noRot="1" noChangeAspect="1" noMove="1" noResize="1" noEditPoints="1" noAdjustHandles="1" noChangeArrowheads="1" noChangeShapeType="1" noTextEdit="1"/>
                </p:cNvSpPr>
                <p:nvPr/>
              </p:nvSpPr>
              <p:spPr>
                <a:xfrm>
                  <a:off x="4995473" y="2234464"/>
                  <a:ext cx="604653" cy="369332"/>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5043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Stress Transformation – 3-D</a:t>
            </a:r>
          </a:p>
        </p:txBody>
      </p:sp>
      <p:sp>
        <p:nvSpPr>
          <p:cNvPr id="6" name="Slide Number Placeholder 5"/>
          <p:cNvSpPr>
            <a:spLocks noGrp="1"/>
          </p:cNvSpPr>
          <p:nvPr>
            <p:ph type="sldNum" sz="quarter" idx="12"/>
          </p:nvPr>
        </p:nvSpPr>
        <p:spPr/>
        <p:txBody>
          <a:bodyPr/>
          <a:lstStyle/>
          <a:p>
            <a:fld id="{A3B66894-0391-43BC-B80E-FC2D59A3D5E2}" type="slidenum">
              <a:rPr lang="en-US" smtClean="0"/>
              <a:pPr/>
              <a:t>4</a:t>
            </a:fld>
            <a:endParaRPr lang="en-US" dirty="0"/>
          </a:p>
        </p:txBody>
      </p:sp>
      <p:pic>
        <p:nvPicPr>
          <p:cNvPr id="10" name="Picture 9"/>
          <p:cNvPicPr>
            <a:picLocks noChangeAspect="1"/>
          </p:cNvPicPr>
          <p:nvPr/>
        </p:nvPicPr>
        <p:blipFill>
          <a:blip r:embed="rId3"/>
          <a:stretch>
            <a:fillRect/>
          </a:stretch>
        </p:blipFill>
        <p:spPr>
          <a:xfrm>
            <a:off x="2298145" y="1066781"/>
            <a:ext cx="7671911" cy="586169"/>
          </a:xfrm>
          <a:prstGeom prst="rect">
            <a:avLst/>
          </a:prstGeom>
        </p:spPr>
      </p:pic>
      <p:pic>
        <p:nvPicPr>
          <p:cNvPr id="11" name="Picture 10"/>
          <p:cNvPicPr>
            <a:picLocks noChangeAspect="1"/>
          </p:cNvPicPr>
          <p:nvPr/>
        </p:nvPicPr>
        <p:blipFill>
          <a:blip r:embed="rId4"/>
          <a:stretch>
            <a:fillRect/>
          </a:stretch>
        </p:blipFill>
        <p:spPr>
          <a:xfrm>
            <a:off x="2729151" y="3437586"/>
            <a:ext cx="6809899" cy="948214"/>
          </a:xfrm>
          <a:prstGeom prst="rect">
            <a:avLst/>
          </a:prstGeom>
        </p:spPr>
      </p:pic>
      <p:pic>
        <p:nvPicPr>
          <p:cNvPr id="12" name="Picture 11"/>
          <p:cNvPicPr>
            <a:picLocks noChangeAspect="1"/>
          </p:cNvPicPr>
          <p:nvPr/>
        </p:nvPicPr>
        <p:blipFill>
          <a:blip r:embed="rId5"/>
          <a:stretch>
            <a:fillRect/>
          </a:stretch>
        </p:blipFill>
        <p:spPr>
          <a:xfrm>
            <a:off x="2763631" y="4607147"/>
            <a:ext cx="6740938" cy="879253"/>
          </a:xfrm>
          <a:prstGeom prst="rect">
            <a:avLst/>
          </a:prstGeom>
        </p:spPr>
      </p:pic>
      <p:pic>
        <p:nvPicPr>
          <p:cNvPr id="13" name="Picture 12"/>
          <p:cNvPicPr>
            <a:picLocks noChangeAspect="1"/>
          </p:cNvPicPr>
          <p:nvPr/>
        </p:nvPicPr>
        <p:blipFill>
          <a:blip r:embed="rId6"/>
          <a:stretch>
            <a:fillRect/>
          </a:stretch>
        </p:blipFill>
        <p:spPr>
          <a:xfrm>
            <a:off x="2332625" y="1810512"/>
            <a:ext cx="7602950" cy="551688"/>
          </a:xfrm>
          <a:prstGeom prst="rect">
            <a:avLst/>
          </a:prstGeom>
        </p:spPr>
      </p:pic>
      <p:pic>
        <p:nvPicPr>
          <p:cNvPr id="14" name="Picture 13"/>
          <p:cNvPicPr>
            <a:picLocks noChangeAspect="1"/>
          </p:cNvPicPr>
          <p:nvPr/>
        </p:nvPicPr>
        <p:blipFill>
          <a:blip r:embed="rId7"/>
          <a:stretch>
            <a:fillRect/>
          </a:stretch>
        </p:blipFill>
        <p:spPr>
          <a:xfrm>
            <a:off x="2367106" y="2548033"/>
            <a:ext cx="7533989" cy="499967"/>
          </a:xfrm>
          <a:prstGeom prst="rect">
            <a:avLst/>
          </a:prstGeom>
        </p:spPr>
      </p:pic>
      <p:pic>
        <p:nvPicPr>
          <p:cNvPr id="15" name="Picture 14"/>
          <p:cNvPicPr>
            <a:picLocks noChangeAspect="1"/>
          </p:cNvPicPr>
          <p:nvPr/>
        </p:nvPicPr>
        <p:blipFill>
          <a:blip r:embed="rId8"/>
          <a:stretch>
            <a:fillRect/>
          </a:stretch>
        </p:blipFill>
        <p:spPr>
          <a:xfrm>
            <a:off x="3065336" y="5683948"/>
            <a:ext cx="6137529" cy="793052"/>
          </a:xfrm>
          <a:prstGeom prst="rect">
            <a:avLst/>
          </a:prstGeom>
        </p:spPr>
      </p:pic>
    </p:spTree>
    <p:extLst>
      <p:ext uri="{BB962C8B-B14F-4D97-AF65-F5344CB8AC3E}">
        <p14:creationId xmlns:p14="http://schemas.microsoft.com/office/powerpoint/2010/main" val="99152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038762"/>
            <a:ext cx="1097279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Castigliano’s can also be used to determine forces in indeterminate structures, knowing that displacement at the constraints has to be zero.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Approach: “Remove” one constraint and replace it with an unknown force (knowing the deflection is zero there). In our application of this method thus far, we have known the force but not the deflection. With this approach, we now don’t know the force, but we do know the deflection. There is still just one unknown.</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40</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Indeterminate Structures</a:t>
            </a:r>
          </a:p>
        </p:txBody>
      </p:sp>
    </p:spTree>
    <p:extLst>
      <p:ext uri="{BB962C8B-B14F-4D97-AF65-F5344CB8AC3E}">
        <p14:creationId xmlns:p14="http://schemas.microsoft.com/office/powerpoint/2010/main" val="1626280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Effective Length</a:t>
            </a:r>
          </a:p>
        </p:txBody>
      </p:sp>
      <p:pic>
        <p:nvPicPr>
          <p:cNvPr id="10" name="Picture 2" descr="Image result for buckling of columns">
            <a:extLst>
              <a:ext uri="{FF2B5EF4-FFF2-40B4-BE49-F238E27FC236}">
                <a16:creationId xmlns:a16="http://schemas.microsoft.com/office/drawing/2014/main" id="{9A1093FB-199D-4876-B455-2F456992B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100" y="762000"/>
            <a:ext cx="5956300" cy="4891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BBC93BB-3548-4BC2-8CFA-A2AD73D7A663}"/>
                  </a:ext>
                </a:extLst>
              </p:cNvPr>
              <p:cNvSpPr txBox="1"/>
              <p:nvPr/>
            </p:nvSpPr>
            <p:spPr>
              <a:xfrm>
                <a:off x="1295400" y="2952587"/>
                <a:ext cx="2438400" cy="9528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𝑐𝑟</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𝐸𝐼</m:t>
                          </m:r>
                        </m:num>
                        <m:den>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𝐿</m:t>
                              </m:r>
                            </m:e>
                            <m:sub>
                              <m:r>
                                <a:rPr lang="en-US" sz="2800" b="0" i="1" smtClean="0">
                                  <a:latin typeface="Cambria Math" panose="02040503050406030204" pitchFamily="18" charset="0"/>
                                </a:rPr>
                                <m:t>𝑒</m:t>
                              </m:r>
                            </m:sub>
                            <m:sup>
                              <m:r>
                                <a:rPr lang="en-US" sz="2800" b="0" i="1" smtClean="0">
                                  <a:latin typeface="Cambria Math" panose="02040503050406030204" pitchFamily="18" charset="0"/>
                                </a:rPr>
                                <m:t>2</m:t>
                              </m:r>
                            </m:sup>
                          </m:sSubSup>
                        </m:den>
                      </m:f>
                    </m:oMath>
                  </m:oMathPara>
                </a14:m>
                <a:endParaRPr lang="en-US" sz="2800" dirty="0"/>
              </a:p>
            </p:txBody>
          </p:sp>
        </mc:Choice>
        <mc:Fallback xmlns="">
          <p:sp>
            <p:nvSpPr>
              <p:cNvPr id="2" name="TextBox 1">
                <a:extLst>
                  <a:ext uri="{FF2B5EF4-FFF2-40B4-BE49-F238E27FC236}">
                    <a16:creationId xmlns:a16="http://schemas.microsoft.com/office/drawing/2014/main" id="{BBBC93BB-3548-4BC2-8CFA-A2AD73D7A663}"/>
                  </a:ext>
                </a:extLst>
              </p:cNvPr>
              <p:cNvSpPr txBox="1">
                <a:spLocks noRot="1" noChangeAspect="1" noMove="1" noResize="1" noEditPoints="1" noAdjustHandles="1" noChangeArrowheads="1" noChangeShapeType="1" noTextEdit="1"/>
              </p:cNvSpPr>
              <p:nvPr/>
            </p:nvSpPr>
            <p:spPr>
              <a:xfrm>
                <a:off x="1295400" y="2952587"/>
                <a:ext cx="2438400" cy="9528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FD34328-9B34-4CD7-A7F3-C282C80285EE}"/>
                  </a:ext>
                </a:extLst>
              </p:cNvPr>
              <p:cNvSpPr/>
              <p:nvPr/>
            </p:nvSpPr>
            <p:spPr>
              <a:xfrm>
                <a:off x="5257800" y="5726668"/>
                <a:ext cx="1305678" cy="523220"/>
              </a:xfrm>
              <a:prstGeom prst="rect">
                <a:avLst/>
              </a:prstGeom>
            </p:spPr>
            <p:txBody>
              <a:bodyPr wrap="none">
                <a:spAutoFit/>
              </a:bodyPr>
              <a:lstStyle/>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𝑒</m:t>
                        </m:r>
                      </m:sub>
                    </m:sSub>
                    <m:r>
                      <a:rPr lang="en-US" sz="2800" i="1">
                        <a:latin typeface="Cambria Math" panose="02040503050406030204" pitchFamily="18" charset="0"/>
                      </a:rPr>
                      <m:t>=</m:t>
                    </m:r>
                    <m:r>
                      <a:rPr lang="en-US" sz="2800" i="1">
                        <a:latin typeface="Cambria Math" panose="02040503050406030204" pitchFamily="18" charset="0"/>
                      </a:rPr>
                      <m:t>𝐿</m:t>
                    </m:r>
                  </m:oMath>
                </a14:m>
                <a:r>
                  <a:rPr lang="en-US" sz="2800" dirty="0"/>
                  <a:t>,</a:t>
                </a:r>
              </a:p>
            </p:txBody>
          </p:sp>
        </mc:Choice>
        <mc:Fallback xmlns="">
          <p:sp>
            <p:nvSpPr>
              <p:cNvPr id="5" name="Rectangle 4">
                <a:extLst>
                  <a:ext uri="{FF2B5EF4-FFF2-40B4-BE49-F238E27FC236}">
                    <a16:creationId xmlns:a16="http://schemas.microsoft.com/office/drawing/2014/main" id="{BFD34328-9B34-4CD7-A7F3-C282C80285EE}"/>
                  </a:ext>
                </a:extLst>
              </p:cNvPr>
              <p:cNvSpPr>
                <a:spLocks noRot="1" noChangeAspect="1" noMove="1" noResize="1" noEditPoints="1" noAdjustHandles="1" noChangeArrowheads="1" noChangeShapeType="1" noTextEdit="1"/>
              </p:cNvSpPr>
              <p:nvPr/>
            </p:nvSpPr>
            <p:spPr>
              <a:xfrm>
                <a:off x="5257800" y="5726668"/>
                <a:ext cx="1305678" cy="523220"/>
              </a:xfrm>
              <a:prstGeom prst="rect">
                <a:avLst/>
              </a:prstGeom>
              <a:blipFill>
                <a:blip r:embed="rId5"/>
                <a:stretch>
                  <a:fillRect t="-11628" r="-841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417945A-B1CA-4563-ABF0-B64CA06BBA0B}"/>
                  </a:ext>
                </a:extLst>
              </p:cNvPr>
              <p:cNvSpPr/>
              <p:nvPr/>
            </p:nvSpPr>
            <p:spPr>
              <a:xfrm>
                <a:off x="6858000" y="5726668"/>
                <a:ext cx="1048429" cy="523220"/>
              </a:xfrm>
              <a:prstGeom prst="rect">
                <a:avLst/>
              </a:prstGeom>
            </p:spPr>
            <p:txBody>
              <a:bodyPr wrap="none">
                <a:spAutoFit/>
              </a:bodyPr>
              <a:lstStyle/>
              <a:p>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2</m:t>
                    </m:r>
                    <m:r>
                      <a:rPr lang="en-US" sz="2800" i="1">
                        <a:latin typeface="Cambria Math" panose="02040503050406030204" pitchFamily="18" charset="0"/>
                      </a:rPr>
                      <m:t>𝐿</m:t>
                    </m:r>
                  </m:oMath>
                </a14:m>
                <a:r>
                  <a:rPr lang="en-US" sz="2800" dirty="0"/>
                  <a:t>,</a:t>
                </a:r>
              </a:p>
            </p:txBody>
          </p:sp>
        </mc:Choice>
        <mc:Fallback xmlns="">
          <p:sp>
            <p:nvSpPr>
              <p:cNvPr id="6" name="Rectangle 5">
                <a:extLst>
                  <a:ext uri="{FF2B5EF4-FFF2-40B4-BE49-F238E27FC236}">
                    <a16:creationId xmlns:a16="http://schemas.microsoft.com/office/drawing/2014/main" id="{B417945A-B1CA-4563-ABF0-B64CA06BBA0B}"/>
                  </a:ext>
                </a:extLst>
              </p:cNvPr>
              <p:cNvSpPr>
                <a:spLocks noRot="1" noChangeAspect="1" noMove="1" noResize="1" noEditPoints="1" noAdjustHandles="1" noChangeArrowheads="1" noChangeShapeType="1" noTextEdit="1"/>
              </p:cNvSpPr>
              <p:nvPr/>
            </p:nvSpPr>
            <p:spPr>
              <a:xfrm>
                <a:off x="6858000" y="5726668"/>
                <a:ext cx="1048429" cy="523220"/>
              </a:xfrm>
              <a:prstGeom prst="rect">
                <a:avLst/>
              </a:prstGeom>
              <a:blipFill>
                <a:blip r:embed="rId6"/>
                <a:stretch>
                  <a:fillRect t="-11628" r="-10465"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801F879-B4F6-4FEC-9AC0-37F76F8604D8}"/>
                  </a:ext>
                </a:extLst>
              </p:cNvPr>
              <p:cNvSpPr/>
              <p:nvPr/>
            </p:nvSpPr>
            <p:spPr>
              <a:xfrm>
                <a:off x="8301132" y="5726668"/>
                <a:ext cx="1224759" cy="523220"/>
              </a:xfrm>
              <a:prstGeom prst="rect">
                <a:avLst/>
              </a:prstGeom>
            </p:spPr>
            <p:txBody>
              <a:bodyPr wrap="none">
                <a:spAutoFit/>
              </a:bodyPr>
              <a:lstStyle/>
              <a:p>
                <a14:m>
                  <m:oMath xmlns:m="http://schemas.openxmlformats.org/officeDocument/2006/math">
                    <m:r>
                      <a:rPr lang="en-US" sz="2800" i="1" smtClean="0">
                        <a:latin typeface="Cambria Math" panose="02040503050406030204" pitchFamily="18" charset="0"/>
                      </a:rPr>
                      <m:t>=</m:t>
                    </m:r>
                    <m:r>
                      <a:rPr lang="en-US" sz="2800" i="1">
                        <a:latin typeface="Cambria Math" panose="02040503050406030204" pitchFamily="18" charset="0"/>
                      </a:rPr>
                      <m:t>𝐿</m:t>
                    </m:r>
                    <m:r>
                      <a:rPr lang="en-US" sz="2800" b="0" i="1" smtClean="0">
                        <a:latin typeface="Cambria Math" panose="02040503050406030204" pitchFamily="18" charset="0"/>
                      </a:rPr>
                      <m:t>/2</m:t>
                    </m:r>
                  </m:oMath>
                </a14:m>
                <a:r>
                  <a:rPr lang="en-US" sz="2800" dirty="0"/>
                  <a:t>,</a:t>
                </a:r>
              </a:p>
            </p:txBody>
          </p:sp>
        </mc:Choice>
        <mc:Fallback xmlns="">
          <p:sp>
            <p:nvSpPr>
              <p:cNvPr id="12" name="Rectangle 11">
                <a:extLst>
                  <a:ext uri="{FF2B5EF4-FFF2-40B4-BE49-F238E27FC236}">
                    <a16:creationId xmlns:a16="http://schemas.microsoft.com/office/drawing/2014/main" id="{5801F879-B4F6-4FEC-9AC0-37F76F8604D8}"/>
                  </a:ext>
                </a:extLst>
              </p:cNvPr>
              <p:cNvSpPr>
                <a:spLocks noRot="1" noChangeAspect="1" noMove="1" noResize="1" noEditPoints="1" noAdjustHandles="1" noChangeArrowheads="1" noChangeShapeType="1" noTextEdit="1"/>
              </p:cNvSpPr>
              <p:nvPr/>
            </p:nvSpPr>
            <p:spPr>
              <a:xfrm>
                <a:off x="8301132" y="5726668"/>
                <a:ext cx="1224759" cy="523220"/>
              </a:xfrm>
              <a:prstGeom prst="rect">
                <a:avLst/>
              </a:prstGeom>
              <a:blipFill>
                <a:blip r:embed="rId7"/>
                <a:stretch>
                  <a:fillRect t="-11628" r="-8955"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224F796-A71E-4038-BA44-AEBBE8D087F3}"/>
                  </a:ext>
                </a:extLst>
              </p:cNvPr>
              <p:cNvSpPr/>
              <p:nvPr/>
            </p:nvSpPr>
            <p:spPr>
              <a:xfrm>
                <a:off x="9674620" y="5726668"/>
                <a:ext cx="13209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0.7</m:t>
                      </m:r>
                      <m:r>
                        <a:rPr lang="en-US" sz="2800" i="1">
                          <a:latin typeface="Cambria Math" panose="02040503050406030204" pitchFamily="18" charset="0"/>
                        </a:rPr>
                        <m:t>𝐿</m:t>
                      </m:r>
                    </m:oMath>
                  </m:oMathPara>
                </a14:m>
                <a:endParaRPr lang="en-US" sz="2800" dirty="0"/>
              </a:p>
            </p:txBody>
          </p:sp>
        </mc:Choice>
        <mc:Fallback xmlns="">
          <p:sp>
            <p:nvSpPr>
              <p:cNvPr id="13" name="Rectangle 12">
                <a:extLst>
                  <a:ext uri="{FF2B5EF4-FFF2-40B4-BE49-F238E27FC236}">
                    <a16:creationId xmlns:a16="http://schemas.microsoft.com/office/drawing/2014/main" id="{A224F796-A71E-4038-BA44-AEBBE8D087F3}"/>
                  </a:ext>
                </a:extLst>
              </p:cNvPr>
              <p:cNvSpPr>
                <a:spLocks noRot="1" noChangeAspect="1" noMove="1" noResize="1" noEditPoints="1" noAdjustHandles="1" noChangeArrowheads="1" noChangeShapeType="1" noTextEdit="1"/>
              </p:cNvSpPr>
              <p:nvPr/>
            </p:nvSpPr>
            <p:spPr>
              <a:xfrm>
                <a:off x="9674620" y="5726668"/>
                <a:ext cx="1320939" cy="52322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476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914400"/>
            <a:ext cx="109728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Inelastic material behavior – permanent distortion upon complete unloading (will focus on this in upcoming lectures)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Equations of equilibrium, conditions of compatibility, and strain-displacement relations still apply, but we need new stress-strain relationships</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42</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Plasticity</a:t>
            </a:r>
          </a:p>
        </p:txBody>
      </p:sp>
      <p:pic>
        <p:nvPicPr>
          <p:cNvPr id="10" name="Picture 9"/>
          <p:cNvPicPr>
            <a:picLocks noChangeAspect="1"/>
          </p:cNvPicPr>
          <p:nvPr/>
        </p:nvPicPr>
        <p:blipFill>
          <a:blip r:embed="rId3"/>
          <a:stretch>
            <a:fillRect/>
          </a:stretch>
        </p:blipFill>
        <p:spPr>
          <a:xfrm>
            <a:off x="2973010" y="2853391"/>
            <a:ext cx="6247190" cy="4004609"/>
          </a:xfrm>
          <a:prstGeom prst="rect">
            <a:avLst/>
          </a:prstGeom>
        </p:spPr>
      </p:pic>
    </p:spTree>
    <p:extLst>
      <p:ext uri="{BB962C8B-B14F-4D97-AF65-F5344CB8AC3E}">
        <p14:creationId xmlns:p14="http://schemas.microsoft.com/office/powerpoint/2010/main" val="2415002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09600" y="914400"/>
                <a:ext cx="10972800" cy="2706831"/>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The figure shows a steel bar of </a:t>
                </a:r>
                <a14:m>
                  <m:oMath xmlns:m="http://schemas.openxmlformats.org/officeDocument/2006/math">
                    <m:r>
                      <a:rPr lang="en-US" sz="2400" i="1" dirty="0">
                        <a:latin typeface="Cambria Math" panose="02040503050406030204" pitchFamily="18" charset="0"/>
                      </a:rPr>
                      <m:t>750 </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𝑚𝑚</m:t>
                        </m:r>
                      </m:e>
                      <m:sup>
                        <m:r>
                          <a:rPr lang="en-US" sz="2400" i="1" dirty="0">
                            <a:latin typeface="Cambria Math" panose="02040503050406030204" pitchFamily="18" charset="0"/>
                          </a:rPr>
                          <m:t>2</m:t>
                        </m:r>
                      </m:sup>
                    </m:sSup>
                  </m:oMath>
                </a14:m>
                <a:r>
                  <a:rPr lang="en-US" sz="2400" dirty="0"/>
                  <a:t> cross-sectional area placed between two aluminum bars, each of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500 </m:t>
                        </m:r>
                        <m:r>
                          <a:rPr lang="en-US" sz="2400" i="1" dirty="0">
                            <a:latin typeface="Cambria Math" panose="02040503050406030204" pitchFamily="18" charset="0"/>
                          </a:rPr>
                          <m:t>𝑚𝑚</m:t>
                        </m:r>
                      </m:e>
                      <m:sup>
                        <m:r>
                          <a:rPr lang="en-US" sz="2400" i="1" dirty="0">
                            <a:latin typeface="Cambria Math" panose="02040503050406030204" pitchFamily="18" charset="0"/>
                          </a:rPr>
                          <m:t>2</m:t>
                        </m:r>
                      </m:sup>
                    </m:sSup>
                  </m:oMath>
                </a14:m>
                <a:r>
                  <a:rPr lang="en-US" sz="2400" dirty="0"/>
                  <a:t> cross-sectional area. The ends of the bars are attached to a rigid support on one side and a rigid thick plate on the other. Calculate the residual stress for the case in which load </a:t>
                </a:r>
                <a14:m>
                  <m:oMath xmlns:m="http://schemas.openxmlformats.org/officeDocument/2006/math">
                    <m:r>
                      <a:rPr lang="en-US" sz="2400" i="1" dirty="0">
                        <a:latin typeface="Cambria Math" panose="02040503050406030204" pitchFamily="18" charset="0"/>
                      </a:rPr>
                      <m:t>𝑃</m:t>
                    </m:r>
                  </m:oMath>
                </a14:m>
                <a:r>
                  <a:rPr lang="en-US" sz="2400" dirty="0"/>
                  <a:t> is increased from zero to the ultimate (fully plastic; assume elastic, perfectly-plastic material) load and then removed. </a:t>
                </a:r>
              </a:p>
              <a:p>
                <a:pPr marL="285750" indent="-285750">
                  <a:buFont typeface="Arial" panose="020B0604020202020204" pitchFamily="34" charset="0"/>
                  <a:buChar char="•"/>
                </a:pPr>
                <a:r>
                  <a:rPr lang="en-US" sz="2400" dirty="0"/>
                  <a:t>Given: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𝑠</m:t>
                        </m:r>
                      </m:sub>
                    </m:sSub>
                    <m:r>
                      <a:rPr lang="en-US" sz="2400" i="1">
                        <a:latin typeface="Cambria Math" panose="02040503050406030204" pitchFamily="18" charset="0"/>
                      </a:rPr>
                      <m:t>=210 </m:t>
                    </m:r>
                    <m:r>
                      <a:rPr lang="en-US" sz="2400" i="1">
                        <a:latin typeface="Cambria Math" panose="02040503050406030204" pitchFamily="18" charset="0"/>
                      </a:rPr>
                      <m:t>𝐺𝑃𝑎</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𝑦𝑝</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𝑠</m:t>
                        </m:r>
                      </m:sub>
                    </m:sSub>
                    <m:r>
                      <a:rPr lang="en-US" sz="2400" i="1">
                        <a:latin typeface="Cambria Math" panose="02040503050406030204" pitchFamily="18" charset="0"/>
                      </a:rPr>
                      <m:t>=240 </m:t>
                    </m:r>
                    <m:r>
                      <a:rPr lang="en-US" sz="2400" i="1">
                        <a:latin typeface="Cambria Math" panose="02040503050406030204" pitchFamily="18" charset="0"/>
                      </a:rPr>
                      <m:t>𝑀𝑃𝑎</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𝑎</m:t>
                        </m:r>
                      </m:sub>
                    </m:sSub>
                    <m:r>
                      <a:rPr lang="en-US" sz="2400" i="1">
                        <a:latin typeface="Cambria Math" panose="02040503050406030204" pitchFamily="18" charset="0"/>
                      </a:rPr>
                      <m:t>=70 </m:t>
                    </m:r>
                    <m:r>
                      <a:rPr lang="en-US" sz="2400" i="1">
                        <a:latin typeface="Cambria Math" panose="02040503050406030204" pitchFamily="18" charset="0"/>
                      </a:rPr>
                      <m:t>𝐺𝑃𝑎</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𝑦𝑝</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sub>
                    </m:sSub>
                    <m:r>
                      <a:rPr lang="en-US" sz="2400" i="1">
                        <a:latin typeface="Cambria Math" panose="02040503050406030204" pitchFamily="18" charset="0"/>
                      </a:rPr>
                      <m:t>=320 </m:t>
                    </m:r>
                    <m:r>
                      <a:rPr lang="en-US" sz="2400" i="1">
                        <a:latin typeface="Cambria Math" panose="02040503050406030204" pitchFamily="18" charset="0"/>
                      </a:rPr>
                      <m:t>𝑀𝑃𝑎</m:t>
                    </m:r>
                  </m:oMath>
                </a14:m>
                <a:r>
                  <a:rPr lang="en-US" sz="2400"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914400"/>
                <a:ext cx="10972800" cy="2706831"/>
              </a:xfrm>
              <a:prstGeom prst="rect">
                <a:avLst/>
              </a:prstGeom>
              <a:blipFill>
                <a:blip r:embed="rId3"/>
                <a:stretch>
                  <a:fillRect l="-722" t="-1577" b="-3153"/>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43</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Residual Stress</a:t>
            </a:r>
          </a:p>
        </p:txBody>
      </p:sp>
      <p:pic>
        <p:nvPicPr>
          <p:cNvPr id="2" name="Picture 1"/>
          <p:cNvPicPr>
            <a:picLocks noChangeAspect="1"/>
          </p:cNvPicPr>
          <p:nvPr/>
        </p:nvPicPr>
        <p:blipFill>
          <a:blip r:embed="rId4"/>
          <a:stretch>
            <a:fillRect/>
          </a:stretch>
        </p:blipFill>
        <p:spPr>
          <a:xfrm>
            <a:off x="2980372" y="3889493"/>
            <a:ext cx="6011228" cy="2968507"/>
          </a:xfrm>
          <a:prstGeom prst="rect">
            <a:avLst/>
          </a:prstGeom>
        </p:spPr>
      </p:pic>
      <p:cxnSp>
        <p:nvCxnSpPr>
          <p:cNvPr id="4" name="Straight Arrow Connector 3"/>
          <p:cNvCxnSpPr/>
          <p:nvPr/>
        </p:nvCxnSpPr>
        <p:spPr>
          <a:xfrm>
            <a:off x="7677539" y="5010539"/>
            <a:ext cx="12954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144000" y="4198204"/>
            <a:ext cx="1456372" cy="830997"/>
          </a:xfrm>
          <a:prstGeom prst="rect">
            <a:avLst/>
          </a:prstGeom>
          <a:noFill/>
        </p:spPr>
        <p:txBody>
          <a:bodyPr wrap="square" rtlCol="0">
            <a:spAutoFit/>
          </a:bodyPr>
          <a:lstStyle/>
          <a:p>
            <a:r>
              <a:rPr lang="en-US" sz="1600" dirty="0">
                <a:solidFill>
                  <a:srgbClr val="FF0000"/>
                </a:solidFill>
              </a:rPr>
              <a:t>I solved this opposite from the text!</a:t>
            </a:r>
          </a:p>
        </p:txBody>
      </p:sp>
    </p:spTree>
    <p:extLst>
      <p:ext uri="{BB962C8B-B14F-4D97-AF65-F5344CB8AC3E}">
        <p14:creationId xmlns:p14="http://schemas.microsoft.com/office/powerpoint/2010/main" val="2825620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09600" y="3815358"/>
            <a:ext cx="6934201" cy="2667992"/>
          </a:xfrm>
          <a:prstGeom prst="rect">
            <a:avLst/>
          </a:prstGeom>
        </p:spPr>
      </p:pic>
      <p:pic>
        <p:nvPicPr>
          <p:cNvPr id="3" name="Picture 2"/>
          <p:cNvPicPr>
            <a:picLocks noChangeAspect="1"/>
          </p:cNvPicPr>
          <p:nvPr/>
        </p:nvPicPr>
        <p:blipFill>
          <a:blip r:embed="rId4"/>
          <a:stretch>
            <a:fillRect/>
          </a:stretch>
        </p:blipFill>
        <p:spPr>
          <a:xfrm>
            <a:off x="8136541" y="4491603"/>
            <a:ext cx="3569075" cy="928688"/>
          </a:xfrm>
          <a:prstGeom prst="rect">
            <a:avLst/>
          </a:prstGeom>
        </p:spPr>
      </p:pic>
      <p:sp>
        <p:nvSpPr>
          <p:cNvPr id="7" name="TextBox 6"/>
          <p:cNvSpPr txBox="1"/>
          <p:nvPr/>
        </p:nvSpPr>
        <p:spPr>
          <a:xfrm>
            <a:off x="609600" y="914400"/>
            <a:ext cx="109728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Consider elastic, perfectly-plastic behavior (could also consider work hardening material) under pure bending</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44</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Plasticity in Bending</a:t>
            </a:r>
          </a:p>
        </p:txBody>
      </p:sp>
      <p:pic>
        <p:nvPicPr>
          <p:cNvPr id="2" name="Picture 1"/>
          <p:cNvPicPr>
            <a:picLocks noChangeAspect="1"/>
          </p:cNvPicPr>
          <p:nvPr/>
        </p:nvPicPr>
        <p:blipFill>
          <a:blip r:embed="rId5"/>
          <a:stretch>
            <a:fillRect/>
          </a:stretch>
        </p:blipFill>
        <p:spPr>
          <a:xfrm>
            <a:off x="3131264" y="1851194"/>
            <a:ext cx="5929469" cy="1647825"/>
          </a:xfrm>
          <a:prstGeom prst="rect">
            <a:avLst/>
          </a:prstGeom>
        </p:spPr>
      </p:pic>
    </p:spTree>
    <p:extLst>
      <p:ext uri="{BB962C8B-B14F-4D97-AF65-F5344CB8AC3E}">
        <p14:creationId xmlns:p14="http://schemas.microsoft.com/office/powerpoint/2010/main" val="299673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45</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Elastic-Plastic Torsion</a:t>
            </a:r>
          </a:p>
        </p:txBody>
      </p:sp>
      <p:pic>
        <p:nvPicPr>
          <p:cNvPr id="12" name="Picture 11"/>
          <p:cNvPicPr>
            <a:picLocks noChangeAspect="1"/>
          </p:cNvPicPr>
          <p:nvPr/>
        </p:nvPicPr>
        <p:blipFill>
          <a:blip r:embed="rId3"/>
          <a:stretch>
            <a:fillRect/>
          </a:stretch>
        </p:blipFill>
        <p:spPr>
          <a:xfrm>
            <a:off x="2819400" y="950122"/>
            <a:ext cx="4571992" cy="726279"/>
          </a:xfrm>
          <a:prstGeom prst="rect">
            <a:avLst/>
          </a:prstGeom>
        </p:spPr>
      </p:pic>
      <p:pic>
        <p:nvPicPr>
          <p:cNvPr id="2" name="Picture 1"/>
          <p:cNvPicPr>
            <a:picLocks noChangeAspect="1"/>
          </p:cNvPicPr>
          <p:nvPr/>
        </p:nvPicPr>
        <p:blipFill>
          <a:blip r:embed="rId4"/>
          <a:stretch>
            <a:fillRect/>
          </a:stretch>
        </p:blipFill>
        <p:spPr>
          <a:xfrm>
            <a:off x="2590799" y="1981200"/>
            <a:ext cx="7086601" cy="4798364"/>
          </a:xfrm>
          <a:prstGeom prst="rect">
            <a:avLst/>
          </a:prstGeom>
        </p:spPr>
      </p:pic>
      <p:pic>
        <p:nvPicPr>
          <p:cNvPr id="3" name="Picture 2">
            <a:extLst>
              <a:ext uri="{FF2B5EF4-FFF2-40B4-BE49-F238E27FC236}">
                <a16:creationId xmlns:a16="http://schemas.microsoft.com/office/drawing/2014/main" id="{E19137F3-D003-4994-BF50-59F12AABA9A2}"/>
              </a:ext>
            </a:extLst>
          </p:cNvPr>
          <p:cNvPicPr>
            <a:picLocks noChangeAspect="1"/>
          </p:cNvPicPr>
          <p:nvPr/>
        </p:nvPicPr>
        <p:blipFill>
          <a:blip r:embed="rId5"/>
          <a:stretch>
            <a:fillRect/>
          </a:stretch>
        </p:blipFill>
        <p:spPr>
          <a:xfrm>
            <a:off x="7416800" y="936978"/>
            <a:ext cx="2184400" cy="685800"/>
          </a:xfrm>
          <a:prstGeom prst="rect">
            <a:avLst/>
          </a:prstGeom>
        </p:spPr>
      </p:pic>
    </p:spTree>
    <p:extLst>
      <p:ext uri="{BB962C8B-B14F-4D97-AF65-F5344CB8AC3E}">
        <p14:creationId xmlns:p14="http://schemas.microsoft.com/office/powerpoint/2010/main" val="30186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7CE8EE1-2832-4208-83BD-77DE8306779C}"/>
              </a:ext>
            </a:extLst>
          </p:cNvPr>
          <p:cNvGrpSpPr/>
          <p:nvPr/>
        </p:nvGrpSpPr>
        <p:grpSpPr>
          <a:xfrm>
            <a:off x="7650094" y="76200"/>
            <a:ext cx="4313306" cy="4572000"/>
            <a:chOff x="7650094" y="76200"/>
            <a:chExt cx="4313306" cy="4572000"/>
          </a:xfrm>
        </p:grpSpPr>
        <p:pic>
          <p:nvPicPr>
            <p:cNvPr id="14" name="Picture 6" descr="1-19">
              <a:extLst>
                <a:ext uri="{FF2B5EF4-FFF2-40B4-BE49-F238E27FC236}">
                  <a16:creationId xmlns:a16="http://schemas.microsoft.com/office/drawing/2014/main" id="{B9AC2EF2-25B2-4AF7-9B4D-BF5C7D755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84" t="9165" r="2738" b="31852"/>
            <a:stretch/>
          </p:blipFill>
          <p:spPr>
            <a:xfrm>
              <a:off x="7650094" y="162362"/>
              <a:ext cx="4313306" cy="4485838"/>
            </a:xfrm>
            <a:prstGeom prst="rect">
              <a:avLst/>
            </a:prstGeom>
          </p:spPr>
        </p:pic>
        <p:sp>
          <p:nvSpPr>
            <p:cNvPr id="15" name="TextBox 14">
              <a:extLst>
                <a:ext uri="{FF2B5EF4-FFF2-40B4-BE49-F238E27FC236}">
                  <a16:creationId xmlns:a16="http://schemas.microsoft.com/office/drawing/2014/main" id="{967814A8-E197-423B-ABE7-F20AE979672B}"/>
                </a:ext>
              </a:extLst>
            </p:cNvPr>
            <p:cNvSpPr txBox="1"/>
            <p:nvPr/>
          </p:nvSpPr>
          <p:spPr>
            <a:xfrm>
              <a:off x="8839200" y="76200"/>
              <a:ext cx="381000" cy="523220"/>
            </a:xfrm>
            <a:prstGeom prst="rect">
              <a:avLst/>
            </a:prstGeom>
            <a:noFill/>
          </p:spPr>
          <p:txBody>
            <a:bodyPr wrap="square" rtlCol="0">
              <a:spAutoFit/>
            </a:bodyPr>
            <a:lstStyle/>
            <a:p>
              <a:r>
                <a:rPr lang="en-US" sz="2800" i="1" dirty="0"/>
                <a:t>y</a:t>
              </a:r>
              <a:r>
                <a:rPr lang="en-US" sz="2400" dirty="0"/>
                <a:t>  </a:t>
              </a:r>
              <a:endParaRPr lang="en-US" dirty="0"/>
            </a:p>
          </p:txBody>
        </p:sp>
      </p:grpSp>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Direction Cosines</a:t>
            </a:r>
          </a:p>
        </p:txBody>
      </p:sp>
      <p:sp>
        <p:nvSpPr>
          <p:cNvPr id="6" name="Slide Number Placeholder 5"/>
          <p:cNvSpPr>
            <a:spLocks noGrp="1"/>
          </p:cNvSpPr>
          <p:nvPr>
            <p:ph type="sldNum" sz="quarter" idx="12"/>
          </p:nvPr>
        </p:nvSpPr>
        <p:spPr/>
        <p:txBody>
          <a:bodyPr/>
          <a:lstStyle/>
          <a:p>
            <a:fld id="{A3B66894-0391-43BC-B80E-FC2D59A3D5E2}" type="slidenum">
              <a:rPr lang="en-US" smtClean="0"/>
              <a:pPr/>
              <a:t>5</a:t>
            </a:fld>
            <a:endParaRPr lang="en-US" dirty="0"/>
          </a:p>
        </p:txBody>
      </p:sp>
      <p:pic>
        <p:nvPicPr>
          <p:cNvPr id="10" name="Picture 9"/>
          <p:cNvPicPr>
            <a:picLocks noChangeAspect="1"/>
          </p:cNvPicPr>
          <p:nvPr/>
        </p:nvPicPr>
        <p:blipFill>
          <a:blip r:embed="rId4"/>
          <a:stretch>
            <a:fillRect/>
          </a:stretch>
        </p:blipFill>
        <p:spPr>
          <a:xfrm>
            <a:off x="403419" y="1066781"/>
            <a:ext cx="7978581" cy="609600"/>
          </a:xfrm>
          <a:prstGeom prst="rect">
            <a:avLst/>
          </a:prstGeom>
        </p:spPr>
      </p:pic>
      <p:pic>
        <p:nvPicPr>
          <p:cNvPr id="2" name="Picture 1"/>
          <p:cNvPicPr>
            <a:picLocks noChangeAspect="1"/>
          </p:cNvPicPr>
          <p:nvPr/>
        </p:nvPicPr>
        <p:blipFill>
          <a:blip r:embed="rId5"/>
          <a:stretch>
            <a:fillRect/>
          </a:stretch>
        </p:blipFill>
        <p:spPr>
          <a:xfrm>
            <a:off x="563980" y="3886200"/>
            <a:ext cx="5303420" cy="2705100"/>
          </a:xfrm>
          <a:prstGeom prst="rect">
            <a:avLst/>
          </a:prstGeom>
        </p:spPr>
      </p:pic>
      <p:pic>
        <p:nvPicPr>
          <p:cNvPr id="16" name="Picture 15"/>
          <p:cNvPicPr>
            <a:picLocks noChangeAspect="1"/>
          </p:cNvPicPr>
          <p:nvPr/>
        </p:nvPicPr>
        <p:blipFill>
          <a:blip r:embed="rId6"/>
          <a:stretch>
            <a:fillRect/>
          </a:stretch>
        </p:blipFill>
        <p:spPr>
          <a:xfrm>
            <a:off x="4038114" y="1905000"/>
            <a:ext cx="3658086" cy="1652039"/>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6050380" y="4800600"/>
                <a:ext cx="5303420" cy="15651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r>
                        <a:rPr lang="en-US" sz="3200" b="1" i="1">
                          <a:latin typeface="Cambria Math" panose="02040503050406030204" pitchFamily="18" charset="0"/>
                        </a:rPr>
                        <m:t>𝑴</m:t>
                      </m:r>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3"/>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b="1" i="1">
                                        <a:latin typeface="Cambria Math" panose="02040503050406030204" pitchFamily="18" charset="0"/>
                                      </a:rPr>
                                      <m:t>𝒙</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𝒙</m:t>
                                </m:r>
                              </m:e>
                              <m:e>
                                <m:sSup>
                                  <m:sSupPr>
                                    <m:ctrlPr>
                                      <a:rPr lang="en-US" sz="3200" i="1">
                                        <a:latin typeface="Cambria Math" panose="02040503050406030204" pitchFamily="18" charset="0"/>
                                      </a:rPr>
                                    </m:ctrlPr>
                                  </m:sSupPr>
                                  <m:e>
                                    <m:r>
                                      <a:rPr lang="en-US" sz="3200" b="1" i="1">
                                        <a:latin typeface="Cambria Math" panose="02040503050406030204" pitchFamily="18" charset="0"/>
                                      </a:rPr>
                                      <m:t>𝒙</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𝒚</m:t>
                                </m:r>
                              </m:e>
                              <m:e>
                                <m:sSup>
                                  <m:sSupPr>
                                    <m:ctrlPr>
                                      <a:rPr lang="en-US" sz="3200" i="1">
                                        <a:latin typeface="Cambria Math" panose="02040503050406030204" pitchFamily="18" charset="0"/>
                                      </a:rPr>
                                    </m:ctrlPr>
                                  </m:sSupPr>
                                  <m:e>
                                    <m:r>
                                      <a:rPr lang="en-US" sz="3200" b="1" i="1">
                                        <a:latin typeface="Cambria Math" panose="02040503050406030204" pitchFamily="18" charset="0"/>
                                      </a:rPr>
                                      <m:t>𝒙</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𝒛</m:t>
                                </m:r>
                              </m:e>
                            </m:mr>
                            <m:mr>
                              <m:e>
                                <m:sSup>
                                  <m:sSupPr>
                                    <m:ctrlPr>
                                      <a:rPr lang="en-US" sz="3200" i="1">
                                        <a:latin typeface="Cambria Math" panose="02040503050406030204" pitchFamily="18" charset="0"/>
                                      </a:rPr>
                                    </m:ctrlPr>
                                  </m:sSupPr>
                                  <m:e>
                                    <m:r>
                                      <a:rPr lang="en-US" sz="3200" b="1" i="1">
                                        <a:latin typeface="Cambria Math" panose="02040503050406030204" pitchFamily="18" charset="0"/>
                                      </a:rPr>
                                      <m:t>𝒚</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𝒙</m:t>
                                </m:r>
                              </m:e>
                              <m:e>
                                <m:sSup>
                                  <m:sSupPr>
                                    <m:ctrlPr>
                                      <a:rPr lang="en-US" sz="3200" i="1">
                                        <a:latin typeface="Cambria Math" panose="02040503050406030204" pitchFamily="18" charset="0"/>
                                      </a:rPr>
                                    </m:ctrlPr>
                                  </m:sSupPr>
                                  <m:e>
                                    <m:r>
                                      <a:rPr lang="en-US" sz="3200" b="1" i="1">
                                        <a:latin typeface="Cambria Math" panose="02040503050406030204" pitchFamily="18" charset="0"/>
                                      </a:rPr>
                                      <m:t>𝒚</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𝒚</m:t>
                                </m:r>
                              </m:e>
                              <m:e>
                                <m:sSup>
                                  <m:sSupPr>
                                    <m:ctrlPr>
                                      <a:rPr lang="en-US" sz="3200" i="1">
                                        <a:latin typeface="Cambria Math" panose="02040503050406030204" pitchFamily="18" charset="0"/>
                                      </a:rPr>
                                    </m:ctrlPr>
                                  </m:sSupPr>
                                  <m:e>
                                    <m:r>
                                      <a:rPr lang="en-US" sz="3200" b="1" i="1">
                                        <a:latin typeface="Cambria Math" panose="02040503050406030204" pitchFamily="18" charset="0"/>
                                      </a:rPr>
                                      <m:t>𝒚</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𝒛</m:t>
                                </m:r>
                              </m:e>
                            </m:mr>
                            <m:mr>
                              <m:e>
                                <m:sSup>
                                  <m:sSupPr>
                                    <m:ctrlPr>
                                      <a:rPr lang="en-US" sz="3200" i="1">
                                        <a:latin typeface="Cambria Math" panose="02040503050406030204" pitchFamily="18" charset="0"/>
                                      </a:rPr>
                                    </m:ctrlPr>
                                  </m:sSupPr>
                                  <m:e>
                                    <m:r>
                                      <a:rPr lang="en-US" sz="3200" b="1" i="1">
                                        <a:latin typeface="Cambria Math" panose="02040503050406030204" pitchFamily="18" charset="0"/>
                                      </a:rPr>
                                      <m:t>𝒛</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𝒙</m:t>
                                </m:r>
                              </m:e>
                              <m:e>
                                <m:sSup>
                                  <m:sSupPr>
                                    <m:ctrlPr>
                                      <a:rPr lang="en-US" sz="3200" i="1">
                                        <a:latin typeface="Cambria Math" panose="02040503050406030204" pitchFamily="18" charset="0"/>
                                      </a:rPr>
                                    </m:ctrlPr>
                                  </m:sSupPr>
                                  <m:e>
                                    <m:r>
                                      <a:rPr lang="en-US" sz="3200" b="1" i="1">
                                        <a:latin typeface="Cambria Math" panose="02040503050406030204" pitchFamily="18" charset="0"/>
                                      </a:rPr>
                                      <m:t>𝒛</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𝒚</m:t>
                                </m:r>
                              </m:e>
                              <m:e>
                                <m:sSup>
                                  <m:sSupPr>
                                    <m:ctrlPr>
                                      <a:rPr lang="en-US" sz="3200" i="1">
                                        <a:latin typeface="Cambria Math" panose="02040503050406030204" pitchFamily="18" charset="0"/>
                                      </a:rPr>
                                    </m:ctrlPr>
                                  </m:sSupPr>
                                  <m:e>
                                    <m:r>
                                      <a:rPr lang="en-US" sz="3200" b="1" i="1">
                                        <a:latin typeface="Cambria Math" panose="02040503050406030204" pitchFamily="18" charset="0"/>
                                      </a:rPr>
                                      <m:t>𝒛</m:t>
                                    </m:r>
                                  </m:e>
                                  <m:sup>
                                    <m:r>
                                      <a:rPr lang="en-US" sz="3200" i="1">
                                        <a:latin typeface="Cambria Math" panose="02040503050406030204" pitchFamily="18" charset="0"/>
                                      </a:rPr>
                                      <m:t>′</m:t>
                                    </m:r>
                                  </m:sup>
                                </m:sSup>
                                <m:r>
                                  <m:rPr>
                                    <m:brk m:alnAt="7"/>
                                  </m:rPr>
                                  <a:rPr lang="en-US" sz="3200" i="1">
                                    <a:latin typeface="Cambria Math" panose="02040503050406030204" pitchFamily="18" charset="0"/>
                                    <a:ea typeface="Cambria Math" panose="02040503050406030204" pitchFamily="18" charset="0"/>
                                  </a:rPr>
                                  <m:t>∙</m:t>
                                </m:r>
                                <m:r>
                                  <m:rPr>
                                    <m:brk m:alnAt="7"/>
                                  </m:rPr>
                                  <a:rPr lang="en-US" sz="3200" b="1" i="1">
                                    <a:latin typeface="Cambria Math" panose="02040503050406030204" pitchFamily="18" charset="0"/>
                                    <a:ea typeface="Cambria Math" panose="02040503050406030204" pitchFamily="18" charset="0"/>
                                  </a:rPr>
                                  <m:t>𝒛</m:t>
                                </m:r>
                              </m:e>
                            </m:mr>
                          </m:m>
                        </m:e>
                      </m:d>
                    </m:oMath>
                  </m:oMathPara>
                </a14:m>
                <a:endParaRPr lang="en-US" sz="3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050380" y="4800600"/>
                <a:ext cx="5303420" cy="1565172"/>
              </a:xfrm>
              <a:prstGeom prst="rect">
                <a:avLst/>
              </a:prstGeom>
              <a:blipFill>
                <a:blip r:embed="rId7"/>
                <a:stretch>
                  <a:fillRect/>
                </a:stretch>
              </a:blipFill>
            </p:spPr>
            <p:txBody>
              <a:bodyPr/>
              <a:lstStyle/>
              <a:p>
                <a:r>
                  <a:rPr lang="en-US">
                    <a:noFill/>
                  </a:rPr>
                  <a:t> </a:t>
                </a:r>
              </a:p>
            </p:txBody>
          </p:sp>
        </mc:Fallback>
      </mc:AlternateContent>
      <p:pic>
        <p:nvPicPr>
          <p:cNvPr id="9" name="Picture 6" descr="1-19">
            <a:extLst>
              <a:ext uri="{FF2B5EF4-FFF2-40B4-BE49-F238E27FC236}">
                <a16:creationId xmlns:a16="http://schemas.microsoft.com/office/drawing/2014/main" id="{FF9B9C31-1D90-43AD-9445-BCE56E06EF8F}"/>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7894" b="13795"/>
          <a:stretch/>
        </p:blipFill>
        <p:spPr>
          <a:xfrm>
            <a:off x="914400" y="1780100"/>
            <a:ext cx="2590800" cy="2002381"/>
          </a:xfrm>
          <a:prstGeom prst="rect">
            <a:avLst/>
          </a:prstGeom>
        </p:spPr>
      </p:pic>
    </p:spTree>
    <p:extLst>
      <p:ext uri="{BB962C8B-B14F-4D97-AF65-F5344CB8AC3E}">
        <p14:creationId xmlns:p14="http://schemas.microsoft.com/office/powerpoint/2010/main" val="177022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0" y="228600"/>
            <a:ext cx="7772400" cy="609600"/>
          </a:xfrm>
          <a:prstGeom prst="rect">
            <a:avLst/>
          </a:prstGeom>
        </p:spPr>
        <p:txBody>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18" charset="0"/>
              </a:defRPr>
            </a:lvl2pPr>
            <a:lvl3pPr algn="ctr" rtl="0" eaLnBrk="0" fontAlgn="base" hangingPunct="0">
              <a:spcBef>
                <a:spcPct val="0"/>
              </a:spcBef>
              <a:spcAft>
                <a:spcPct val="0"/>
              </a:spcAft>
              <a:defRPr sz="3200" b="1">
                <a:solidFill>
                  <a:schemeClr val="accent2"/>
                </a:solidFill>
                <a:latin typeface="Times New Roman" pitchFamily="18" charset="0"/>
              </a:defRPr>
            </a:lvl3pPr>
            <a:lvl4pPr algn="ctr" rtl="0" eaLnBrk="0" fontAlgn="base" hangingPunct="0">
              <a:spcBef>
                <a:spcPct val="0"/>
              </a:spcBef>
              <a:spcAft>
                <a:spcPct val="0"/>
              </a:spcAft>
              <a:defRPr sz="3200" b="1">
                <a:solidFill>
                  <a:schemeClr val="accent2"/>
                </a:solidFill>
                <a:latin typeface="Times New Roman" pitchFamily="18" charset="0"/>
              </a:defRPr>
            </a:lvl4pPr>
            <a:lvl5pPr algn="ctr" rtl="0" eaLnBrk="0" fontAlgn="base" hangingPunct="0">
              <a:spcBef>
                <a:spcPct val="0"/>
              </a:spcBef>
              <a:spcAft>
                <a:spcPct val="0"/>
              </a:spcAft>
              <a:defRPr sz="3200" b="1">
                <a:solidFill>
                  <a:schemeClr val="accent2"/>
                </a:solidFill>
                <a:latin typeface="Times New Roman" pitchFamily="18" charset="0"/>
              </a:defRPr>
            </a:lvl5pPr>
            <a:lvl6pPr marL="457200" algn="ctr" rtl="0" eaLnBrk="0" fontAlgn="base" hangingPunct="0">
              <a:spcBef>
                <a:spcPct val="0"/>
              </a:spcBef>
              <a:spcAft>
                <a:spcPct val="0"/>
              </a:spcAft>
              <a:defRPr sz="3200" b="1">
                <a:solidFill>
                  <a:schemeClr val="accent2"/>
                </a:solidFill>
                <a:latin typeface="Times New Roman" pitchFamily="18" charset="0"/>
              </a:defRPr>
            </a:lvl6pPr>
            <a:lvl7pPr marL="914400" algn="ctr" rtl="0" eaLnBrk="0" fontAlgn="base" hangingPunct="0">
              <a:spcBef>
                <a:spcPct val="0"/>
              </a:spcBef>
              <a:spcAft>
                <a:spcPct val="0"/>
              </a:spcAft>
              <a:defRPr sz="3200" b="1">
                <a:solidFill>
                  <a:schemeClr val="accent2"/>
                </a:solidFill>
                <a:latin typeface="Times New Roman" pitchFamily="18" charset="0"/>
              </a:defRPr>
            </a:lvl7pPr>
            <a:lvl8pPr marL="1371600" algn="ctr" rtl="0" eaLnBrk="0" fontAlgn="base" hangingPunct="0">
              <a:spcBef>
                <a:spcPct val="0"/>
              </a:spcBef>
              <a:spcAft>
                <a:spcPct val="0"/>
              </a:spcAft>
              <a:defRPr sz="3200" b="1">
                <a:solidFill>
                  <a:schemeClr val="accent2"/>
                </a:solidFill>
                <a:latin typeface="Times New Roman" pitchFamily="18" charset="0"/>
              </a:defRPr>
            </a:lvl8pPr>
            <a:lvl9pPr marL="1828800" algn="ctr" rtl="0" eaLnBrk="0" fontAlgn="base" hangingPunct="0">
              <a:spcBef>
                <a:spcPct val="0"/>
              </a:spcBef>
              <a:spcAft>
                <a:spcPct val="0"/>
              </a:spcAft>
              <a:defRPr sz="3200" b="1">
                <a:solidFill>
                  <a:schemeClr val="accent2"/>
                </a:solidFill>
                <a:latin typeface="Times New Roman" pitchFamily="18" charset="0"/>
              </a:defRPr>
            </a:lvl9pPr>
          </a:lstStyle>
          <a:p>
            <a:r>
              <a:rPr lang="en-US" kern="0" dirty="0">
                <a:solidFill>
                  <a:srgbClr val="0070C0"/>
                </a:solidFill>
              </a:rPr>
              <a:t>Linear Algebra Approach</a:t>
            </a:r>
          </a:p>
        </p:txBody>
      </p:sp>
      <p:sp>
        <p:nvSpPr>
          <p:cNvPr id="6" name="Slide Number Placeholder 5"/>
          <p:cNvSpPr>
            <a:spLocks noGrp="1"/>
          </p:cNvSpPr>
          <p:nvPr>
            <p:ph type="sldNum" sz="quarter" idx="12"/>
          </p:nvPr>
        </p:nvSpPr>
        <p:spPr/>
        <p:txBody>
          <a:bodyPr/>
          <a:lstStyle/>
          <a:p>
            <a:fld id="{A3B66894-0391-43BC-B80E-FC2D59A3D5E2}" type="slidenum">
              <a:rPr lang="en-US" smtClean="0"/>
              <a:pPr/>
              <a:t>6</a:t>
            </a:fld>
            <a:endParaRPr lang="en-US" dirty="0"/>
          </a:p>
        </p:txBody>
      </p:sp>
      <p:sp>
        <p:nvSpPr>
          <p:cNvPr id="7" name="Rectangle 6"/>
          <p:cNvSpPr/>
          <p:nvPr/>
        </p:nvSpPr>
        <p:spPr>
          <a:xfrm>
            <a:off x="304800" y="1010024"/>
            <a:ext cx="11277600" cy="5262979"/>
          </a:xfrm>
          <a:prstGeom prst="rect">
            <a:avLst/>
          </a:prstGeom>
        </p:spPr>
        <p:txBody>
          <a:bodyPr wrap="square">
            <a:spAutoFit/>
          </a:bodyPr>
          <a:lstStyle/>
          <a:p>
            <a:pPr marL="342900" indent="-342900">
              <a:buFont typeface="Arial" panose="020B0604020202020204" pitchFamily="34" charset="0"/>
              <a:buChar char="•"/>
              <a:defRPr/>
            </a:pPr>
            <a:r>
              <a:rPr lang="en-US" sz="2800" dirty="0">
                <a:ea typeface="ＭＳ Ｐゴシック" charset="0"/>
              </a:rPr>
              <a:t>Can again avoid long equations … with linear algebra</a:t>
            </a:r>
          </a:p>
          <a:p>
            <a:pPr marL="342900" indent="-342900">
              <a:buFont typeface="Arial" panose="020B0604020202020204" pitchFamily="34" charset="0"/>
              <a:buChar char="•"/>
              <a:defRPr/>
            </a:pPr>
            <a:r>
              <a:rPr lang="en-US" sz="2800" dirty="0">
                <a:ea typeface="ＭＳ Ｐゴシック" charset="0"/>
              </a:rPr>
              <a:t>With direction cosine matrix (transformation matrix </a:t>
            </a:r>
            <a:r>
              <a:rPr lang="en-US" sz="2800" b="1" i="1" dirty="0">
                <a:ea typeface="ＭＳ Ｐゴシック" charset="0"/>
              </a:rPr>
              <a:t>M</a:t>
            </a:r>
            <a:r>
              <a:rPr lang="en-US" sz="2800" dirty="0">
                <a:ea typeface="ＭＳ Ｐゴシック" charset="0"/>
              </a:rPr>
              <a:t>), a vector transforms as</a:t>
            </a:r>
          </a:p>
          <a:p>
            <a:pPr marL="342900" indent="-342900">
              <a:buFont typeface="Arial" panose="020B0604020202020204" pitchFamily="34" charset="0"/>
              <a:buChar char="•"/>
              <a:defRPr/>
            </a:pPr>
            <a:endParaRPr lang="en-US" sz="2800" dirty="0">
              <a:ea typeface="ＭＳ Ｐゴシック" charset="0"/>
            </a:endParaRPr>
          </a:p>
          <a:p>
            <a:pPr marL="342900" indent="-342900">
              <a:buFont typeface="Arial" panose="020B0604020202020204" pitchFamily="34" charset="0"/>
              <a:buChar char="•"/>
              <a:defRPr/>
            </a:pPr>
            <a:endParaRPr lang="en-US" sz="2800" dirty="0">
              <a:ea typeface="ＭＳ Ｐゴシック" charset="0"/>
            </a:endParaRPr>
          </a:p>
          <a:p>
            <a:pPr marL="342900" indent="-342900">
              <a:buFont typeface="Arial" panose="020B0604020202020204" pitchFamily="34" charset="0"/>
              <a:buChar char="•"/>
              <a:defRPr/>
            </a:pPr>
            <a:r>
              <a:rPr lang="en-US" sz="2800" dirty="0">
                <a:ea typeface="ＭＳ Ｐゴシック" charset="0"/>
              </a:rPr>
              <a:t>A second order tensor transforms as</a:t>
            </a:r>
          </a:p>
          <a:p>
            <a:pPr marL="342900" indent="-342900">
              <a:buFont typeface="Arial" panose="020B0604020202020204" pitchFamily="34" charset="0"/>
              <a:buChar char="•"/>
              <a:defRPr/>
            </a:pPr>
            <a:endParaRPr lang="en-US" sz="2800" dirty="0">
              <a:ea typeface="ＭＳ Ｐゴシック" charset="0"/>
            </a:endParaRPr>
          </a:p>
          <a:p>
            <a:pPr marL="342900" indent="-342900">
              <a:buFont typeface="Arial" panose="020B0604020202020204" pitchFamily="34" charset="0"/>
              <a:buChar char="•"/>
              <a:defRPr/>
            </a:pPr>
            <a:endParaRPr lang="en-US" sz="2800" dirty="0">
              <a:ea typeface="ＭＳ Ｐゴシック" charset="0"/>
            </a:endParaRPr>
          </a:p>
          <a:p>
            <a:pPr marL="342900" indent="-342900">
              <a:buFont typeface="Arial" panose="020B0604020202020204" pitchFamily="34" charset="0"/>
              <a:buChar char="•"/>
              <a:defRPr/>
            </a:pPr>
            <a:endParaRPr lang="en-US" sz="2800" dirty="0">
              <a:ea typeface="ＭＳ Ｐゴシック" charset="0"/>
            </a:endParaRPr>
          </a:p>
          <a:p>
            <a:pPr marL="342900" indent="-342900">
              <a:buFont typeface="Arial" panose="020B0604020202020204" pitchFamily="34" charset="0"/>
              <a:buChar char="•"/>
              <a:defRPr/>
            </a:pPr>
            <a:endParaRPr lang="en-US" sz="2800" dirty="0">
              <a:ea typeface="ＭＳ Ｐゴシック" charset="0"/>
            </a:endParaRPr>
          </a:p>
          <a:p>
            <a:pPr eaLnBrk="1" hangingPunct="1">
              <a:defRPr/>
            </a:pPr>
            <a:r>
              <a:rPr lang="en-US" sz="2800" dirty="0">
                <a:ea typeface="ＭＳ Ｐゴシック" charset="0"/>
              </a:rPr>
              <a:t> </a:t>
            </a:r>
          </a:p>
          <a:p>
            <a:pPr marL="342900" indent="-342900">
              <a:buFont typeface="Arial" panose="020B0604020202020204" pitchFamily="34" charset="0"/>
              <a:buChar char="•"/>
              <a:defRPr/>
            </a:pPr>
            <a:r>
              <a:rPr lang="en-US" sz="2800" dirty="0">
                <a:ea typeface="ＭＳ Ｐゴシック" charset="0"/>
              </a:rPr>
              <a:t>Let’s consider an example</a:t>
            </a:r>
          </a:p>
        </p:txBody>
      </p:sp>
      <mc:AlternateContent xmlns:mc="http://schemas.openxmlformats.org/markup-compatibility/2006" xmlns:a14="http://schemas.microsoft.com/office/drawing/2010/main">
        <mc:Choice Requires="a14">
          <p:sp>
            <p:nvSpPr>
              <p:cNvPr id="3" name="TextBox 2"/>
              <p:cNvSpPr txBox="1"/>
              <p:nvPr/>
            </p:nvSpPr>
            <p:spPr>
              <a:xfrm>
                <a:off x="5181600" y="2265402"/>
                <a:ext cx="186422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b="1" i="1">
                              <a:latin typeface="Cambria Math" panose="02040503050406030204" pitchFamily="18" charset="0"/>
                            </a:rPr>
                            <m:t>𝒂</m:t>
                          </m:r>
                        </m:e>
                        <m:sup>
                          <m:r>
                            <a:rPr lang="en-US" sz="3600" i="1">
                              <a:latin typeface="Cambria Math" panose="02040503050406030204" pitchFamily="18" charset="0"/>
                            </a:rPr>
                            <m:t>′</m:t>
                          </m:r>
                        </m:sup>
                      </m:sSup>
                      <m:r>
                        <a:rPr lang="en-US" sz="3600" i="1">
                          <a:latin typeface="Cambria Math" panose="02040503050406030204" pitchFamily="18" charset="0"/>
                        </a:rPr>
                        <m:t>=</m:t>
                      </m:r>
                      <m:r>
                        <a:rPr lang="en-US" sz="3600" b="1" i="1">
                          <a:latin typeface="Cambria Math" panose="02040503050406030204" pitchFamily="18" charset="0"/>
                        </a:rPr>
                        <m:t>𝑴𝒂</m:t>
                      </m:r>
                    </m:oMath>
                  </m:oMathPara>
                </a14:m>
                <a:endParaRPr lang="en-US" sz="36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181600" y="2265402"/>
                <a:ext cx="1864228" cy="5539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800601" y="3743195"/>
                <a:ext cx="2679131" cy="626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i="1">
                              <a:latin typeface="Cambria Math" panose="02040503050406030204" pitchFamily="18" charset="0"/>
                            </a:rPr>
                          </m:ctrlPr>
                        </m:sSupPr>
                        <m:e>
                          <m:r>
                            <a:rPr lang="en-US" sz="4000" b="1" i="1">
                              <a:latin typeface="Cambria Math" panose="02040503050406030204" pitchFamily="18" charset="0"/>
                              <a:ea typeface="Cambria Math" panose="02040503050406030204" pitchFamily="18" charset="0"/>
                            </a:rPr>
                            <m:t>𝝉</m:t>
                          </m:r>
                        </m:e>
                        <m:sup>
                          <m:r>
                            <a:rPr lang="en-US" sz="4000" i="1">
                              <a:latin typeface="Cambria Math" panose="02040503050406030204" pitchFamily="18" charset="0"/>
                            </a:rPr>
                            <m:t>′</m:t>
                          </m:r>
                        </m:sup>
                      </m:sSup>
                      <m:r>
                        <a:rPr lang="en-US" sz="4000" i="1">
                          <a:latin typeface="Cambria Math" panose="02040503050406030204" pitchFamily="18" charset="0"/>
                        </a:rPr>
                        <m:t>=</m:t>
                      </m:r>
                      <m:r>
                        <a:rPr lang="en-US" sz="4000" b="1" i="1">
                          <a:latin typeface="Cambria Math" panose="02040503050406030204" pitchFamily="18" charset="0"/>
                        </a:rPr>
                        <m:t>𝑴</m:t>
                      </m:r>
                      <m:r>
                        <a:rPr lang="en-US" sz="4000" b="1" i="1">
                          <a:latin typeface="Cambria Math" panose="02040503050406030204" pitchFamily="18" charset="0"/>
                          <a:ea typeface="Cambria Math" panose="02040503050406030204" pitchFamily="18" charset="0"/>
                        </a:rPr>
                        <m:t>𝝉</m:t>
                      </m:r>
                      <m:sSup>
                        <m:sSupPr>
                          <m:ctrlPr>
                            <a:rPr lang="en-US" sz="4000" b="1" i="1">
                              <a:latin typeface="Cambria Math" panose="02040503050406030204" pitchFamily="18" charset="0"/>
                              <a:ea typeface="Cambria Math" panose="02040503050406030204" pitchFamily="18" charset="0"/>
                            </a:rPr>
                          </m:ctrlPr>
                        </m:sSupPr>
                        <m:e>
                          <m:r>
                            <a:rPr lang="en-US" sz="4000" b="1" i="1">
                              <a:latin typeface="Cambria Math" panose="02040503050406030204" pitchFamily="18" charset="0"/>
                              <a:ea typeface="Cambria Math" panose="02040503050406030204" pitchFamily="18" charset="0"/>
                            </a:rPr>
                            <m:t>𝑴</m:t>
                          </m:r>
                        </m:e>
                        <m:sup>
                          <m:r>
                            <a:rPr lang="en-US" sz="4000" b="1" i="1">
                              <a:latin typeface="Cambria Math" panose="02040503050406030204" pitchFamily="18" charset="0"/>
                              <a:ea typeface="Cambria Math" panose="02040503050406030204" pitchFamily="18" charset="0"/>
                            </a:rPr>
                            <m:t>𝑻</m:t>
                          </m:r>
                        </m:sup>
                      </m:sSup>
                    </m:oMath>
                  </m:oMathPara>
                </a14:m>
                <a:endParaRPr lang="en-US" sz="4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4800601" y="3743195"/>
                <a:ext cx="2679131" cy="62651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667001" y="4352795"/>
                <a:ext cx="6705599" cy="1057405"/>
              </a:xfrm>
              <a:prstGeom prst="rect">
                <a:avLst/>
              </a:prstGeom>
              <a:noFill/>
            </p:spPr>
            <p:txBody>
              <a:bodyPr wrap="square" lIns="0" tIns="0" rIns="0" bIns="0" rtlCol="0">
                <a:spAutoFit/>
              </a:bodyPr>
              <a:lstStyle/>
              <a:p>
                <a:pPr algn="ctr"/>
                <a:r>
                  <a:rPr lang="en-US" sz="4000" dirty="0"/>
                  <a:t>(</a:t>
                </a:r>
                <a:r>
                  <a:rPr lang="en-US" sz="2800" dirty="0"/>
                  <a:t>or</a:t>
                </a:r>
                <a:r>
                  <a:rPr lang="en-US" sz="4000" dirty="0"/>
                  <a:t> </a:t>
                </a:r>
                <a14:m>
                  <m:oMath xmlns:m="http://schemas.openxmlformats.org/officeDocument/2006/math">
                    <m:sSup>
                      <m:sSupPr>
                        <m:ctrlPr>
                          <a:rPr lang="en-US" sz="4000" i="1">
                            <a:latin typeface="Cambria Math" panose="02040503050406030204" pitchFamily="18" charset="0"/>
                          </a:rPr>
                        </m:ctrlPr>
                      </m:sSupPr>
                      <m:e>
                        <m:r>
                          <a:rPr lang="en-US" sz="4000" b="1" i="1">
                            <a:latin typeface="Cambria Math" panose="02040503050406030204" pitchFamily="18" charset="0"/>
                          </a:rPr>
                          <m:t>𝑻</m:t>
                        </m:r>
                      </m:e>
                      <m:sup>
                        <m:r>
                          <a:rPr lang="en-US" sz="4000" i="1">
                            <a:latin typeface="Cambria Math" panose="02040503050406030204" pitchFamily="18" charset="0"/>
                          </a:rPr>
                          <m:t>′</m:t>
                        </m:r>
                      </m:sup>
                    </m:sSup>
                    <m:r>
                      <a:rPr lang="en-US" sz="4000" i="1">
                        <a:latin typeface="Cambria Math" panose="02040503050406030204" pitchFamily="18" charset="0"/>
                      </a:rPr>
                      <m:t>=</m:t>
                    </m:r>
                    <m:r>
                      <a:rPr lang="en-US" sz="4000" b="1" i="1">
                        <a:latin typeface="Cambria Math" panose="02040503050406030204" pitchFamily="18" charset="0"/>
                      </a:rPr>
                      <m:t>𝑴</m:t>
                    </m:r>
                    <m:r>
                      <a:rPr lang="en-US" sz="4000" b="1" i="1">
                        <a:latin typeface="Cambria Math" panose="02040503050406030204" pitchFamily="18" charset="0"/>
                        <a:ea typeface="Cambria Math" panose="02040503050406030204" pitchFamily="18" charset="0"/>
                      </a:rPr>
                      <m:t>𝑻</m:t>
                    </m:r>
                    <m:sSup>
                      <m:sSupPr>
                        <m:ctrlPr>
                          <a:rPr lang="en-US" sz="4000" b="1" i="1">
                            <a:latin typeface="Cambria Math" panose="02040503050406030204" pitchFamily="18" charset="0"/>
                            <a:ea typeface="Cambria Math" panose="02040503050406030204" pitchFamily="18" charset="0"/>
                          </a:rPr>
                        </m:ctrlPr>
                      </m:sSupPr>
                      <m:e>
                        <m:r>
                          <a:rPr lang="en-US" sz="4000" b="1" i="1">
                            <a:latin typeface="Cambria Math" panose="02040503050406030204" pitchFamily="18" charset="0"/>
                            <a:ea typeface="Cambria Math" panose="02040503050406030204" pitchFamily="18" charset="0"/>
                          </a:rPr>
                          <m:t>𝑴</m:t>
                        </m:r>
                      </m:e>
                      <m:sup>
                        <m:r>
                          <a:rPr lang="en-US" sz="4000" b="1" i="1">
                            <a:latin typeface="Cambria Math" panose="02040503050406030204" pitchFamily="18" charset="0"/>
                            <a:ea typeface="Cambria Math" panose="02040503050406030204" pitchFamily="18" charset="0"/>
                          </a:rPr>
                          <m:t>𝑻</m:t>
                        </m:r>
                      </m:sup>
                    </m:sSup>
                  </m:oMath>
                </a14:m>
                <a:r>
                  <a:rPr lang="en-US" sz="4000" dirty="0">
                    <a:ea typeface="ＭＳ Ｐゴシック" charset="0"/>
                  </a:rPr>
                  <a:t> </a:t>
                </a:r>
                <a:r>
                  <a:rPr lang="en-US" sz="2800" dirty="0">
                    <a:ea typeface="ＭＳ Ｐゴシック" charset="0"/>
                  </a:rPr>
                  <a:t>if we use </a:t>
                </a:r>
                <a14:m>
                  <m:oMath xmlns:m="http://schemas.openxmlformats.org/officeDocument/2006/math">
                    <m:r>
                      <a:rPr lang="en-US" sz="4000" b="1" i="1">
                        <a:latin typeface="Cambria Math" panose="02040503050406030204" pitchFamily="18" charset="0"/>
                        <a:ea typeface="Cambria Math" panose="02040503050406030204" pitchFamily="18" charset="0"/>
                      </a:rPr>
                      <m:t>𝑻</m:t>
                    </m:r>
                  </m:oMath>
                </a14:m>
                <a:r>
                  <a:rPr lang="en-US" sz="4000" dirty="0">
                    <a:ea typeface="ＭＳ Ｐゴシック" charset="0"/>
                  </a:rPr>
                  <a:t> </a:t>
                </a:r>
                <a:r>
                  <a:rPr lang="en-US" sz="2800" dirty="0">
                    <a:ea typeface="ＭＳ Ｐゴシック" charset="0"/>
                  </a:rPr>
                  <a:t>to represent the stress tensor)</a:t>
                </a:r>
                <a:endParaRPr lang="en-US" sz="4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667001" y="4352795"/>
                <a:ext cx="6705599" cy="1057405"/>
              </a:xfrm>
              <a:prstGeom prst="rect">
                <a:avLst/>
              </a:prstGeom>
              <a:blipFill>
                <a:blip r:embed="rId5"/>
                <a:stretch>
                  <a:fillRect t="-13218" b="-19540"/>
                </a:stretch>
              </a:blipFill>
            </p:spPr>
            <p:txBody>
              <a:bodyPr/>
              <a:lstStyle/>
              <a:p>
                <a:r>
                  <a:rPr lang="en-US">
                    <a:noFill/>
                  </a:rPr>
                  <a:t> </a:t>
                </a:r>
              </a:p>
            </p:txBody>
          </p:sp>
        </mc:Fallback>
      </mc:AlternateContent>
      <p:sp>
        <p:nvSpPr>
          <p:cNvPr id="2" name="TextBox 1"/>
          <p:cNvSpPr txBox="1"/>
          <p:nvPr/>
        </p:nvSpPr>
        <p:spPr>
          <a:xfrm>
            <a:off x="9372600" y="4057471"/>
            <a:ext cx="2590800" cy="1200329"/>
          </a:xfrm>
          <a:prstGeom prst="rect">
            <a:avLst/>
          </a:prstGeom>
          <a:noFill/>
          <a:ln w="12700">
            <a:solidFill>
              <a:srgbClr val="FF0000"/>
            </a:solidFill>
          </a:ln>
        </p:spPr>
        <p:txBody>
          <a:bodyPr wrap="square" rtlCol="0">
            <a:spAutoFit/>
          </a:bodyPr>
          <a:lstStyle/>
          <a:p>
            <a:r>
              <a:rPr lang="en-US" dirty="0">
                <a:solidFill>
                  <a:srgbClr val="FF0000"/>
                </a:solidFill>
              </a:rPr>
              <a:t>* Note that </a:t>
            </a:r>
            <a:r>
              <a:rPr lang="en-US" dirty="0" err="1">
                <a:solidFill>
                  <a:srgbClr val="FF0000"/>
                </a:solidFill>
              </a:rPr>
              <a:t>Eqn’s</a:t>
            </a:r>
            <a:r>
              <a:rPr lang="en-US" dirty="0">
                <a:solidFill>
                  <a:srgbClr val="FF0000"/>
                </a:solidFill>
              </a:rPr>
              <a:t> 1.29 in the text have incorrectly switched the transform order</a:t>
            </a:r>
          </a:p>
        </p:txBody>
      </p:sp>
    </p:spTree>
    <p:extLst>
      <p:ext uri="{BB962C8B-B14F-4D97-AF65-F5344CB8AC3E}">
        <p14:creationId xmlns:p14="http://schemas.microsoft.com/office/powerpoint/2010/main" val="12726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ChangeArrowheads="1"/>
          </p:cNvSpPr>
          <p:nvPr>
            <p:ph type="title"/>
          </p:nvPr>
        </p:nvSpPr>
        <p:spPr>
          <a:xfrm>
            <a:off x="1981200" y="274638"/>
            <a:ext cx="8229600" cy="798512"/>
          </a:xfrm>
        </p:spPr>
        <p:txBody>
          <a:bodyPr/>
          <a:lstStyle/>
          <a:p>
            <a:r>
              <a:rPr lang="en-US" sz="3200" b="1" dirty="0">
                <a:solidFill>
                  <a:srgbClr val="0070C0"/>
                </a:solidFill>
              </a:rPr>
              <a:t>Principal Stresses - Example</a:t>
            </a:r>
          </a:p>
        </p:txBody>
      </p:sp>
      <p:sp>
        <p:nvSpPr>
          <p:cNvPr id="121861" name="Rectangle 3"/>
          <p:cNvSpPr>
            <a:spLocks noGrp="1" noChangeArrowheads="1"/>
          </p:cNvSpPr>
          <p:nvPr>
            <p:ph type="body" idx="1"/>
          </p:nvPr>
        </p:nvSpPr>
        <p:spPr>
          <a:xfrm>
            <a:off x="609600" y="1073638"/>
            <a:ext cx="10972800" cy="1898162"/>
          </a:xfrm>
        </p:spPr>
        <p:txBody>
          <a:bodyPr/>
          <a:lstStyle/>
          <a:p>
            <a:pPr marL="0" indent="0">
              <a:buNone/>
            </a:pPr>
            <a:r>
              <a:rPr lang="en-US" sz="2400" dirty="0">
                <a:solidFill>
                  <a:schemeClr val="tx1"/>
                </a:solidFill>
              </a:rPr>
              <a:t>Now find the eigenvectors …</a:t>
            </a:r>
          </a:p>
          <a:p>
            <a:pPr marL="0" indent="0">
              <a:buNone/>
            </a:pPr>
            <a:endParaRPr lang="en-US" sz="2400" dirty="0">
              <a:solidFill>
                <a:schemeClr val="tx1"/>
              </a:solidFill>
            </a:endParaRPr>
          </a:p>
          <a:p>
            <a:pPr marL="0" indent="0">
              <a:buNone/>
            </a:pPr>
            <a:r>
              <a:rPr lang="en-US" sz="2400" dirty="0">
                <a:solidFill>
                  <a:schemeClr val="tx1"/>
                </a:solidFill>
              </a:rPr>
              <a:t>… plug each eigenvalue back into the equation and solve for the vector associated with each</a:t>
            </a:r>
          </a:p>
          <a:p>
            <a:pPr marL="0" indent="0">
              <a:buNone/>
            </a:pPr>
            <a:endParaRPr lang="en-US" sz="2400" dirty="0">
              <a:solidFill>
                <a:schemeClr val="tx1"/>
              </a:solidFill>
            </a:endParaRPr>
          </a:p>
          <a:p>
            <a:pPr marL="0" indent="0">
              <a:buNone/>
            </a:pPr>
            <a:r>
              <a:rPr lang="en-US" sz="2400" dirty="0">
                <a:solidFill>
                  <a:schemeClr val="tx1"/>
                </a:solidFill>
              </a:rPr>
              <a:t>For </a:t>
            </a:r>
            <a:r>
              <a:rPr lang="en-US" sz="2400" dirty="0">
                <a:solidFill>
                  <a:schemeClr val="tx1"/>
                </a:solidFill>
                <a:latin typeface="Symbol" panose="05050102010706020507" pitchFamily="18" charset="2"/>
                <a:ea typeface="Times New Roman" panose="02020603050405020304" pitchFamily="18" charset="0"/>
              </a:rPr>
              <a:t>l</a:t>
            </a:r>
            <a:r>
              <a:rPr lang="en-US" sz="2400" baseline="-25000" dirty="0">
                <a:solidFill>
                  <a:schemeClr val="tx1"/>
                </a:solidFill>
                <a:ea typeface="Times New Roman" panose="02020603050405020304" pitchFamily="18" charset="0"/>
              </a:rPr>
              <a:t>1</a:t>
            </a:r>
            <a:r>
              <a:rPr lang="en-US" sz="2400" dirty="0">
                <a:solidFill>
                  <a:schemeClr val="tx1"/>
                </a:solidFill>
                <a:ea typeface="Times New Roman" panose="02020603050405020304" pitchFamily="18" charset="0"/>
              </a:rPr>
              <a:t> = 14.5,</a:t>
            </a:r>
            <a:endParaRPr lang="en-US" sz="2400" dirty="0">
              <a:solidFill>
                <a:schemeClr val="tx1"/>
              </a:solidFill>
            </a:endParaRPr>
          </a:p>
        </p:txBody>
      </p:sp>
      <p:sp>
        <p:nvSpPr>
          <p:cNvPr id="121864"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7D73DCC-89E0-4056-B001-8E5E9DC999CC}" type="slidenum">
              <a:rPr lang="en-US" sz="1400"/>
              <a:pPr/>
              <a:t>7</a:t>
            </a:fld>
            <a:endParaRPr lang="en-US" sz="1400"/>
          </a:p>
        </p:txBody>
      </p:sp>
      <mc:AlternateContent xmlns:mc="http://schemas.openxmlformats.org/markup-compatibility/2006" xmlns:a14="http://schemas.microsoft.com/office/drawing/2010/main">
        <mc:Choice Requires="a14">
          <p:sp>
            <p:nvSpPr>
              <p:cNvPr id="5" name="Rectangle 4"/>
              <p:cNvSpPr/>
              <p:nvPr/>
            </p:nvSpPr>
            <p:spPr>
              <a:xfrm>
                <a:off x="3886200" y="1447800"/>
                <a:ext cx="442896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𝑻𝒗</m:t>
                      </m:r>
                      <m:r>
                        <a:rPr lang="en-US" sz="2800">
                          <a:latin typeface="Cambria Math" panose="02040503050406030204" pitchFamily="18" charset="0"/>
                        </a:rPr>
                        <m:t>=</m:t>
                      </m:r>
                      <m:r>
                        <a:rPr lang="en-US" sz="2800" i="1">
                          <a:latin typeface="Cambria Math" panose="02040503050406030204" pitchFamily="18" charset="0"/>
                        </a:rPr>
                        <m:t>𝜆</m:t>
                      </m:r>
                      <m:r>
                        <a:rPr lang="en-US" sz="2800" b="1" i="1">
                          <a:latin typeface="Cambria Math" panose="02040503050406030204" pitchFamily="18" charset="0"/>
                        </a:rPr>
                        <m:t>𝒗</m:t>
                      </m:r>
                      <m:r>
                        <a:rPr lang="en-US" sz="2800">
                          <a:latin typeface="Cambria Math" panose="02040503050406030204" pitchFamily="18" charset="0"/>
                        </a:rPr>
                        <m:t> → </m:t>
                      </m:r>
                      <m:d>
                        <m:dPr>
                          <m:ctrlPr>
                            <a:rPr lang="en-US" sz="2800" i="1">
                              <a:latin typeface="Cambria Math" panose="02040503050406030204" pitchFamily="18" charset="0"/>
                            </a:rPr>
                          </m:ctrlPr>
                        </m:dPr>
                        <m:e>
                          <m:r>
                            <a:rPr lang="en-US" sz="2800" b="1" i="1">
                              <a:latin typeface="Cambria Math" panose="02040503050406030204" pitchFamily="18" charset="0"/>
                            </a:rPr>
                            <m:t>𝑻</m:t>
                          </m:r>
                          <m:r>
                            <a:rPr lang="en-US" sz="2800">
                              <a:latin typeface="Cambria Math" panose="02040503050406030204" pitchFamily="18" charset="0"/>
                            </a:rPr>
                            <m:t>−</m:t>
                          </m:r>
                          <m:r>
                            <a:rPr lang="en-US" sz="2800" b="1" i="1">
                              <a:latin typeface="Cambria Math" panose="02040503050406030204" pitchFamily="18" charset="0"/>
                            </a:rPr>
                            <m:t>𝑰</m:t>
                          </m:r>
                          <m:r>
                            <a:rPr lang="en-US" sz="2800" i="1">
                              <a:latin typeface="Cambria Math" panose="02040503050406030204" pitchFamily="18" charset="0"/>
                            </a:rPr>
                            <m:t>𝜆</m:t>
                          </m:r>
                        </m:e>
                      </m:d>
                      <m:r>
                        <a:rPr lang="en-US" sz="2800" b="1" i="1">
                          <a:latin typeface="Cambria Math" panose="02040503050406030204" pitchFamily="18" charset="0"/>
                        </a:rPr>
                        <m:t>𝒗</m:t>
                      </m:r>
                      <m:r>
                        <a:rPr lang="en-US" sz="2800">
                          <a:latin typeface="Cambria Math" panose="02040503050406030204" pitchFamily="18" charset="0"/>
                        </a:rPr>
                        <m:t>=0</m:t>
                      </m:r>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3886200" y="1447800"/>
                <a:ext cx="442896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14400" y="3777964"/>
                <a:ext cx="10404231" cy="10764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12−14.5</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4−14.5</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0−14.5</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−2.5</m:t>
                                </m:r>
                              </m:e>
                              <m:e>
                                <m:r>
                                  <a:rPr lang="en-US" sz="2400">
                                    <a:latin typeface="Cambria Math" panose="02040503050406030204" pitchFamily="18" charset="0"/>
                                  </a:rPr>
                                  <m:t>0</m:t>
                                </m:r>
                              </m:e>
                              <m:e>
                                <m:r>
                                  <a:rPr lang="en-US" sz="2400">
                                    <a:latin typeface="Cambria Math" panose="02040503050406030204" pitchFamily="18" charset="0"/>
                                  </a:rPr>
                                  <m:t>6</m:t>
                                </m:r>
                              </m:e>
                            </m:mr>
                            <m:mr>
                              <m:e>
                                <m:r>
                                  <a:rPr lang="en-US" sz="2400">
                                    <a:latin typeface="Cambria Math" panose="02040503050406030204" pitchFamily="18" charset="0"/>
                                  </a:rPr>
                                  <m:t>0</m:t>
                                </m:r>
                              </m:e>
                              <m:e>
                                <m:r>
                                  <a:rPr lang="en-US" sz="2400">
                                    <a:latin typeface="Cambria Math" panose="02040503050406030204" pitchFamily="18" charset="0"/>
                                  </a:rPr>
                                  <m:t>−10.5</m:t>
                                </m:r>
                              </m:e>
                              <m:e>
                                <m:r>
                                  <a:rPr lang="en-US" sz="2400">
                                    <a:latin typeface="Cambria Math" panose="02040503050406030204" pitchFamily="18" charset="0"/>
                                  </a:rPr>
                                  <m:t>0</m:t>
                                </m:r>
                              </m:e>
                            </m:mr>
                            <m:mr>
                              <m:e>
                                <m:r>
                                  <a:rPr lang="en-US" sz="2400">
                                    <a:latin typeface="Cambria Math" panose="02040503050406030204" pitchFamily="18" charset="0"/>
                                  </a:rPr>
                                  <m:t>6</m:t>
                                </m:r>
                              </m:e>
                              <m:e>
                                <m:r>
                                  <a:rPr lang="en-US" sz="2400">
                                    <a:latin typeface="Cambria Math" panose="02040503050406030204" pitchFamily="18" charset="0"/>
                                  </a:rPr>
                                  <m:t>0</m:t>
                                </m:r>
                              </m:e>
                              <m:e>
                                <m:r>
                                  <a:rPr lang="en-US" sz="2400">
                                    <a:latin typeface="Cambria Math" panose="02040503050406030204" pitchFamily="18" charset="0"/>
                                  </a:rPr>
                                  <m:t>−14.5</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0</m:t>
                                </m:r>
                              </m:e>
                            </m:mr>
                            <m:mr>
                              <m:e>
                                <m:r>
                                  <a:rPr lang="en-US" sz="2400">
                                    <a:latin typeface="Cambria Math" panose="02040503050406030204" pitchFamily="18" charset="0"/>
                                  </a:rPr>
                                  <m:t>0</m:t>
                                </m:r>
                              </m:e>
                            </m:mr>
                          </m:m>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914400" y="3777964"/>
                <a:ext cx="10404231" cy="10764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889406" y="5096512"/>
                <a:ext cx="45844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2.5</m:t>
                          </m:r>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=2.4</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3889406" y="5096512"/>
                <a:ext cx="4584460" cy="461665"/>
              </a:xfrm>
              <a:prstGeom prst="rect">
                <a:avLst/>
              </a:prstGeom>
              <a:blipFill>
                <a:blip r:embed="rId5"/>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064517" y="5627653"/>
                <a:ext cx="41100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−10.5</m:t>
                          </m:r>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sub>
                      </m:sSub>
                      <m:r>
                        <a:rPr lang="en-US" sz="2400">
                          <a:latin typeface="Cambria Math" panose="02040503050406030204" pitchFamily="18" charset="0"/>
                        </a:rPr>
                        <m:t>=0</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064517" y="5627653"/>
                <a:ext cx="4110036" cy="461665"/>
              </a:xfrm>
              <a:prstGeom prst="rect">
                <a:avLst/>
              </a:prstGeom>
              <a:blipFill>
                <a:blip r:embed="rId6"/>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886200" y="6151627"/>
                <a:ext cx="45924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6</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−14.5</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3</m:t>
                          </m:r>
                        </m:sub>
                      </m:sSub>
                      <m:r>
                        <a:rPr lang="en-US" sz="2400">
                          <a:latin typeface="Cambria Math" panose="02040503050406030204" pitchFamily="18" charset="0"/>
                        </a:rPr>
                        <m:t>=0  → </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2.4</m:t>
                          </m:r>
                          <m:r>
                            <a:rPr lang="en-US" sz="2400" i="1">
                              <a:latin typeface="Cambria Math" panose="02040503050406030204" pitchFamily="18" charset="0"/>
                            </a:rPr>
                            <m:t>𝑣</m:t>
                          </m:r>
                        </m:e>
                        <m:sub>
                          <m:r>
                            <a:rPr lang="en-US" sz="2400">
                              <a:latin typeface="Cambria Math" panose="02040503050406030204" pitchFamily="18" charset="0"/>
                            </a:rPr>
                            <m:t>3</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3886200" y="6151627"/>
                <a:ext cx="4592476" cy="461665"/>
              </a:xfrm>
              <a:prstGeom prst="rect">
                <a:avLst/>
              </a:prstGeom>
              <a:blipFill>
                <a:blip r:embed="rId7"/>
                <a:stretch>
                  <a:fillRect b="-3947"/>
                </a:stretch>
              </a:blipFill>
            </p:spPr>
            <p:txBody>
              <a:bodyPr/>
              <a:lstStyle/>
              <a:p>
                <a:r>
                  <a:rPr lang="en-US">
                    <a:noFill/>
                  </a:rPr>
                  <a:t> </a:t>
                </a:r>
              </a:p>
            </p:txBody>
          </p:sp>
        </mc:Fallback>
      </mc:AlternateContent>
    </p:spTree>
    <p:extLst>
      <p:ext uri="{BB962C8B-B14F-4D97-AF65-F5344CB8AC3E}">
        <p14:creationId xmlns:p14="http://schemas.microsoft.com/office/powerpoint/2010/main" val="29225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2286000" y="304800"/>
            <a:ext cx="7772400" cy="609600"/>
          </a:xfrm>
        </p:spPr>
        <p:txBody>
          <a:bodyPr/>
          <a:lstStyle/>
          <a:p>
            <a:r>
              <a:rPr lang="en-US" sz="3200" b="1" dirty="0">
                <a:solidFill>
                  <a:srgbClr val="0070C0"/>
                </a:solidFill>
              </a:rPr>
              <a:t>Principal Stresses</a:t>
            </a:r>
          </a:p>
        </p:txBody>
      </p:sp>
      <mc:AlternateContent xmlns:mc="http://schemas.openxmlformats.org/markup-compatibility/2006" xmlns:a14="http://schemas.microsoft.com/office/drawing/2010/main">
        <mc:Choice Requires="a14">
          <p:sp>
            <p:nvSpPr>
              <p:cNvPr id="119813" name="Rectangle 3"/>
              <p:cNvSpPr>
                <a:spLocks noGrp="1" noChangeArrowheads="1"/>
              </p:cNvSpPr>
              <p:nvPr>
                <p:ph type="body" idx="1"/>
              </p:nvPr>
            </p:nvSpPr>
            <p:spPr>
              <a:xfrm>
                <a:off x="457200" y="990600"/>
                <a:ext cx="11353800" cy="4495800"/>
              </a:xfrm>
            </p:spPr>
            <p:txBody>
              <a:bodyPr/>
              <a:lstStyle/>
              <a:p>
                <a:pPr>
                  <a:lnSpc>
                    <a:spcPct val="90000"/>
                  </a:lnSpc>
                </a:pPr>
                <a:r>
                  <a:rPr lang="en-US" sz="2800" dirty="0">
                    <a:solidFill>
                      <a:schemeClr val="tx1"/>
                    </a:solidFill>
                  </a:rPr>
                  <a:t>Determine the particular surface normal </a:t>
                </a:r>
                <a:r>
                  <a:rPr lang="en-US" sz="2800" b="1" i="1" dirty="0">
                    <a:solidFill>
                      <a:schemeClr val="tx1"/>
                    </a:solidFill>
                  </a:rPr>
                  <a:t>n</a:t>
                </a:r>
                <a:r>
                  <a:rPr lang="en-US" sz="2800" dirty="0">
                    <a:solidFill>
                      <a:schemeClr val="tx1"/>
                    </a:solidFill>
                  </a:rPr>
                  <a:t> that maximizes the normal stress </a:t>
                </a:r>
                <a14:m>
                  <m:oMath xmlns:m="http://schemas.openxmlformats.org/officeDocument/2006/math">
                    <m:r>
                      <a:rPr lang="en-US" sz="2800" b="1" i="1" dirty="0" smtClean="0">
                        <a:solidFill>
                          <a:schemeClr val="tx1"/>
                        </a:solidFill>
                        <a:latin typeface="Cambria Math" panose="02040503050406030204" pitchFamily="18" charset="0"/>
                        <a:sym typeface="Symbol" pitchFamily="18" charset="2"/>
                      </a:rPr>
                      <m:t></m:t>
                    </m:r>
                  </m:oMath>
                </a14:m>
                <a:r>
                  <a:rPr lang="en-US" sz="2800" b="1" i="1" dirty="0">
                    <a:solidFill>
                      <a:schemeClr val="tx1"/>
                    </a:solidFill>
                    <a:sym typeface="Symbol" pitchFamily="18" charset="2"/>
                  </a:rPr>
                  <a:t> </a:t>
                </a:r>
                <a:r>
                  <a:rPr lang="en-US" sz="2800" dirty="0">
                    <a:solidFill>
                      <a:schemeClr val="tx1"/>
                    </a:solidFill>
                  </a:rPr>
                  <a:t>and zeros the shear stresses </a:t>
                </a:r>
                <a14:m>
                  <m:oMath xmlns:m="http://schemas.openxmlformats.org/officeDocument/2006/math">
                    <m:r>
                      <a:rPr lang="en-US" sz="2800" b="1" i="1" dirty="0" smtClean="0">
                        <a:solidFill>
                          <a:schemeClr val="tx1"/>
                        </a:solidFill>
                        <a:latin typeface="Cambria Math" panose="02040503050406030204" pitchFamily="18" charset="0"/>
                        <a:sym typeface="Symbol" pitchFamily="18" charset="2"/>
                      </a:rPr>
                      <m:t></m:t>
                    </m:r>
                  </m:oMath>
                </a14:m>
                <a:r>
                  <a:rPr lang="en-US" sz="2800" dirty="0">
                    <a:solidFill>
                      <a:schemeClr val="tx1"/>
                    </a:solidFill>
                  </a:rPr>
                  <a:t>. In this case,</a:t>
                </a:r>
              </a:p>
              <a:p>
                <a:pPr>
                  <a:lnSpc>
                    <a:spcPct val="90000"/>
                  </a:lnSpc>
                </a:pPr>
                <a:endParaRPr lang="en-US"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marL="0" indent="0">
                  <a:lnSpc>
                    <a:spcPct val="90000"/>
                  </a:lnSpc>
                  <a:buNone/>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1400" dirty="0">
                  <a:solidFill>
                    <a:schemeClr val="tx1"/>
                  </a:solidFill>
                </a:endParaRPr>
              </a:p>
              <a:p>
                <a:pPr>
                  <a:lnSpc>
                    <a:spcPct val="90000"/>
                  </a:lnSpc>
                </a:pPr>
                <a:r>
                  <a:rPr lang="en-US" sz="2800" dirty="0">
                    <a:solidFill>
                      <a:schemeClr val="tx1"/>
                    </a:solidFill>
                  </a:rPr>
                  <a:t>In other words… we seek a coordinate system in which the stress tensor is diagonalized.</a:t>
                </a:r>
              </a:p>
              <a:p>
                <a:pPr>
                  <a:lnSpc>
                    <a:spcPct val="90000"/>
                  </a:lnSpc>
                </a:pPr>
                <a:r>
                  <a:rPr lang="en-US" sz="2800" dirty="0">
                    <a:solidFill>
                      <a:schemeClr val="tx1"/>
                    </a:solidFill>
                  </a:rPr>
                  <a:t>Note that this is just one surface of 3</a:t>
                </a:r>
              </a:p>
            </p:txBody>
          </p:sp>
        </mc:Choice>
        <mc:Fallback xmlns="">
          <p:sp>
            <p:nvSpPr>
              <p:cNvPr id="119813" name="Rectangle 3"/>
              <p:cNvSpPr>
                <a:spLocks noGrp="1" noRot="1" noChangeAspect="1" noMove="1" noResize="1" noEditPoints="1" noAdjustHandles="1" noChangeArrowheads="1" noChangeShapeType="1" noTextEdit="1"/>
              </p:cNvSpPr>
              <p:nvPr>
                <p:ph type="body" idx="1"/>
              </p:nvPr>
            </p:nvSpPr>
            <p:spPr>
              <a:xfrm>
                <a:off x="457200" y="990600"/>
                <a:ext cx="11353800" cy="4495800"/>
              </a:xfrm>
              <a:blipFill>
                <a:blip r:embed="rId2"/>
                <a:stretch>
                  <a:fillRect l="-966" t="-2442" b="-32022"/>
                </a:stretch>
              </a:blipFill>
            </p:spPr>
            <p:txBody>
              <a:bodyPr/>
              <a:lstStyle/>
              <a:p>
                <a:r>
                  <a:rPr lang="en-US">
                    <a:noFill/>
                  </a:rPr>
                  <a:t> </a:t>
                </a:r>
              </a:p>
            </p:txBody>
          </p:sp>
        </mc:Fallback>
      </mc:AlternateContent>
      <p:sp>
        <p:nvSpPr>
          <p:cNvPr id="11981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51083E-6397-4842-AA17-480C31680DF4}" type="slidenum">
              <a:rPr lang="en-US" sz="1400"/>
              <a:pPr/>
              <a:t>8</a:t>
            </a:fld>
            <a:endParaRPr lang="en-US" sz="1400"/>
          </a:p>
        </p:txBody>
      </p:sp>
      <mc:AlternateContent xmlns:mc="http://schemas.openxmlformats.org/markup-compatibility/2006" xmlns:a14="http://schemas.microsoft.com/office/drawing/2010/main">
        <mc:Choice Requires="a14">
          <p:sp>
            <p:nvSpPr>
              <p:cNvPr id="2" name="TextBox 1"/>
              <p:cNvSpPr txBox="1"/>
              <p:nvPr/>
            </p:nvSpPr>
            <p:spPr>
              <a:xfrm>
                <a:off x="1456705" y="3376939"/>
                <a:ext cx="3302251"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1" i="1">
                          <a:latin typeface="Cambria Math" panose="02040503050406030204" pitchFamily="18" charset="0"/>
                        </a:rPr>
                        <m:t>𝒕</m:t>
                      </m:r>
                      <m:r>
                        <a:rPr lang="en-US" sz="4400" i="1">
                          <a:latin typeface="Cambria Math" panose="02040503050406030204" pitchFamily="18" charset="0"/>
                        </a:rPr>
                        <m:t>=</m:t>
                      </m:r>
                      <m:r>
                        <a:rPr lang="en-US" sz="4400" b="1" i="1">
                          <a:latin typeface="Cambria Math" panose="02040503050406030204" pitchFamily="18" charset="0"/>
                        </a:rPr>
                        <m:t>𝑻𝒏</m:t>
                      </m:r>
                      <m:r>
                        <a:rPr lang="en-US" sz="4400" b="1" i="1">
                          <a:latin typeface="Cambria Math" panose="02040503050406030204" pitchFamily="18" charset="0"/>
                        </a:rPr>
                        <m:t>=</m:t>
                      </m:r>
                      <m:r>
                        <a:rPr lang="en-US" sz="4400" i="1">
                          <a:latin typeface="Cambria Math" panose="02040503050406030204" pitchFamily="18" charset="0"/>
                          <a:ea typeface="Cambria Math" panose="02040503050406030204" pitchFamily="18" charset="0"/>
                        </a:rPr>
                        <m:t>𝜎</m:t>
                      </m:r>
                      <m:r>
                        <a:rPr lang="en-US" sz="4400" b="1" i="1">
                          <a:latin typeface="Cambria Math" panose="02040503050406030204" pitchFamily="18" charset="0"/>
                          <a:ea typeface="Cambria Math" panose="02040503050406030204" pitchFamily="18" charset="0"/>
                        </a:rPr>
                        <m:t>𝒏</m:t>
                      </m:r>
                    </m:oMath>
                  </m:oMathPara>
                </a14:m>
                <a:endParaRPr lang="en-US" sz="4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456705" y="3376939"/>
                <a:ext cx="3302251" cy="677108"/>
              </a:xfrm>
              <a:prstGeom prst="rect">
                <a:avLst/>
              </a:prstGeom>
              <a:blipFill>
                <a:blip r:embed="rId3"/>
                <a:stretch>
                  <a:fillRect/>
                </a:stretch>
              </a:blipFill>
            </p:spPr>
            <p:txBody>
              <a:bodyPr/>
              <a:lstStyle/>
              <a:p>
                <a:r>
                  <a:rPr lang="en-US">
                    <a:noFill/>
                  </a:rPr>
                  <a:t> </a:t>
                </a:r>
              </a:p>
            </p:txBody>
          </p:sp>
        </mc:Fallback>
      </mc:AlternateContent>
      <p:grpSp>
        <p:nvGrpSpPr>
          <p:cNvPr id="22" name="Group 5">
            <a:extLst>
              <a:ext uri="{FF2B5EF4-FFF2-40B4-BE49-F238E27FC236}">
                <a16:creationId xmlns:a16="http://schemas.microsoft.com/office/drawing/2014/main" id="{0FCB33B7-D5BB-4A89-8B21-1DF55BA0FE50}"/>
              </a:ext>
            </a:extLst>
          </p:cNvPr>
          <p:cNvGrpSpPr>
            <a:grpSpLocks noChangeAspect="1"/>
          </p:cNvGrpSpPr>
          <p:nvPr/>
        </p:nvGrpSpPr>
        <p:grpSpPr bwMode="auto">
          <a:xfrm>
            <a:off x="6096000" y="1905000"/>
            <a:ext cx="4936119" cy="3556761"/>
            <a:chOff x="1536" y="2448"/>
            <a:chExt cx="2297" cy="1655"/>
          </a:xfrm>
        </p:grpSpPr>
        <p:sp>
          <p:nvSpPr>
            <p:cNvPr id="23" name="Freeform 6">
              <a:extLst>
                <a:ext uri="{FF2B5EF4-FFF2-40B4-BE49-F238E27FC236}">
                  <a16:creationId xmlns:a16="http://schemas.microsoft.com/office/drawing/2014/main" id="{5AE38734-4378-4824-94FA-1AA8B248B768}"/>
                </a:ext>
              </a:extLst>
            </p:cNvPr>
            <p:cNvSpPr>
              <a:spLocks/>
            </p:cNvSpPr>
            <p:nvPr/>
          </p:nvSpPr>
          <p:spPr bwMode="auto">
            <a:xfrm>
              <a:off x="2184" y="3315"/>
              <a:ext cx="1168" cy="734"/>
            </a:xfrm>
            <a:custGeom>
              <a:avLst/>
              <a:gdLst>
                <a:gd name="T0" fmla="*/ 184 w 1168"/>
                <a:gd name="T1" fmla="*/ 0 h 734"/>
                <a:gd name="T2" fmla="*/ 45 w 1168"/>
                <a:gd name="T3" fmla="*/ 176 h 734"/>
                <a:gd name="T4" fmla="*/ 87 w 1168"/>
                <a:gd name="T5" fmla="*/ 588 h 734"/>
                <a:gd name="T6" fmla="*/ 566 w 1168"/>
                <a:gd name="T7" fmla="*/ 728 h 734"/>
                <a:gd name="T8" fmla="*/ 1081 w 1168"/>
                <a:gd name="T9" fmla="*/ 625 h 734"/>
                <a:gd name="T10" fmla="*/ 1087 w 1168"/>
                <a:gd name="T11" fmla="*/ 322 h 7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8" h="734">
                  <a:moveTo>
                    <a:pt x="184" y="0"/>
                  </a:moveTo>
                  <a:cubicBezTo>
                    <a:pt x="122" y="39"/>
                    <a:pt x="61" y="78"/>
                    <a:pt x="45" y="176"/>
                  </a:cubicBezTo>
                  <a:cubicBezTo>
                    <a:pt x="29" y="274"/>
                    <a:pt x="0" y="496"/>
                    <a:pt x="87" y="588"/>
                  </a:cubicBezTo>
                  <a:cubicBezTo>
                    <a:pt x="174" y="680"/>
                    <a:pt x="400" y="722"/>
                    <a:pt x="566" y="728"/>
                  </a:cubicBezTo>
                  <a:cubicBezTo>
                    <a:pt x="732" y="734"/>
                    <a:pt x="994" y="693"/>
                    <a:pt x="1081" y="625"/>
                  </a:cubicBezTo>
                  <a:cubicBezTo>
                    <a:pt x="1168" y="557"/>
                    <a:pt x="1078" y="386"/>
                    <a:pt x="1087"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4" name="Freeform 7">
              <a:extLst>
                <a:ext uri="{FF2B5EF4-FFF2-40B4-BE49-F238E27FC236}">
                  <a16:creationId xmlns:a16="http://schemas.microsoft.com/office/drawing/2014/main" id="{7D2C849A-E4FF-4FA0-B5E6-96DDE49AACCB}"/>
                </a:ext>
              </a:extLst>
            </p:cNvPr>
            <p:cNvSpPr>
              <a:spLocks/>
            </p:cNvSpPr>
            <p:nvPr/>
          </p:nvSpPr>
          <p:spPr bwMode="auto">
            <a:xfrm>
              <a:off x="2417" y="2779"/>
              <a:ext cx="941" cy="779"/>
            </a:xfrm>
            <a:custGeom>
              <a:avLst/>
              <a:gdLst>
                <a:gd name="T0" fmla="*/ 0 w 941"/>
                <a:gd name="T1" fmla="*/ 464 h 779"/>
                <a:gd name="T2" fmla="*/ 187 w 941"/>
                <a:gd name="T3" fmla="*/ 149 h 779"/>
                <a:gd name="T4" fmla="*/ 654 w 941"/>
                <a:gd name="T5" fmla="*/ 27 h 779"/>
                <a:gd name="T6" fmla="*/ 903 w 941"/>
                <a:gd name="T7" fmla="*/ 312 h 779"/>
                <a:gd name="T8" fmla="*/ 884 w 941"/>
                <a:gd name="T9" fmla="*/ 779 h 7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1" h="779">
                  <a:moveTo>
                    <a:pt x="0" y="464"/>
                  </a:moveTo>
                  <a:cubicBezTo>
                    <a:pt x="30" y="412"/>
                    <a:pt x="78" y="222"/>
                    <a:pt x="187" y="149"/>
                  </a:cubicBezTo>
                  <a:cubicBezTo>
                    <a:pt x="296" y="76"/>
                    <a:pt x="535" y="0"/>
                    <a:pt x="654" y="27"/>
                  </a:cubicBezTo>
                  <a:cubicBezTo>
                    <a:pt x="773" y="54"/>
                    <a:pt x="865" y="187"/>
                    <a:pt x="903" y="312"/>
                  </a:cubicBezTo>
                  <a:cubicBezTo>
                    <a:pt x="941" y="437"/>
                    <a:pt x="888" y="682"/>
                    <a:pt x="884" y="779"/>
                  </a:cubicBezTo>
                </a:path>
              </a:pathLst>
            </a:custGeom>
            <a:noFill/>
            <a:ln w="19050" cap="flat" cmpd="sng">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5" name="Oval 8">
              <a:extLst>
                <a:ext uri="{FF2B5EF4-FFF2-40B4-BE49-F238E27FC236}">
                  <a16:creationId xmlns:a16="http://schemas.microsoft.com/office/drawing/2014/main" id="{10295509-D93F-4AD7-A955-6209CC3C3D25}"/>
                </a:ext>
              </a:extLst>
            </p:cNvPr>
            <p:cNvSpPr>
              <a:spLocks noChangeArrowheads="1"/>
            </p:cNvSpPr>
            <p:nvPr/>
          </p:nvSpPr>
          <p:spPr bwMode="auto">
            <a:xfrm rot="1257320">
              <a:off x="2342" y="3320"/>
              <a:ext cx="962" cy="3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6" name="Line 9">
              <a:extLst>
                <a:ext uri="{FF2B5EF4-FFF2-40B4-BE49-F238E27FC236}">
                  <a16:creationId xmlns:a16="http://schemas.microsoft.com/office/drawing/2014/main" id="{7677C6A1-7FD1-419D-B63A-337487C63CF3}"/>
                </a:ext>
              </a:extLst>
            </p:cNvPr>
            <p:cNvSpPr>
              <a:spLocks noChangeShapeType="1"/>
            </p:cNvSpPr>
            <p:nvPr/>
          </p:nvSpPr>
          <p:spPr bwMode="auto">
            <a:xfrm flipH="1" flipV="1">
              <a:off x="2598" y="3394"/>
              <a:ext cx="188" cy="9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7" name="Line 10">
              <a:extLst>
                <a:ext uri="{FF2B5EF4-FFF2-40B4-BE49-F238E27FC236}">
                  <a16:creationId xmlns:a16="http://schemas.microsoft.com/office/drawing/2014/main" id="{DC69B35E-CBA1-4AD5-B508-A2FC1167EE57}"/>
                </a:ext>
              </a:extLst>
            </p:cNvPr>
            <p:cNvSpPr>
              <a:spLocks noChangeShapeType="1"/>
            </p:cNvSpPr>
            <p:nvPr/>
          </p:nvSpPr>
          <p:spPr bwMode="auto">
            <a:xfrm flipV="1">
              <a:off x="2792" y="2618"/>
              <a:ext cx="358" cy="8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8" name="Line 11">
              <a:extLst>
                <a:ext uri="{FF2B5EF4-FFF2-40B4-BE49-F238E27FC236}">
                  <a16:creationId xmlns:a16="http://schemas.microsoft.com/office/drawing/2014/main" id="{F5EF5F95-D4E2-4240-B4F0-FD2B01148190}"/>
                </a:ext>
              </a:extLst>
            </p:cNvPr>
            <p:cNvSpPr>
              <a:spLocks noChangeShapeType="1"/>
            </p:cNvSpPr>
            <p:nvPr/>
          </p:nvSpPr>
          <p:spPr bwMode="auto">
            <a:xfrm flipV="1">
              <a:off x="2792" y="2564"/>
              <a:ext cx="49" cy="9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29" name="Freeform 12">
              <a:extLst>
                <a:ext uri="{FF2B5EF4-FFF2-40B4-BE49-F238E27FC236}">
                  <a16:creationId xmlns:a16="http://schemas.microsoft.com/office/drawing/2014/main" id="{0A6834DA-2A91-4E1A-B749-4C228505C315}"/>
                </a:ext>
              </a:extLst>
            </p:cNvPr>
            <p:cNvSpPr>
              <a:spLocks/>
            </p:cNvSpPr>
            <p:nvPr/>
          </p:nvSpPr>
          <p:spPr bwMode="auto">
            <a:xfrm>
              <a:off x="1968" y="2891"/>
              <a:ext cx="1830" cy="1212"/>
            </a:xfrm>
            <a:custGeom>
              <a:avLst/>
              <a:gdLst>
                <a:gd name="T0" fmla="*/ 0 w 1830"/>
                <a:gd name="T1" fmla="*/ 479 h 1212"/>
                <a:gd name="T2" fmla="*/ 1412 w 1830"/>
                <a:gd name="T3" fmla="*/ 1212 h 1212"/>
                <a:gd name="T4" fmla="*/ 1830 w 1830"/>
                <a:gd name="T5" fmla="*/ 752 h 1212"/>
                <a:gd name="T6" fmla="*/ 455 w 1830"/>
                <a:gd name="T7" fmla="*/ 0 h 1212"/>
                <a:gd name="T8" fmla="*/ 0 w 1830"/>
                <a:gd name="T9" fmla="*/ 479 h 12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1212">
                  <a:moveTo>
                    <a:pt x="0" y="479"/>
                  </a:moveTo>
                  <a:lnTo>
                    <a:pt x="1412" y="1212"/>
                  </a:lnTo>
                  <a:lnTo>
                    <a:pt x="1830" y="752"/>
                  </a:lnTo>
                  <a:lnTo>
                    <a:pt x="455" y="0"/>
                  </a:lnTo>
                  <a:lnTo>
                    <a:pt x="0" y="479"/>
                  </a:lnTo>
                  <a:close/>
                </a:path>
              </a:pathLst>
            </a:custGeom>
            <a:noFill/>
            <a:ln w="19050" cap="flat">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0" name="Line 13">
              <a:extLst>
                <a:ext uri="{FF2B5EF4-FFF2-40B4-BE49-F238E27FC236}">
                  <a16:creationId xmlns:a16="http://schemas.microsoft.com/office/drawing/2014/main" id="{2C408D2B-F2B1-47DE-AEAC-09739327E8E8}"/>
                </a:ext>
              </a:extLst>
            </p:cNvPr>
            <p:cNvSpPr>
              <a:spLocks noChangeShapeType="1"/>
            </p:cNvSpPr>
            <p:nvPr/>
          </p:nvSpPr>
          <p:spPr bwMode="auto">
            <a:xfrm flipV="1">
              <a:off x="2926" y="3309"/>
              <a:ext cx="91" cy="1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1" name="Line 14">
              <a:extLst>
                <a:ext uri="{FF2B5EF4-FFF2-40B4-BE49-F238E27FC236}">
                  <a16:creationId xmlns:a16="http://schemas.microsoft.com/office/drawing/2014/main" id="{95ED74A5-B471-4A5B-9CDD-DD443264D6FD}"/>
                </a:ext>
              </a:extLst>
            </p:cNvPr>
            <p:cNvSpPr>
              <a:spLocks noChangeShapeType="1"/>
            </p:cNvSpPr>
            <p:nvPr/>
          </p:nvSpPr>
          <p:spPr bwMode="auto">
            <a:xfrm>
              <a:off x="2948" y="3443"/>
              <a:ext cx="56" cy="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2" name="Line 15">
              <a:extLst>
                <a:ext uri="{FF2B5EF4-FFF2-40B4-BE49-F238E27FC236}">
                  <a16:creationId xmlns:a16="http://schemas.microsoft.com/office/drawing/2014/main" id="{CD239DED-606C-4C26-BD85-A04F7806920E}"/>
                </a:ext>
              </a:extLst>
            </p:cNvPr>
            <p:cNvSpPr>
              <a:spLocks noChangeShapeType="1"/>
            </p:cNvSpPr>
            <p:nvPr/>
          </p:nvSpPr>
          <p:spPr bwMode="auto">
            <a:xfrm flipH="1">
              <a:off x="2968" y="3473"/>
              <a:ext cx="30" cy="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33" name="Text Box 16">
              <a:extLst>
                <a:ext uri="{FF2B5EF4-FFF2-40B4-BE49-F238E27FC236}">
                  <a16:creationId xmlns:a16="http://schemas.microsoft.com/office/drawing/2014/main" id="{2856FCBD-F7E8-4C8C-B60E-6914601195B2}"/>
                </a:ext>
              </a:extLst>
            </p:cNvPr>
            <p:cNvSpPr txBox="1">
              <a:spLocks noChangeArrowheads="1"/>
            </p:cNvSpPr>
            <p:nvPr/>
          </p:nvSpPr>
          <p:spPr bwMode="auto">
            <a:xfrm>
              <a:off x="2908" y="3488"/>
              <a:ext cx="644"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a:t>n</a:t>
              </a:r>
              <a:r>
                <a:rPr lang="en-US" sz="1800" dirty="0"/>
                <a:t>, surface unit</a:t>
              </a:r>
            </a:p>
            <a:p>
              <a:r>
                <a:rPr lang="en-US" sz="1800" dirty="0"/>
                <a:t>normal vector</a:t>
              </a:r>
            </a:p>
          </p:txBody>
        </p:sp>
        <p:sp>
          <p:nvSpPr>
            <p:cNvPr id="34" name="Text Box 17">
              <a:extLst>
                <a:ext uri="{FF2B5EF4-FFF2-40B4-BE49-F238E27FC236}">
                  <a16:creationId xmlns:a16="http://schemas.microsoft.com/office/drawing/2014/main" id="{A817F929-F701-49B4-8F59-049AC7CD82DF}"/>
                </a:ext>
              </a:extLst>
            </p:cNvPr>
            <p:cNvSpPr txBox="1">
              <a:spLocks noChangeArrowheads="1"/>
            </p:cNvSpPr>
            <p:nvPr/>
          </p:nvSpPr>
          <p:spPr bwMode="auto">
            <a:xfrm>
              <a:off x="2348" y="2448"/>
              <a:ext cx="7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a:t>t, </a:t>
              </a:r>
              <a:r>
                <a:rPr lang="en-US" sz="1800" dirty="0"/>
                <a:t>traction vector</a:t>
              </a:r>
            </a:p>
          </p:txBody>
        </p:sp>
        <p:sp>
          <p:nvSpPr>
            <p:cNvPr id="35" name="Text Box 18">
              <a:extLst>
                <a:ext uri="{FF2B5EF4-FFF2-40B4-BE49-F238E27FC236}">
                  <a16:creationId xmlns:a16="http://schemas.microsoft.com/office/drawing/2014/main" id="{502C00CE-BE75-4CBA-AD48-8E23CC9C67DF}"/>
                </a:ext>
              </a:extLst>
            </p:cNvPr>
            <p:cNvSpPr txBox="1">
              <a:spLocks noChangeArrowheads="1"/>
            </p:cNvSpPr>
            <p:nvPr/>
          </p:nvSpPr>
          <p:spPr bwMode="auto">
            <a:xfrm>
              <a:off x="3124" y="2561"/>
              <a:ext cx="70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a:latin typeface="Symbol" pitchFamily="18" charset="2"/>
                </a:rPr>
                <a:t>s</a:t>
              </a:r>
              <a:r>
                <a:rPr lang="en-US" sz="1800">
                  <a:latin typeface="Symbol" pitchFamily="18" charset="2"/>
                </a:rPr>
                <a:t>, </a:t>
              </a:r>
              <a:r>
                <a:rPr lang="en-US" sz="1800"/>
                <a:t>normal stress</a:t>
              </a:r>
            </a:p>
          </p:txBody>
        </p:sp>
        <p:sp>
          <p:nvSpPr>
            <p:cNvPr id="36" name="Text Box 19">
              <a:extLst>
                <a:ext uri="{FF2B5EF4-FFF2-40B4-BE49-F238E27FC236}">
                  <a16:creationId xmlns:a16="http://schemas.microsoft.com/office/drawing/2014/main" id="{8E733136-57FF-42AE-9B53-485B535FD31B}"/>
                </a:ext>
              </a:extLst>
            </p:cNvPr>
            <p:cNvSpPr txBox="1">
              <a:spLocks noChangeArrowheads="1"/>
            </p:cNvSpPr>
            <p:nvPr/>
          </p:nvSpPr>
          <p:spPr bwMode="auto">
            <a:xfrm>
              <a:off x="2380" y="3341"/>
              <a:ext cx="529"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latin typeface="Symbol" pitchFamily="18" charset="2"/>
                </a:rPr>
                <a:t>    t</a:t>
              </a:r>
              <a:r>
                <a:rPr lang="en-US" sz="1800" b="1" dirty="0"/>
                <a:t>,</a:t>
              </a:r>
            </a:p>
            <a:p>
              <a:r>
                <a:rPr lang="en-US" sz="1800" dirty="0"/>
                <a:t>shear stress</a:t>
              </a:r>
            </a:p>
          </p:txBody>
        </p:sp>
        <p:sp>
          <p:nvSpPr>
            <p:cNvPr id="37" name="Text Box 20">
              <a:extLst>
                <a:ext uri="{FF2B5EF4-FFF2-40B4-BE49-F238E27FC236}">
                  <a16:creationId xmlns:a16="http://schemas.microsoft.com/office/drawing/2014/main" id="{23C3AC41-9982-4272-81DC-D78C1D5DD1A7}"/>
                </a:ext>
              </a:extLst>
            </p:cNvPr>
            <p:cNvSpPr txBox="1">
              <a:spLocks noChangeArrowheads="1"/>
            </p:cNvSpPr>
            <p:nvPr/>
          </p:nvSpPr>
          <p:spPr bwMode="auto">
            <a:xfrm>
              <a:off x="1536" y="3072"/>
              <a:ext cx="589"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cutting plane</a:t>
              </a:r>
            </a:p>
          </p:txBody>
        </p:sp>
      </p:grpSp>
    </p:spTree>
    <p:extLst>
      <p:ext uri="{BB962C8B-B14F-4D97-AF65-F5344CB8AC3E}">
        <p14:creationId xmlns:p14="http://schemas.microsoft.com/office/powerpoint/2010/main" val="181249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ChangeArrowheads="1"/>
          </p:cNvSpPr>
          <p:nvPr>
            <p:ph type="title"/>
          </p:nvPr>
        </p:nvSpPr>
        <p:spPr>
          <a:xfrm>
            <a:off x="2286000" y="304800"/>
            <a:ext cx="8670906" cy="609600"/>
          </a:xfrm>
        </p:spPr>
        <p:txBody>
          <a:bodyPr/>
          <a:lstStyle/>
          <a:p>
            <a:r>
              <a:rPr lang="en-US" altLang="zh-CN" sz="3200" b="1" dirty="0">
                <a:solidFill>
                  <a:srgbClr val="0070C0"/>
                </a:solidFill>
              </a:rPr>
              <a:t>Two especially important things</a:t>
            </a:r>
            <a:endParaRPr lang="en-US" sz="3200" b="1" dirty="0">
              <a:solidFill>
                <a:srgbClr val="0070C0"/>
              </a:solidFill>
            </a:endParaRPr>
          </a:p>
        </p:txBody>
      </p:sp>
      <p:sp>
        <p:nvSpPr>
          <p:cNvPr id="119813" name="Rectangle 3"/>
          <p:cNvSpPr>
            <a:spLocks noGrp="1" noChangeArrowheads="1"/>
          </p:cNvSpPr>
          <p:nvPr>
            <p:ph type="body" idx="1"/>
          </p:nvPr>
        </p:nvSpPr>
        <p:spPr>
          <a:xfrm>
            <a:off x="457200" y="990600"/>
            <a:ext cx="11353800" cy="4495800"/>
          </a:xfrm>
        </p:spPr>
        <p:txBody>
          <a:bodyPr/>
          <a:lstStyle/>
          <a:p>
            <a:pPr>
              <a:lnSpc>
                <a:spcPct val="90000"/>
              </a:lnSpc>
            </a:pPr>
            <a:r>
              <a:rPr lang="en-US" sz="2800" dirty="0">
                <a:solidFill>
                  <a:schemeClr val="tx1"/>
                </a:solidFill>
              </a:rPr>
              <a:t>Principal stresses (i.e. eigenvalues) of a stress tensor</a:t>
            </a:r>
          </a:p>
          <a:p>
            <a:pPr>
              <a:lnSpc>
                <a:spcPct val="90000"/>
              </a:lnSpc>
            </a:pPr>
            <a:endParaRPr lang="en-US" sz="2800" dirty="0">
              <a:solidFill>
                <a:schemeClr val="tx1"/>
              </a:solidFill>
            </a:endParaRPr>
          </a:p>
          <a:p>
            <a:pPr marL="0" indent="0">
              <a:lnSpc>
                <a:spcPct val="90000"/>
              </a:lnSpc>
              <a:buNone/>
            </a:pPr>
            <a:endParaRPr lang="en-US" sz="2800" dirty="0">
              <a:solidFill>
                <a:schemeClr val="tx1"/>
              </a:solidFill>
            </a:endParaRPr>
          </a:p>
          <a:p>
            <a:pPr marL="0" indent="0">
              <a:lnSpc>
                <a:spcPct val="90000"/>
              </a:lnSpc>
              <a:buNone/>
            </a:pPr>
            <a:endParaRPr lang="en-US" sz="2800" dirty="0">
              <a:solidFill>
                <a:schemeClr val="tx1"/>
              </a:solidFill>
            </a:endParaRPr>
          </a:p>
          <a:p>
            <a:pPr marL="0" indent="0">
              <a:lnSpc>
                <a:spcPct val="90000"/>
              </a:lnSpc>
              <a:buNone/>
            </a:pPr>
            <a:endParaRPr lang="en-US" sz="2800" dirty="0">
              <a:solidFill>
                <a:schemeClr val="tx1"/>
              </a:solidFill>
            </a:endParaRPr>
          </a:p>
          <a:p>
            <a:pPr>
              <a:lnSpc>
                <a:spcPct val="90000"/>
              </a:lnSpc>
            </a:pPr>
            <a:r>
              <a:rPr lang="en-US" sz="2800" dirty="0">
                <a:solidFill>
                  <a:schemeClr val="tx1"/>
                </a:solidFill>
              </a:rPr>
              <a:t>Rotational Invariants of a stress tensor</a:t>
            </a:r>
          </a:p>
          <a:p>
            <a:pPr>
              <a:lnSpc>
                <a:spcPct val="90000"/>
              </a:lnSpc>
            </a:pPr>
            <a:endParaRPr lang="en-US" dirty="0">
              <a:solidFill>
                <a:schemeClr val="tx1"/>
              </a:solidFill>
            </a:endParaRPr>
          </a:p>
          <a:p>
            <a:pPr>
              <a:lnSpc>
                <a:spcPct val="90000"/>
              </a:lnSpc>
            </a:pPr>
            <a:endParaRPr lang="en-US" dirty="0">
              <a:solidFill>
                <a:schemeClr val="tx1"/>
              </a:solidFill>
            </a:endParaRPr>
          </a:p>
          <a:p>
            <a:pPr>
              <a:lnSpc>
                <a:spcPct val="90000"/>
              </a:lnSpc>
            </a:pPr>
            <a:endParaRPr lang="en-US"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2800" dirty="0">
              <a:solidFill>
                <a:schemeClr val="tx1"/>
              </a:solidFill>
            </a:endParaRPr>
          </a:p>
          <a:p>
            <a:pPr marL="0" indent="0">
              <a:lnSpc>
                <a:spcPct val="90000"/>
              </a:lnSpc>
              <a:buNone/>
            </a:pPr>
            <a:endParaRPr lang="en-US" sz="2800" dirty="0">
              <a:solidFill>
                <a:schemeClr val="tx1"/>
              </a:solidFill>
            </a:endParaRPr>
          </a:p>
          <a:p>
            <a:pPr>
              <a:lnSpc>
                <a:spcPct val="90000"/>
              </a:lnSpc>
            </a:pPr>
            <a:endParaRPr lang="en-US" sz="2800" dirty="0">
              <a:solidFill>
                <a:schemeClr val="tx1"/>
              </a:solidFill>
            </a:endParaRPr>
          </a:p>
          <a:p>
            <a:pPr>
              <a:lnSpc>
                <a:spcPct val="90000"/>
              </a:lnSpc>
            </a:pPr>
            <a:endParaRPr lang="en-US" sz="1400" dirty="0">
              <a:solidFill>
                <a:schemeClr val="tx1"/>
              </a:solidFill>
            </a:endParaRPr>
          </a:p>
        </p:txBody>
      </p:sp>
      <p:sp>
        <p:nvSpPr>
          <p:cNvPr id="119815" name="Slide Number Placeholder 1"/>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251083E-6397-4842-AA17-480C31680DF4}" type="slidenum">
              <a:rPr lang="en-US" sz="1400"/>
              <a:pPr/>
              <a:t>9</a:t>
            </a:fld>
            <a:endParaRPr lang="en-US" sz="1400"/>
          </a:p>
        </p:txBody>
      </p:sp>
    </p:spTree>
    <p:extLst>
      <p:ext uri="{BB962C8B-B14F-4D97-AF65-F5344CB8AC3E}">
        <p14:creationId xmlns:p14="http://schemas.microsoft.com/office/powerpoint/2010/main" val="406352102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25320</TotalTime>
  <Words>2240</Words>
  <Application>Microsoft Office PowerPoint</Application>
  <PresentationFormat>Widescreen</PresentationFormat>
  <Paragraphs>376</Paragraphs>
  <Slides>45</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MS PGothic</vt:lpstr>
      <vt:lpstr>MS PGothic</vt:lpstr>
      <vt:lpstr>Arial</vt:lpstr>
      <vt:lpstr>Cambria Math</vt:lpstr>
      <vt:lpstr>Symbol</vt:lpstr>
      <vt:lpstr>Times</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Principal Stresses - Example</vt:lpstr>
      <vt:lpstr>Principal Stresses</vt:lpstr>
      <vt:lpstr>Two especially important things</vt:lpstr>
      <vt:lpstr>Strain – Infinitesimal</vt:lpstr>
      <vt:lpstr>Strain – 3D</vt:lpstr>
      <vt:lpstr>Generalized Hooke’s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Solutions</vt:lpstr>
      <vt:lpstr>Solutions</vt:lpstr>
      <vt:lpstr>Stress in Thick-Walled Cylinders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cp:lastModifiedBy>
  <cp:revision>1155</cp:revision>
  <cp:lastPrinted>2024-04-16T14:21:08Z</cp:lastPrinted>
  <dcterms:created xsi:type="dcterms:W3CDTF">2006-10-13T21:53:26Z</dcterms:created>
  <dcterms:modified xsi:type="dcterms:W3CDTF">2025-04-22T14:45:14Z</dcterms:modified>
</cp:coreProperties>
</file>