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261" r:id="rId2"/>
    <p:sldId id="434" r:id="rId3"/>
    <p:sldId id="296" r:id="rId4"/>
    <p:sldId id="435" r:id="rId5"/>
    <p:sldId id="266" r:id="rId6"/>
    <p:sldId id="954" r:id="rId7"/>
    <p:sldId id="265" r:id="rId8"/>
    <p:sldId id="263" r:id="rId9"/>
    <p:sldId id="267" r:id="rId10"/>
    <p:sldId id="293" r:id="rId11"/>
    <p:sldId id="294" r:id="rId12"/>
    <p:sldId id="268" r:id="rId13"/>
    <p:sldId id="264" r:id="rId14"/>
    <p:sldId id="269" r:id="rId15"/>
    <p:sldId id="441" r:id="rId16"/>
    <p:sldId id="957" r:id="rId17"/>
    <p:sldId id="278" r:id="rId18"/>
    <p:sldId id="279" r:id="rId19"/>
  </p:sldIdLst>
  <p:sldSz cx="12192000" cy="6858000"/>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3366FF"/>
    <a:srgbClr val="663300"/>
    <a:srgbClr val="996633"/>
    <a:srgbClr val="00CC00"/>
    <a:srgbClr val="0066FF"/>
    <a:srgbClr val="3399FF"/>
    <a:srgbClr val="FF33CC"/>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524" autoAdjust="0"/>
    <p:restoredTop sz="87901" autoAdjust="0"/>
  </p:normalViewPr>
  <p:slideViewPr>
    <p:cSldViewPr>
      <p:cViewPr varScale="1">
        <p:scale>
          <a:sx n="94" d="100"/>
          <a:sy n="94" d="100"/>
        </p:scale>
        <p:origin x="660" y="96"/>
      </p:cViewPr>
      <p:guideLst>
        <p:guide orient="horz" pos="2160"/>
        <p:guide pos="3840"/>
      </p:guideLst>
    </p:cSldViewPr>
  </p:slideViewPr>
  <p:outlineViewPr>
    <p:cViewPr>
      <p:scale>
        <a:sx n="33" d="100"/>
        <a:sy n="33" d="100"/>
      </p:scale>
      <p:origin x="0" y="0"/>
    </p:cViewPr>
  </p:outlineViewPr>
  <p:notesTextViewPr>
    <p:cViewPr>
      <p:scale>
        <a:sx n="90" d="100"/>
        <a:sy n="90" d="100"/>
      </p:scale>
      <p:origin x="0" y="0"/>
    </p:cViewPr>
  </p:notesTextViewPr>
  <p:sorterViewPr>
    <p:cViewPr>
      <p:scale>
        <a:sx n="110" d="100"/>
        <a:sy n="110" d="100"/>
      </p:scale>
      <p:origin x="0" y="-11160"/>
    </p:cViewPr>
  </p:sorterViewPr>
  <p:notesViewPr>
    <p:cSldViewPr>
      <p:cViewPr varScale="1">
        <p:scale>
          <a:sx n="53" d="100"/>
          <a:sy n="53" d="100"/>
        </p:scale>
        <p:origin x="2640" y="7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169920" cy="481727"/>
          </a:xfrm>
          <a:prstGeom prst="rect">
            <a:avLst/>
          </a:prstGeom>
        </p:spPr>
        <p:txBody>
          <a:bodyPr vert="horz" lIns="96618" tIns="48310" rIns="96618" bIns="48310" rtlCol="0"/>
          <a:lstStyle>
            <a:lvl1pPr algn="l">
              <a:defRPr sz="1200"/>
            </a:lvl1pPr>
          </a:lstStyle>
          <a:p>
            <a:endParaRPr lang="en-US"/>
          </a:p>
        </p:txBody>
      </p:sp>
      <p:sp>
        <p:nvSpPr>
          <p:cNvPr id="4" name="Footer Placeholder 3"/>
          <p:cNvSpPr>
            <a:spLocks noGrp="1"/>
          </p:cNvSpPr>
          <p:nvPr>
            <p:ph type="ftr" sz="quarter" idx="2"/>
          </p:nvPr>
        </p:nvSpPr>
        <p:spPr>
          <a:xfrm>
            <a:off x="0" y="9119476"/>
            <a:ext cx="3169920" cy="481726"/>
          </a:xfrm>
          <a:prstGeom prst="rect">
            <a:avLst/>
          </a:prstGeom>
        </p:spPr>
        <p:txBody>
          <a:bodyPr vert="horz" lIns="96618" tIns="48310" rIns="96618" bIns="48310" rtlCol="0" anchor="b"/>
          <a:lstStyle>
            <a:lvl1pPr algn="l">
              <a:defRPr sz="1200"/>
            </a:lvl1pPr>
          </a:lstStyle>
          <a:p>
            <a:endParaRPr lang="en-US"/>
          </a:p>
        </p:txBody>
      </p:sp>
      <p:sp>
        <p:nvSpPr>
          <p:cNvPr id="5" name="Slide Number Placeholder 4"/>
          <p:cNvSpPr>
            <a:spLocks noGrp="1"/>
          </p:cNvSpPr>
          <p:nvPr>
            <p:ph type="sldNum" sz="quarter" idx="3"/>
          </p:nvPr>
        </p:nvSpPr>
        <p:spPr>
          <a:xfrm>
            <a:off x="4143589" y="9119476"/>
            <a:ext cx="3169920" cy="481726"/>
          </a:xfrm>
          <a:prstGeom prst="rect">
            <a:avLst/>
          </a:prstGeom>
        </p:spPr>
        <p:txBody>
          <a:bodyPr vert="horz" lIns="96618" tIns="48310" rIns="96618" bIns="48310" rtlCol="0" anchor="b"/>
          <a:lstStyle>
            <a:lvl1pPr algn="r">
              <a:defRPr sz="1200"/>
            </a:lvl1pPr>
          </a:lstStyle>
          <a:p>
            <a:fld id="{4E0ED0A4-5DB0-4E35-BC04-A9E0D07A7EB8}" type="slidenum">
              <a:rPr lang="en-US" smtClean="0"/>
              <a:t>‹#›</a:t>
            </a:fld>
            <a:endParaRPr lang="en-US"/>
          </a:p>
        </p:txBody>
      </p:sp>
    </p:spTree>
    <p:extLst>
      <p:ext uri="{BB962C8B-B14F-4D97-AF65-F5344CB8AC3E}">
        <p14:creationId xmlns:p14="http://schemas.microsoft.com/office/powerpoint/2010/main" val="25005769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defRPr sz="1200"/>
            </a:lvl1pPr>
          </a:lstStyle>
          <a:p>
            <a:pPr>
              <a:defRPr/>
            </a:pPr>
            <a:endParaRPr lang="en-US"/>
          </a:p>
        </p:txBody>
      </p:sp>
      <p:sp>
        <p:nvSpPr>
          <p:cNvPr id="12291" name="Rectangle 3"/>
          <p:cNvSpPr>
            <a:spLocks noGrp="1" noChangeArrowheads="1"/>
          </p:cNvSpPr>
          <p:nvPr>
            <p:ph type="dt" idx="1"/>
          </p:nvPr>
        </p:nvSpPr>
        <p:spPr bwMode="auto">
          <a:xfrm>
            <a:off x="4143589" y="1"/>
            <a:ext cx="3169920" cy="48006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lvl1pPr algn="r">
              <a:defRPr sz="1200"/>
            </a:lvl1pPr>
          </a:lstStyle>
          <a:p>
            <a:pPr>
              <a:defRPr/>
            </a:pPr>
            <a:endParaRPr lang="en-US"/>
          </a:p>
        </p:txBody>
      </p:sp>
      <p:sp>
        <p:nvSpPr>
          <p:cNvPr id="8196" name="Rectangle 4"/>
          <p:cNvSpPr>
            <a:spLocks noGrp="1" noRot="1" noChangeAspect="1" noChangeArrowheads="1" noTextEdit="1"/>
          </p:cNvSpPr>
          <p:nvPr>
            <p:ph type="sldImg" idx="2"/>
          </p:nvPr>
        </p:nvSpPr>
        <p:spPr bwMode="auto">
          <a:xfrm>
            <a:off x="458788" y="719138"/>
            <a:ext cx="6399212" cy="36004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731520" y="4560571"/>
            <a:ext cx="5852160" cy="4320540"/>
          </a:xfrm>
          <a:prstGeom prst="rect">
            <a:avLst/>
          </a:prstGeom>
          <a:noFill/>
          <a:ln w="9525">
            <a:noFill/>
            <a:miter lim="800000"/>
            <a:headEnd/>
            <a:tailEnd/>
          </a:ln>
          <a:effectLst/>
        </p:spPr>
        <p:txBody>
          <a:bodyPr vert="horz" wrap="square" lIns="96618" tIns="48310" rIns="96618" bIns="4831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294" name="Rectangle 6"/>
          <p:cNvSpPr>
            <a:spLocks noGrp="1" noChangeArrowheads="1"/>
          </p:cNvSpPr>
          <p:nvPr>
            <p:ph type="ftr" sz="quarter" idx="4"/>
          </p:nvPr>
        </p:nvSpPr>
        <p:spPr bwMode="auto">
          <a:xfrm>
            <a:off x="0"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defRPr sz="1200"/>
            </a:lvl1pPr>
          </a:lstStyle>
          <a:p>
            <a:pPr>
              <a:defRPr/>
            </a:pPr>
            <a:endParaRPr lang="en-US"/>
          </a:p>
        </p:txBody>
      </p:sp>
      <p:sp>
        <p:nvSpPr>
          <p:cNvPr id="12295" name="Rectangle 7"/>
          <p:cNvSpPr>
            <a:spLocks noGrp="1" noChangeArrowheads="1"/>
          </p:cNvSpPr>
          <p:nvPr>
            <p:ph type="sldNum" sz="quarter" idx="5"/>
          </p:nvPr>
        </p:nvSpPr>
        <p:spPr bwMode="auto">
          <a:xfrm>
            <a:off x="4143589" y="9119473"/>
            <a:ext cx="3169920" cy="480060"/>
          </a:xfrm>
          <a:prstGeom prst="rect">
            <a:avLst/>
          </a:prstGeom>
          <a:noFill/>
          <a:ln w="9525">
            <a:noFill/>
            <a:miter lim="800000"/>
            <a:headEnd/>
            <a:tailEnd/>
          </a:ln>
          <a:effectLst/>
        </p:spPr>
        <p:txBody>
          <a:bodyPr vert="horz" wrap="square" lIns="96618" tIns="48310" rIns="96618" bIns="48310" numCol="1" anchor="b" anchorCtr="0" compatLnSpc="1">
            <a:prstTxWarp prst="textNoShape">
              <a:avLst/>
            </a:prstTxWarp>
          </a:bodyPr>
          <a:lstStyle>
            <a:lvl1pPr algn="r">
              <a:defRPr sz="1200"/>
            </a:lvl1pPr>
          </a:lstStyle>
          <a:p>
            <a:pPr>
              <a:defRPr/>
            </a:pPr>
            <a:fld id="{A58DCC5C-44F7-4822-8A64-EAD038DB3748}" type="slidenum">
              <a:rPr lang="en-US"/>
              <a:pPr>
                <a:defRPr/>
              </a:pPr>
              <a:t>‹#›</a:t>
            </a:fld>
            <a:endParaRPr lang="en-US"/>
          </a:p>
        </p:txBody>
      </p:sp>
    </p:spTree>
    <p:extLst>
      <p:ext uri="{BB962C8B-B14F-4D97-AF65-F5344CB8AC3E}">
        <p14:creationId xmlns:p14="http://schemas.microsoft.com/office/powerpoint/2010/main" val="3058225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10</a:t>
            </a:fld>
            <a:endParaRPr lang="en-US"/>
          </a:p>
        </p:txBody>
      </p:sp>
    </p:spTree>
    <p:extLst>
      <p:ext uri="{BB962C8B-B14F-4D97-AF65-F5344CB8AC3E}">
        <p14:creationId xmlns:p14="http://schemas.microsoft.com/office/powerpoint/2010/main" val="15928220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11</a:t>
            </a:fld>
            <a:endParaRPr lang="en-US"/>
          </a:p>
        </p:txBody>
      </p:sp>
    </p:spTree>
    <p:extLst>
      <p:ext uri="{BB962C8B-B14F-4D97-AF65-F5344CB8AC3E}">
        <p14:creationId xmlns:p14="http://schemas.microsoft.com/office/powerpoint/2010/main" val="34179683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12</a:t>
            </a:fld>
            <a:endParaRPr lang="en-US"/>
          </a:p>
        </p:txBody>
      </p:sp>
    </p:spTree>
    <p:extLst>
      <p:ext uri="{BB962C8B-B14F-4D97-AF65-F5344CB8AC3E}">
        <p14:creationId xmlns:p14="http://schemas.microsoft.com/office/powerpoint/2010/main" val="3705352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13</a:t>
            </a:fld>
            <a:endParaRPr lang="en-US"/>
          </a:p>
        </p:txBody>
      </p:sp>
    </p:spTree>
    <p:extLst>
      <p:ext uri="{BB962C8B-B14F-4D97-AF65-F5344CB8AC3E}">
        <p14:creationId xmlns:p14="http://schemas.microsoft.com/office/powerpoint/2010/main" val="3268963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14</a:t>
            </a:fld>
            <a:endParaRPr lang="en-US"/>
          </a:p>
        </p:txBody>
      </p:sp>
    </p:spTree>
    <p:extLst>
      <p:ext uri="{BB962C8B-B14F-4D97-AF65-F5344CB8AC3E}">
        <p14:creationId xmlns:p14="http://schemas.microsoft.com/office/powerpoint/2010/main" val="10869433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15</a:t>
            </a:fld>
            <a:endParaRPr lang="en-US"/>
          </a:p>
        </p:txBody>
      </p:sp>
    </p:spTree>
    <p:extLst>
      <p:ext uri="{BB962C8B-B14F-4D97-AF65-F5344CB8AC3E}">
        <p14:creationId xmlns:p14="http://schemas.microsoft.com/office/powerpoint/2010/main" val="19082468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16</a:t>
            </a:fld>
            <a:endParaRPr lang="en-US"/>
          </a:p>
        </p:txBody>
      </p:sp>
    </p:spTree>
    <p:extLst>
      <p:ext uri="{BB962C8B-B14F-4D97-AF65-F5344CB8AC3E}">
        <p14:creationId xmlns:p14="http://schemas.microsoft.com/office/powerpoint/2010/main" val="17362477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rigging company is in West Valley City!</a:t>
            </a:r>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17</a:t>
            </a:fld>
            <a:endParaRPr lang="en-US"/>
          </a:p>
        </p:txBody>
      </p:sp>
    </p:spTree>
    <p:extLst>
      <p:ext uri="{BB962C8B-B14F-4D97-AF65-F5344CB8AC3E}">
        <p14:creationId xmlns:p14="http://schemas.microsoft.com/office/powerpoint/2010/main" val="15975031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18</a:t>
            </a:fld>
            <a:endParaRPr lang="en-US"/>
          </a:p>
        </p:txBody>
      </p:sp>
    </p:spTree>
    <p:extLst>
      <p:ext uri="{BB962C8B-B14F-4D97-AF65-F5344CB8AC3E}">
        <p14:creationId xmlns:p14="http://schemas.microsoft.com/office/powerpoint/2010/main" val="3151093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2</a:t>
            </a:fld>
            <a:endParaRPr lang="en-US"/>
          </a:p>
        </p:txBody>
      </p:sp>
    </p:spTree>
    <p:extLst>
      <p:ext uri="{BB962C8B-B14F-4D97-AF65-F5344CB8AC3E}">
        <p14:creationId xmlns:p14="http://schemas.microsoft.com/office/powerpoint/2010/main" val="4575849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3</a:t>
            </a:fld>
            <a:endParaRPr lang="en-US"/>
          </a:p>
        </p:txBody>
      </p:sp>
    </p:spTree>
    <p:extLst>
      <p:ext uri="{BB962C8B-B14F-4D97-AF65-F5344CB8AC3E}">
        <p14:creationId xmlns:p14="http://schemas.microsoft.com/office/powerpoint/2010/main" val="227354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4</a:t>
            </a:fld>
            <a:endParaRPr lang="en-US"/>
          </a:p>
        </p:txBody>
      </p:sp>
    </p:spTree>
    <p:extLst>
      <p:ext uri="{BB962C8B-B14F-4D97-AF65-F5344CB8AC3E}">
        <p14:creationId xmlns:p14="http://schemas.microsoft.com/office/powerpoint/2010/main" val="562783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5</a:t>
            </a:fld>
            <a:endParaRPr lang="en-US"/>
          </a:p>
        </p:txBody>
      </p:sp>
    </p:spTree>
    <p:extLst>
      <p:ext uri="{BB962C8B-B14F-4D97-AF65-F5344CB8AC3E}">
        <p14:creationId xmlns:p14="http://schemas.microsoft.com/office/powerpoint/2010/main" val="1434280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6</a:t>
            </a:fld>
            <a:endParaRPr lang="en-US"/>
          </a:p>
        </p:txBody>
      </p:sp>
    </p:spTree>
    <p:extLst>
      <p:ext uri="{BB962C8B-B14F-4D97-AF65-F5344CB8AC3E}">
        <p14:creationId xmlns:p14="http://schemas.microsoft.com/office/powerpoint/2010/main" val="2270417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7</a:t>
            </a:fld>
            <a:endParaRPr lang="en-US"/>
          </a:p>
        </p:txBody>
      </p:sp>
    </p:spTree>
    <p:extLst>
      <p:ext uri="{BB962C8B-B14F-4D97-AF65-F5344CB8AC3E}">
        <p14:creationId xmlns:p14="http://schemas.microsoft.com/office/powerpoint/2010/main" val="18760307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see that each equation relates the applied mean and alternating</a:t>
            </a:r>
            <a:r>
              <a:rPr lang="en-US" baseline="0" dirty="0"/>
              <a:t> stresses to a completely reversed alternating stress and a failure strength parameter</a:t>
            </a:r>
            <a:endParaRPr lang="en-US" dirty="0"/>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8</a:t>
            </a:fld>
            <a:endParaRPr lang="en-US"/>
          </a:p>
        </p:txBody>
      </p:sp>
    </p:spTree>
    <p:extLst>
      <p:ext uri="{BB962C8B-B14F-4D97-AF65-F5344CB8AC3E}">
        <p14:creationId xmlns:p14="http://schemas.microsoft.com/office/powerpoint/2010/main" val="21824812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789C2215-21C6-4C7F-B0AA-80C750AB2EFE}" type="slidenum">
              <a:rPr lang="en-US" smtClean="0"/>
              <a:pPr>
                <a:defRPr/>
              </a:pPr>
              <a:t>9</a:t>
            </a:fld>
            <a:endParaRPr lang="en-US"/>
          </a:p>
        </p:txBody>
      </p:sp>
    </p:spTree>
    <p:extLst>
      <p:ext uri="{BB962C8B-B14F-4D97-AF65-F5344CB8AC3E}">
        <p14:creationId xmlns:p14="http://schemas.microsoft.com/office/powerpoint/2010/main" val="85515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11AAB3C-8F93-4EE6-9060-9463DC68FD54}"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B9B9FFD-0B4A-47D2-B04C-AF1A6C3187B6}"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E57E2D4-A486-4DA1-ABEF-AF6F14B439FC}"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09600" y="274639"/>
            <a:ext cx="109728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02CE549-1457-4AA6-BA2E-5A251CA4936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9792B14-1707-41FF-AD49-42AEE25BB05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217B6DA-9B58-48A3-A8F8-B36BD7F0590E}"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9274146-2B0B-44F3-9742-5A2AF07B693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003DE396-0A5B-4DE5-BA98-E55DF7633106}"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46EA2FF7-B4C9-4FE3-98C9-5338C5DD0FC7}"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EAD7AE3-3F90-4E66-B39A-02D97CB91D9E}"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C3AE4AE-B329-4412-95E7-ED3D26E0AC20}"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8189A12-04B5-4E26-8427-C2050117D8E4}"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4638"/>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609600" y="1600201"/>
            <a:ext cx="109728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C729E6C-1E46-4EF7-8F7E-65E645361D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bg1"/>
          </a:solidFill>
          <a:latin typeface="+mj-lt"/>
          <a:ea typeface="+mj-ea"/>
          <a:cs typeface="+mj-cs"/>
        </a:defRPr>
      </a:lvl1pPr>
      <a:lvl2pPr algn="ctr" rtl="0" eaLnBrk="0" fontAlgn="base" hangingPunct="0">
        <a:spcBef>
          <a:spcPct val="0"/>
        </a:spcBef>
        <a:spcAft>
          <a:spcPct val="0"/>
        </a:spcAft>
        <a:defRPr sz="4400">
          <a:solidFill>
            <a:schemeClr val="bg1"/>
          </a:solidFill>
          <a:latin typeface="Arial" charset="0"/>
        </a:defRPr>
      </a:lvl2pPr>
      <a:lvl3pPr algn="ctr" rtl="0" eaLnBrk="0" fontAlgn="base" hangingPunct="0">
        <a:spcBef>
          <a:spcPct val="0"/>
        </a:spcBef>
        <a:spcAft>
          <a:spcPct val="0"/>
        </a:spcAft>
        <a:defRPr sz="4400">
          <a:solidFill>
            <a:schemeClr val="bg1"/>
          </a:solidFill>
          <a:latin typeface="Arial" charset="0"/>
        </a:defRPr>
      </a:lvl3pPr>
      <a:lvl4pPr algn="ctr" rtl="0" eaLnBrk="0" fontAlgn="base" hangingPunct="0">
        <a:spcBef>
          <a:spcPct val="0"/>
        </a:spcBef>
        <a:spcAft>
          <a:spcPct val="0"/>
        </a:spcAft>
        <a:defRPr sz="4400">
          <a:solidFill>
            <a:schemeClr val="bg1"/>
          </a:solidFill>
          <a:latin typeface="Arial" charset="0"/>
        </a:defRPr>
      </a:lvl4pPr>
      <a:lvl5pPr algn="ctr" rtl="0" eaLnBrk="0" fontAlgn="base" hangingPunct="0">
        <a:spcBef>
          <a:spcPct val="0"/>
        </a:spcBef>
        <a:spcAft>
          <a:spcPct val="0"/>
        </a:spcAft>
        <a:defRPr sz="4400">
          <a:solidFill>
            <a:schemeClr val="bg1"/>
          </a:solidFill>
          <a:latin typeface="Arial" charset="0"/>
        </a:defRPr>
      </a:lvl5pPr>
      <a:lvl6pPr marL="457200" algn="ctr" rtl="0" fontAlgn="base">
        <a:spcBef>
          <a:spcPct val="0"/>
        </a:spcBef>
        <a:spcAft>
          <a:spcPct val="0"/>
        </a:spcAft>
        <a:defRPr sz="4400">
          <a:solidFill>
            <a:schemeClr val="bg1"/>
          </a:solidFill>
          <a:latin typeface="Arial" charset="0"/>
        </a:defRPr>
      </a:lvl6pPr>
      <a:lvl7pPr marL="914400" algn="ctr" rtl="0" fontAlgn="base">
        <a:spcBef>
          <a:spcPct val="0"/>
        </a:spcBef>
        <a:spcAft>
          <a:spcPct val="0"/>
        </a:spcAft>
        <a:defRPr sz="4400">
          <a:solidFill>
            <a:schemeClr val="bg1"/>
          </a:solidFill>
          <a:latin typeface="Arial" charset="0"/>
        </a:defRPr>
      </a:lvl7pPr>
      <a:lvl8pPr marL="1371600" algn="ctr" rtl="0" fontAlgn="base">
        <a:spcBef>
          <a:spcPct val="0"/>
        </a:spcBef>
        <a:spcAft>
          <a:spcPct val="0"/>
        </a:spcAft>
        <a:defRPr sz="4400">
          <a:solidFill>
            <a:schemeClr val="bg1"/>
          </a:solidFill>
          <a:latin typeface="Arial" charset="0"/>
        </a:defRPr>
      </a:lvl8pPr>
      <a:lvl9pPr marL="1828800" algn="ctr" rtl="0" fontAlgn="base">
        <a:spcBef>
          <a:spcPct val="0"/>
        </a:spcBef>
        <a:spcAft>
          <a:spcPct val="0"/>
        </a:spcAft>
        <a:defRPr sz="4400">
          <a:solidFill>
            <a:schemeClr val="bg1"/>
          </a:solidFill>
          <a:latin typeface="Arial" charset="0"/>
        </a:defRPr>
      </a:lvl9pPr>
    </p:titleStyle>
    <p:bodyStyle>
      <a:lvl1pPr marL="342900" indent="-342900" algn="l" rtl="0" eaLnBrk="0" fontAlgn="base" hangingPunct="0">
        <a:spcBef>
          <a:spcPct val="20000"/>
        </a:spcBef>
        <a:spcAft>
          <a:spcPct val="0"/>
        </a:spcAft>
        <a:buChar char="•"/>
        <a:defRPr sz="3200">
          <a:solidFill>
            <a:srgbClr val="FFFF00"/>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a:solidFill>
            <a:srgbClr val="FFFF00"/>
          </a:solidFill>
          <a:latin typeface="+mn-lt"/>
        </a:defRPr>
      </a:lvl2pPr>
      <a:lvl3pPr marL="1143000" indent="-228600" algn="l" rtl="0" eaLnBrk="0" fontAlgn="base" hangingPunct="0">
        <a:spcBef>
          <a:spcPct val="20000"/>
        </a:spcBef>
        <a:spcAft>
          <a:spcPct val="0"/>
        </a:spcAft>
        <a:buChar char="•"/>
        <a:defRPr sz="2400">
          <a:solidFill>
            <a:srgbClr val="FFFF00"/>
          </a:solidFill>
          <a:latin typeface="+mn-lt"/>
        </a:defRPr>
      </a:lvl3pPr>
      <a:lvl4pPr marL="1600200" indent="-228600" algn="l" rtl="0" eaLnBrk="0" fontAlgn="base" hangingPunct="0">
        <a:spcBef>
          <a:spcPct val="20000"/>
        </a:spcBef>
        <a:spcAft>
          <a:spcPct val="0"/>
        </a:spcAft>
        <a:buChar char="–"/>
        <a:defRPr sz="2000">
          <a:solidFill>
            <a:srgbClr val="FFFF00"/>
          </a:solidFill>
          <a:latin typeface="+mn-lt"/>
        </a:defRPr>
      </a:lvl4pPr>
      <a:lvl5pPr marL="2057400" indent="-228600" algn="l" rtl="0" eaLnBrk="0" fontAlgn="base" hangingPunct="0">
        <a:spcBef>
          <a:spcPct val="20000"/>
        </a:spcBef>
        <a:spcAft>
          <a:spcPct val="0"/>
        </a:spcAft>
        <a:buChar char="»"/>
        <a:defRPr sz="2000">
          <a:solidFill>
            <a:srgbClr val="FFFF00"/>
          </a:solidFill>
          <a:latin typeface="+mn-lt"/>
        </a:defRPr>
      </a:lvl5pPr>
      <a:lvl6pPr marL="2514600" indent="-228600" algn="l" rtl="0" fontAlgn="base">
        <a:spcBef>
          <a:spcPct val="20000"/>
        </a:spcBef>
        <a:spcAft>
          <a:spcPct val="0"/>
        </a:spcAft>
        <a:buChar char="»"/>
        <a:defRPr sz="2000">
          <a:solidFill>
            <a:srgbClr val="FFFF00"/>
          </a:solidFill>
          <a:latin typeface="+mn-lt"/>
        </a:defRPr>
      </a:lvl6pPr>
      <a:lvl7pPr marL="2971800" indent="-228600" algn="l" rtl="0" fontAlgn="base">
        <a:spcBef>
          <a:spcPct val="20000"/>
        </a:spcBef>
        <a:spcAft>
          <a:spcPct val="0"/>
        </a:spcAft>
        <a:buChar char="»"/>
        <a:defRPr sz="2000">
          <a:solidFill>
            <a:srgbClr val="FFFF00"/>
          </a:solidFill>
          <a:latin typeface="+mn-lt"/>
        </a:defRPr>
      </a:lvl7pPr>
      <a:lvl8pPr marL="3429000" indent="-228600" algn="l" rtl="0" fontAlgn="base">
        <a:spcBef>
          <a:spcPct val="20000"/>
        </a:spcBef>
        <a:spcAft>
          <a:spcPct val="0"/>
        </a:spcAft>
        <a:buChar char="»"/>
        <a:defRPr sz="2000">
          <a:solidFill>
            <a:srgbClr val="FFFF00"/>
          </a:solidFill>
          <a:latin typeface="+mn-lt"/>
        </a:defRPr>
      </a:lvl8pPr>
      <a:lvl9pPr marL="3886200" indent="-228600" algn="l" rtl="0" fontAlgn="base">
        <a:spcBef>
          <a:spcPct val="20000"/>
        </a:spcBef>
        <a:spcAft>
          <a:spcPct val="0"/>
        </a:spcAft>
        <a:buChar char="»"/>
        <a:defRPr sz="2000">
          <a:solidFill>
            <a:srgbClr val="FFFF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40.png"/><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oleObject" Target="../embeddings/oleObject1.bin"/><Relationship Id="rId7" Type="http://schemas.openxmlformats.org/officeDocument/2006/relationships/image" Target="../media/image11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wmf"/></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video" Target="https://www.youtube.com/embed/Wp3fFq7Kwsk" TargetMode="External"/><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260.png"/></Relationships>
</file>

<file path=ppt/slides/_rels/slide8.xml.rels><?xml version="1.0" encoding="UTF-8" standalone="yes"?>
<Relationships xmlns="http://schemas.openxmlformats.org/package/2006/relationships"><Relationship Id="rId3" Type="http://schemas.openxmlformats.org/officeDocument/2006/relationships/image" Target="../media/image330.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370.pn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7" name="Rectangle 410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2"/>
          <p:cNvSpPr txBox="1">
            <a:spLocks noChangeArrowheads="1"/>
          </p:cNvSpPr>
          <p:nvPr/>
        </p:nvSpPr>
        <p:spPr bwMode="auto">
          <a:xfrm>
            <a:off x="640080" y="325369"/>
            <a:ext cx="4368602" cy="195684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pPr algn="l" eaLnBrk="1" hangingPunct="1">
              <a:lnSpc>
                <a:spcPct val="90000"/>
              </a:lnSpc>
              <a:spcAft>
                <a:spcPts val="600"/>
              </a:spcAft>
            </a:pPr>
            <a:r>
              <a:rPr lang="en-US" sz="4200">
                <a:solidFill>
                  <a:schemeClr val="tx1"/>
                </a:solidFill>
              </a:rPr>
              <a:t>Advanced Mechanics</a:t>
            </a:r>
          </a:p>
          <a:p>
            <a:pPr algn="l" eaLnBrk="1" hangingPunct="1">
              <a:lnSpc>
                <a:spcPct val="90000"/>
              </a:lnSpc>
              <a:spcAft>
                <a:spcPts val="600"/>
              </a:spcAft>
            </a:pPr>
            <a:r>
              <a:rPr lang="en-US" sz="4200" b="0">
                <a:solidFill>
                  <a:schemeClr val="tx1"/>
                </a:solidFill>
              </a:rPr>
              <a:t>(Lecture 10)</a:t>
            </a:r>
          </a:p>
        </p:txBody>
      </p:sp>
      <p:sp>
        <p:nvSpPr>
          <p:cNvPr id="4109"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2" name="Rectangle 3"/>
          <p:cNvSpPr>
            <a:spLocks noGrp="1" noChangeArrowheads="1"/>
          </p:cNvSpPr>
          <p:nvPr>
            <p:ph type="body" sz="half" idx="1"/>
          </p:nvPr>
        </p:nvSpPr>
        <p:spPr>
          <a:xfrm>
            <a:off x="640080" y="2872899"/>
            <a:ext cx="4243589" cy="3320668"/>
          </a:xfrm>
        </p:spPr>
        <p:txBody>
          <a:bodyPr vert="horz" lIns="91440" tIns="45720" rIns="91440" bIns="45720" rtlCol="0">
            <a:normAutofit/>
          </a:bodyPr>
          <a:lstStyle/>
          <a:p>
            <a:pPr marL="0" indent="-228600" eaLnBrk="1" hangingPunct="1">
              <a:lnSpc>
                <a:spcPct val="90000"/>
              </a:lnSpc>
              <a:buFont typeface="Arial" panose="020B0604020202020204" pitchFamily="34" charset="0"/>
              <a:buChar char="•"/>
            </a:pPr>
            <a:r>
              <a:rPr lang="en-US" sz="2200" u="sng" kern="1200" dirty="0">
                <a:solidFill>
                  <a:schemeClr val="tx1"/>
                </a:solidFill>
              </a:rPr>
              <a:t>ANNOUNCE / BUSINESS</a:t>
            </a:r>
            <a:endParaRPr lang="en-US" sz="2200" kern="1200" dirty="0">
              <a:solidFill>
                <a:schemeClr val="tx1"/>
              </a:solidFill>
            </a:endParaRPr>
          </a:p>
          <a:p>
            <a:pPr indent="-228600" eaLnBrk="1" hangingPunct="1">
              <a:lnSpc>
                <a:spcPct val="90000"/>
              </a:lnSpc>
              <a:buFont typeface="Arial" panose="020B0604020202020204" pitchFamily="34" charset="0"/>
              <a:buChar char="•"/>
            </a:pPr>
            <a:r>
              <a:rPr lang="en-US" sz="2200" kern="1200" dirty="0">
                <a:solidFill>
                  <a:schemeClr val="tx1"/>
                </a:solidFill>
              </a:rPr>
              <a:t>HW 4 (due TODAY)</a:t>
            </a:r>
          </a:p>
          <a:p>
            <a:pPr indent="-228600" eaLnBrk="1" hangingPunct="1">
              <a:lnSpc>
                <a:spcPct val="90000"/>
              </a:lnSpc>
              <a:buFont typeface="Arial" panose="020B0604020202020204" pitchFamily="34" charset="0"/>
              <a:buChar char="•"/>
            </a:pPr>
            <a:r>
              <a:rPr lang="en-US" sz="2200" kern="1200" dirty="0">
                <a:solidFill>
                  <a:schemeClr val="tx1"/>
                </a:solidFill>
              </a:rPr>
              <a:t>HW 5 (due next week)</a:t>
            </a:r>
          </a:p>
          <a:p>
            <a:pPr indent="-228600" eaLnBrk="1" hangingPunct="1">
              <a:lnSpc>
                <a:spcPct val="90000"/>
              </a:lnSpc>
              <a:buFont typeface="Arial" panose="020B0604020202020204" pitchFamily="34" charset="0"/>
              <a:buChar char="•"/>
            </a:pPr>
            <a:endParaRPr lang="en-US" sz="2200" kern="1200" dirty="0">
              <a:solidFill>
                <a:schemeClr val="tx1"/>
              </a:solidFill>
            </a:endParaRPr>
          </a:p>
          <a:p>
            <a:pPr indent="-228600" eaLnBrk="1" hangingPunct="1">
              <a:lnSpc>
                <a:spcPct val="90000"/>
              </a:lnSpc>
              <a:buFont typeface="Arial" panose="020B0604020202020204" pitchFamily="34" charset="0"/>
              <a:buChar char="•"/>
            </a:pPr>
            <a:r>
              <a:rPr lang="en-US" sz="2200" u="sng" kern="1200" dirty="0">
                <a:solidFill>
                  <a:schemeClr val="tx1"/>
                </a:solidFill>
              </a:rPr>
              <a:t>NEW STUFF</a:t>
            </a:r>
            <a:r>
              <a:rPr lang="en-US" sz="2200" kern="1200" dirty="0">
                <a:solidFill>
                  <a:schemeClr val="tx1"/>
                </a:solidFill>
              </a:rPr>
              <a:t> </a:t>
            </a:r>
          </a:p>
          <a:p>
            <a:pPr indent="-228600" eaLnBrk="1" hangingPunct="1">
              <a:lnSpc>
                <a:spcPct val="90000"/>
              </a:lnSpc>
              <a:buFont typeface="Arial" panose="020B0604020202020204" pitchFamily="34" charset="0"/>
              <a:buChar char="•"/>
            </a:pPr>
            <a:r>
              <a:rPr lang="en-US" sz="2200" kern="1200" dirty="0">
                <a:solidFill>
                  <a:schemeClr val="tx1"/>
                </a:solidFill>
              </a:rPr>
              <a:t>Fatigue </a:t>
            </a:r>
            <a:br>
              <a:rPr lang="en-US" sz="2200" kern="1200" dirty="0">
                <a:solidFill>
                  <a:schemeClr val="tx1"/>
                </a:solidFill>
              </a:rPr>
            </a:br>
            <a:r>
              <a:rPr lang="en-US" sz="2200" kern="1200" dirty="0">
                <a:solidFill>
                  <a:schemeClr val="tx1"/>
                </a:solidFill>
              </a:rPr>
              <a:t>(can still be quasi-static)</a:t>
            </a:r>
          </a:p>
          <a:p>
            <a:pPr indent="-228600" eaLnBrk="1" hangingPunct="1">
              <a:lnSpc>
                <a:spcPct val="90000"/>
              </a:lnSpc>
              <a:buFont typeface="Arial" panose="020B0604020202020204" pitchFamily="34" charset="0"/>
              <a:buChar char="•"/>
            </a:pPr>
            <a:r>
              <a:rPr lang="en-US" sz="2200" kern="1200" dirty="0">
                <a:solidFill>
                  <a:schemeClr val="tx1"/>
                </a:solidFill>
              </a:rPr>
              <a:t>Dynamic loading</a:t>
            </a:r>
          </a:p>
          <a:p>
            <a:pPr indent="-228600" eaLnBrk="1" hangingPunct="1">
              <a:lnSpc>
                <a:spcPct val="90000"/>
              </a:lnSpc>
              <a:buFont typeface="Arial" panose="020B0604020202020204" pitchFamily="34" charset="0"/>
              <a:buChar char="•"/>
            </a:pPr>
            <a:r>
              <a:rPr lang="en-US" sz="2200" kern="1200" dirty="0">
                <a:solidFill>
                  <a:schemeClr val="tx1"/>
                </a:solidFill>
              </a:rPr>
              <a:t>Impact</a:t>
            </a:r>
          </a:p>
        </p:txBody>
      </p:sp>
      <p:pic>
        <p:nvPicPr>
          <p:cNvPr id="2" name="Picture 4" descr="Image result for Advanced Mechanics of Materials and Applied Elasticity, 5th Ed., A.C. Ugural &amp; S.K. Fenster, Prentice Hall, 2012">
            <a:extLst>
              <a:ext uri="{FF2B5EF4-FFF2-40B4-BE49-F238E27FC236}">
                <a16:creationId xmlns:a16="http://schemas.microsoft.com/office/drawing/2014/main" id="{4A44AAF5-C08B-E77E-1CB0-C2FD976B3F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3557" r="-2" b="19923"/>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
        <p:nvSpPr>
          <p:cNvPr id="4100" name="Slide Number Placeholder 6"/>
          <p:cNvSpPr>
            <a:spLocks noGrp="1"/>
          </p:cNvSpPr>
          <p:nvPr>
            <p:ph type="sldNum" sz="quarter" idx="12"/>
          </p:nvPr>
        </p:nvSpPr>
        <p:spPr>
          <a:xfrm>
            <a:off x="10439400" y="6356350"/>
            <a:ext cx="914400" cy="365125"/>
          </a:xfrm>
        </p:spPr>
        <p:txBody>
          <a:bodyPr vert="horz" lIns="91440" tIns="45720" rIns="91440" bIns="45720" rtlCol="0" anchor="ctr">
            <a:norm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fontAlgn="auto">
              <a:spcBef>
                <a:spcPts val="0"/>
              </a:spcBef>
              <a:spcAft>
                <a:spcPts val="600"/>
              </a:spcAft>
              <a:defRPr/>
            </a:pPr>
            <a:fld id="{68AFC285-CDEF-4F5E-9E3D-70B40282689B}" type="slidenum">
              <a:rPr lang="en-US" sz="1200" smtClean="0">
                <a:solidFill>
                  <a:srgbClr val="FFFFFF"/>
                </a:solidFill>
                <a:latin typeface="Calibri" panose="020F0502020204030204"/>
              </a:rPr>
              <a:pPr fontAlgn="auto">
                <a:spcBef>
                  <a:spcPts val="0"/>
                </a:spcBef>
                <a:spcAft>
                  <a:spcPts val="600"/>
                </a:spcAft>
                <a:defRPr/>
              </a:pPr>
              <a:t>1</a:t>
            </a:fld>
            <a:endParaRPr lang="en-US" sz="1200">
              <a:solidFill>
                <a:srgbClr val="FFFFFF"/>
              </a:solidFill>
              <a:latin typeface="Calibri" panose="020F0502020204030204"/>
            </a:endParaRPr>
          </a:p>
        </p:txBody>
      </p:sp>
    </p:spTree>
    <p:extLst>
      <p:ext uri="{BB962C8B-B14F-4D97-AF65-F5344CB8AC3E}">
        <p14:creationId xmlns:p14="http://schemas.microsoft.com/office/powerpoint/2010/main" val="844559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10</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a:t>
            </a:r>
          </a:p>
        </p:txBody>
      </p:sp>
      <p:sp>
        <p:nvSpPr>
          <p:cNvPr id="5" name="TextBox 4"/>
          <p:cNvSpPr txBox="1"/>
          <p:nvPr/>
        </p:nvSpPr>
        <p:spPr>
          <a:xfrm>
            <a:off x="609600" y="838201"/>
            <a:ext cx="10972800"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Once we know the fatigue strength for a given loading combination … </a:t>
            </a:r>
          </a:p>
          <a:p>
            <a:pPr marL="284163"/>
            <a:r>
              <a:rPr lang="en-US" sz="2400" dirty="0"/>
              <a:t>we can determine the number of cycles to failure</a:t>
            </a:r>
          </a:p>
        </p:txBody>
      </p:sp>
      <p:pic>
        <p:nvPicPr>
          <p:cNvPr id="11" name="Picture 10"/>
          <p:cNvPicPr>
            <a:picLocks noChangeAspect="1"/>
          </p:cNvPicPr>
          <p:nvPr/>
        </p:nvPicPr>
        <p:blipFill>
          <a:blip r:embed="rId3"/>
          <a:stretch>
            <a:fillRect/>
          </a:stretch>
        </p:blipFill>
        <p:spPr>
          <a:xfrm>
            <a:off x="5062879" y="2362200"/>
            <a:ext cx="6824321" cy="3685132"/>
          </a:xfrm>
          <a:prstGeom prst="rect">
            <a:avLst/>
          </a:prstGeom>
        </p:spPr>
      </p:pic>
      <p:pic>
        <p:nvPicPr>
          <p:cNvPr id="13" name="Picture 12"/>
          <p:cNvPicPr>
            <a:picLocks noChangeAspect="1"/>
          </p:cNvPicPr>
          <p:nvPr/>
        </p:nvPicPr>
        <p:blipFill>
          <a:blip r:embed="rId4"/>
          <a:stretch>
            <a:fillRect/>
          </a:stretch>
        </p:blipFill>
        <p:spPr>
          <a:xfrm>
            <a:off x="1143000" y="4188652"/>
            <a:ext cx="2347086" cy="1012181"/>
          </a:xfrm>
          <a:prstGeom prst="rect">
            <a:avLst/>
          </a:prstGeom>
        </p:spPr>
      </p:pic>
      <p:pic>
        <p:nvPicPr>
          <p:cNvPr id="14" name="Picture 13"/>
          <p:cNvPicPr>
            <a:picLocks noChangeAspect="1"/>
          </p:cNvPicPr>
          <p:nvPr/>
        </p:nvPicPr>
        <p:blipFill>
          <a:blip r:embed="rId5"/>
          <a:stretch>
            <a:fillRect/>
          </a:stretch>
        </p:blipFill>
        <p:spPr>
          <a:xfrm>
            <a:off x="1676400" y="5410616"/>
            <a:ext cx="2063835" cy="913984"/>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71AC603-7D8D-416B-83D7-368410AA9D55}"/>
                  </a:ext>
                </a:extLst>
              </p:cNvPr>
              <p:cNvSpPr txBox="1"/>
              <p:nvPr/>
            </p:nvSpPr>
            <p:spPr>
              <a:xfrm>
                <a:off x="1668711" y="2375338"/>
                <a:ext cx="1817036" cy="69243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𝑎</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𝑐𝑟</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𝑢</m:t>
                              </m:r>
                            </m:sub>
                          </m:sSub>
                        </m:den>
                      </m:f>
                      <m:r>
                        <a:rPr lang="en-US" sz="2400" b="0" i="1" smtClean="0">
                          <a:latin typeface="Cambria Math" panose="02040503050406030204" pitchFamily="18" charset="0"/>
                          <a:ea typeface="Cambria Math" panose="02040503050406030204" pitchFamily="18" charset="0"/>
                        </a:rPr>
                        <m:t>=1</m:t>
                      </m:r>
                    </m:oMath>
                  </m:oMathPara>
                </a14:m>
                <a:endParaRPr lang="en-US" sz="2400" dirty="0"/>
              </a:p>
            </p:txBody>
          </p:sp>
        </mc:Choice>
        <mc:Fallback xmlns="">
          <p:sp>
            <p:nvSpPr>
              <p:cNvPr id="9" name="TextBox 8">
                <a:extLst>
                  <a:ext uri="{FF2B5EF4-FFF2-40B4-BE49-F238E27FC236}">
                    <a16:creationId xmlns:a16="http://schemas.microsoft.com/office/drawing/2014/main" id="{671AC603-7D8D-416B-83D7-368410AA9D55}"/>
                  </a:ext>
                </a:extLst>
              </p:cNvPr>
              <p:cNvSpPr txBox="1">
                <a:spLocks noRot="1" noChangeAspect="1" noMove="1" noResize="1" noEditPoints="1" noAdjustHandles="1" noChangeArrowheads="1" noChangeShapeType="1" noTextEdit="1"/>
              </p:cNvSpPr>
              <p:nvPr/>
            </p:nvSpPr>
            <p:spPr>
              <a:xfrm>
                <a:off x="1668711" y="2375338"/>
                <a:ext cx="1817036" cy="692434"/>
              </a:xfrm>
              <a:prstGeom prst="rect">
                <a:avLst/>
              </a:prstGeom>
              <a:blipFill>
                <a:blip r:embed="rId6"/>
                <a:stretch>
                  <a:fillRect/>
                </a:stretch>
              </a:blipFill>
            </p:spPr>
            <p:txBody>
              <a:bodyPr/>
              <a:lstStyle/>
              <a:p>
                <a:r>
                  <a:rPr lang="en-US">
                    <a:noFill/>
                  </a:rPr>
                  <a:t> </a:t>
                </a:r>
              </a:p>
            </p:txBody>
          </p:sp>
        </mc:Fallback>
      </mc:AlternateContent>
      <p:sp>
        <p:nvSpPr>
          <p:cNvPr id="6" name="Freeform: Shape 5">
            <a:extLst>
              <a:ext uri="{FF2B5EF4-FFF2-40B4-BE49-F238E27FC236}">
                <a16:creationId xmlns:a16="http://schemas.microsoft.com/office/drawing/2014/main" id="{88E1E174-B0B8-49B7-86FF-EA30747122A9}"/>
              </a:ext>
            </a:extLst>
          </p:cNvPr>
          <p:cNvSpPr/>
          <p:nvPr/>
        </p:nvSpPr>
        <p:spPr>
          <a:xfrm>
            <a:off x="335978" y="159589"/>
            <a:ext cx="4015305" cy="2657183"/>
          </a:xfrm>
          <a:custGeom>
            <a:avLst/>
            <a:gdLst>
              <a:gd name="connsiteX0" fmla="*/ 4015305 w 4015305"/>
              <a:gd name="connsiteY0" fmla="*/ 504356 h 2511831"/>
              <a:gd name="connsiteX1" fmla="*/ 1167001 w 4015305"/>
              <a:gd name="connsiteY1" fmla="*/ 10369 h 2511831"/>
              <a:gd name="connsiteX2" fmla="*/ 353 w 4015305"/>
              <a:gd name="connsiteY2" fmla="*/ 914259 h 2511831"/>
              <a:gd name="connsiteX3" fmla="*/ 1261594 w 4015305"/>
              <a:gd name="connsiteY3" fmla="*/ 2511831 h 2511831"/>
            </a:gdLst>
            <a:ahLst/>
            <a:cxnLst>
              <a:cxn ang="0">
                <a:pos x="connsiteX0" y="connsiteY0"/>
              </a:cxn>
              <a:cxn ang="0">
                <a:pos x="connsiteX1" y="connsiteY1"/>
              </a:cxn>
              <a:cxn ang="0">
                <a:pos x="connsiteX2" y="connsiteY2"/>
              </a:cxn>
              <a:cxn ang="0">
                <a:pos x="connsiteX3" y="connsiteY3"/>
              </a:cxn>
            </a:cxnLst>
            <a:rect l="l" t="t" r="r" b="b"/>
            <a:pathLst>
              <a:path w="4015305" h="2511831">
                <a:moveTo>
                  <a:pt x="4015305" y="504356"/>
                </a:moveTo>
                <a:cubicBezTo>
                  <a:pt x="2925732" y="223204"/>
                  <a:pt x="1836160" y="-57948"/>
                  <a:pt x="1167001" y="10369"/>
                </a:cubicBezTo>
                <a:cubicBezTo>
                  <a:pt x="497842" y="78686"/>
                  <a:pt x="-15412" y="497349"/>
                  <a:pt x="353" y="914259"/>
                </a:cubicBezTo>
                <a:cubicBezTo>
                  <a:pt x="16118" y="1331169"/>
                  <a:pt x="638856" y="1921500"/>
                  <a:pt x="1261594" y="2511831"/>
                </a:cubicBezTo>
              </a:path>
            </a:pathLst>
          </a:custGeom>
          <a:noFill/>
          <a:ln>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Arrow Connector 11">
            <a:extLst>
              <a:ext uri="{FF2B5EF4-FFF2-40B4-BE49-F238E27FC236}">
                <a16:creationId xmlns:a16="http://schemas.microsoft.com/office/drawing/2014/main" id="{7919257A-A444-405E-8373-46FC80F02D82}"/>
              </a:ext>
            </a:extLst>
          </p:cNvPr>
          <p:cNvCxnSpPr/>
          <p:nvPr/>
        </p:nvCxnSpPr>
        <p:spPr>
          <a:xfrm>
            <a:off x="2057400" y="3200400"/>
            <a:ext cx="685800" cy="114300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2" name="Left Brace 1">
            <a:extLst>
              <a:ext uri="{FF2B5EF4-FFF2-40B4-BE49-F238E27FC236}">
                <a16:creationId xmlns:a16="http://schemas.microsoft.com/office/drawing/2014/main" id="{B878EB0B-09DE-4B1B-901D-EB6AD1B2E443}"/>
              </a:ext>
            </a:extLst>
          </p:cNvPr>
          <p:cNvSpPr/>
          <p:nvPr/>
        </p:nvSpPr>
        <p:spPr>
          <a:xfrm rot="5400000">
            <a:off x="4516197" y="-245089"/>
            <a:ext cx="230842" cy="2092621"/>
          </a:xfrm>
          <a:prstGeom prst="leftBrace">
            <a:avLst/>
          </a:prstGeom>
          <a:ln w="28575">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35323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11</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a:t>
            </a:r>
          </a:p>
        </p:txBody>
      </p:sp>
      <p:pic>
        <p:nvPicPr>
          <p:cNvPr id="13" name="Picture 12"/>
          <p:cNvPicPr>
            <a:picLocks noChangeAspect="1"/>
          </p:cNvPicPr>
          <p:nvPr/>
        </p:nvPicPr>
        <p:blipFill>
          <a:blip r:embed="rId3"/>
          <a:stretch>
            <a:fillRect/>
          </a:stretch>
        </p:blipFill>
        <p:spPr>
          <a:xfrm>
            <a:off x="3124200" y="1209635"/>
            <a:ext cx="2347086" cy="1012181"/>
          </a:xfrm>
          <a:prstGeom prst="rect">
            <a:avLst/>
          </a:prstGeom>
        </p:spPr>
      </p:pic>
      <p:pic>
        <p:nvPicPr>
          <p:cNvPr id="14" name="Picture 13"/>
          <p:cNvPicPr>
            <a:picLocks noChangeAspect="1"/>
          </p:cNvPicPr>
          <p:nvPr/>
        </p:nvPicPr>
        <p:blipFill>
          <a:blip r:embed="rId4"/>
          <a:stretch>
            <a:fillRect/>
          </a:stretch>
        </p:blipFill>
        <p:spPr>
          <a:xfrm>
            <a:off x="6720716" y="1308260"/>
            <a:ext cx="2063835" cy="913984"/>
          </a:xfrm>
          <a:prstGeom prst="rect">
            <a:avLst/>
          </a:prstGeom>
        </p:spPr>
      </p:pic>
      <p:pic>
        <p:nvPicPr>
          <p:cNvPr id="2" name="Picture 1"/>
          <p:cNvPicPr>
            <a:picLocks noChangeAspect="1"/>
          </p:cNvPicPr>
          <p:nvPr/>
        </p:nvPicPr>
        <p:blipFill>
          <a:blip r:embed="rId5"/>
          <a:stretch>
            <a:fillRect/>
          </a:stretch>
        </p:blipFill>
        <p:spPr>
          <a:xfrm>
            <a:off x="686208" y="2590072"/>
            <a:ext cx="10743792" cy="3963128"/>
          </a:xfrm>
          <a:prstGeom prst="rect">
            <a:avLst/>
          </a:prstGeom>
        </p:spPr>
      </p:pic>
    </p:spTree>
    <p:extLst>
      <p:ext uri="{BB962C8B-B14F-4D97-AF65-F5344CB8AC3E}">
        <p14:creationId xmlns:p14="http://schemas.microsoft.com/office/powerpoint/2010/main" val="232470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a:extLst>
              <a:ext uri="{FF2B5EF4-FFF2-40B4-BE49-F238E27FC236}">
                <a16:creationId xmlns:a16="http://schemas.microsoft.com/office/drawing/2014/main" id="{48212852-BBF3-4320-A3E6-0FBBDD2BBFDD}"/>
              </a:ext>
            </a:extLst>
          </p:cNvPr>
          <p:cNvGraphicFramePr>
            <a:graphicFrameLocks noChangeAspect="1"/>
          </p:cNvGraphicFramePr>
          <p:nvPr/>
        </p:nvGraphicFramePr>
        <p:xfrm>
          <a:off x="7743727" y="2438400"/>
          <a:ext cx="3287713" cy="3483676"/>
        </p:xfrm>
        <a:graphic>
          <a:graphicData uri="http://schemas.openxmlformats.org/presentationml/2006/ole">
            <mc:AlternateContent xmlns:mc="http://schemas.openxmlformats.org/markup-compatibility/2006">
              <mc:Choice xmlns:v="urn:schemas-microsoft-com:vml" Requires="v">
                <p:oleObj r:id="rId3" imgW="4901400" imgH="5193360" progId="">
                  <p:embed/>
                </p:oleObj>
              </mc:Choice>
              <mc:Fallback>
                <p:oleObj r:id="rId3" imgW="4901400" imgH="5193360" progId="">
                  <p:embed/>
                  <p:pic>
                    <p:nvPicPr>
                      <p:cNvPr id="11" name="Object 10">
                        <a:extLst>
                          <a:ext uri="{FF2B5EF4-FFF2-40B4-BE49-F238E27FC236}">
                            <a16:creationId xmlns:a16="http://schemas.microsoft.com/office/drawing/2014/main" id="{48212852-BBF3-4320-A3E6-0FBBDD2BBFDD}"/>
                          </a:ext>
                        </a:extLst>
                      </p:cNvPr>
                      <p:cNvPicPr/>
                      <p:nvPr/>
                    </p:nvPicPr>
                    <p:blipFill>
                      <a:blip r:embed="rId4"/>
                      <a:stretch>
                        <a:fillRect/>
                      </a:stretch>
                    </p:blipFill>
                    <p:spPr>
                      <a:xfrm>
                        <a:off x="7743727" y="2438400"/>
                        <a:ext cx="3287713" cy="3483676"/>
                      </a:xfrm>
                      <a:prstGeom prst="rect">
                        <a:avLst/>
                      </a:prstGeom>
                    </p:spPr>
                  </p:pic>
                </p:oleObj>
              </mc:Fallback>
            </mc:AlternateContent>
          </a:graphicData>
        </a:graphic>
      </p:graphicFrame>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Example</a:t>
            </a:r>
          </a:p>
        </p:txBody>
      </p:sp>
      <mc:AlternateContent xmlns:mc="http://schemas.openxmlformats.org/markup-compatibility/2006" xmlns:a14="http://schemas.microsoft.com/office/drawing/2010/main">
        <mc:Choice Requires="a14">
          <p:sp>
            <p:nvSpPr>
              <p:cNvPr id="10" name="TextBox 9"/>
              <p:cNvSpPr txBox="1"/>
              <p:nvPr/>
            </p:nvSpPr>
            <p:spPr>
              <a:xfrm>
                <a:off x="609600" y="685800"/>
                <a:ext cx="10972799" cy="1323439"/>
              </a:xfrm>
              <a:prstGeom prst="rect">
                <a:avLst/>
              </a:prstGeom>
              <a:noFill/>
            </p:spPr>
            <p:txBody>
              <a:bodyPr wrap="square" rtlCol="0">
                <a:spAutoFit/>
              </a:bodyPr>
              <a:lstStyle/>
              <a:p>
                <a:pPr marL="285750" indent="-285750">
                  <a:buFont typeface="Arial" panose="020B0604020202020204" pitchFamily="34" charset="0"/>
                  <a:buChar char="•"/>
                </a:pPr>
                <a:r>
                  <a:rPr lang="en-US" sz="2000" dirty="0"/>
                  <a:t>Example 4.7 (modified): A square prismatic bar is subjected to axial tension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𝐹</m:t>
                        </m:r>
                      </m:e>
                      <m:sub>
                        <m:r>
                          <a:rPr lang="en-US" sz="2000" i="1" dirty="0">
                            <a:latin typeface="Cambria Math" panose="02040503050406030204" pitchFamily="18" charset="0"/>
                          </a:rPr>
                          <m:t>𝑚</m:t>
                        </m:r>
                      </m:sub>
                    </m:sSub>
                    <m:r>
                      <a:rPr lang="en-US" sz="2000" i="1" dirty="0">
                        <a:latin typeface="Cambria Math" panose="02040503050406030204" pitchFamily="18" charset="0"/>
                      </a:rPr>
                      <m:t>=90 </m:t>
                    </m:r>
                    <m:r>
                      <a:rPr lang="en-US" sz="2000" i="1" dirty="0" err="1">
                        <a:latin typeface="Cambria Math" panose="02040503050406030204" pitchFamily="18" charset="0"/>
                      </a:rPr>
                      <m:t>𝑘𝑁</m:t>
                    </m:r>
                  </m:oMath>
                </a14:m>
                <a:r>
                  <a:rPr lang="en-US" sz="2000" dirty="0"/>
                  <a:t>). The fatigue strength for completely reversed stress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10</m:t>
                        </m:r>
                      </m:e>
                      <m:sup>
                        <m:r>
                          <a:rPr lang="en-US" sz="2000" i="1" dirty="0">
                            <a:latin typeface="Cambria Math" panose="02040503050406030204" pitchFamily="18" charset="0"/>
                          </a:rPr>
                          <m:t>6</m:t>
                        </m:r>
                      </m:sup>
                    </m:sSup>
                    <m:r>
                      <a:rPr lang="en-US" sz="2000" i="1" dirty="0">
                        <a:latin typeface="Cambria Math" panose="02040503050406030204" pitchFamily="18" charset="0"/>
                      </a:rPr>
                      <m:t> </m:t>
                    </m:r>
                    <m:r>
                      <a:rPr lang="en-US" sz="2000" i="1" dirty="0">
                        <a:latin typeface="Cambria Math" panose="02040503050406030204" pitchFamily="18" charset="0"/>
                      </a:rPr>
                      <m:t>𝑐𝑦𝑐𝑙𝑒𝑠</m:t>
                    </m:r>
                  </m:oMath>
                </a14:m>
                <a:r>
                  <a:rPr lang="en-US" sz="2000" dirty="0"/>
                  <a:t> is </a:t>
                </a:r>
                <a14:m>
                  <m:oMath xmlns:m="http://schemas.openxmlformats.org/officeDocument/2006/math">
                    <m:r>
                      <a:rPr lang="en-US" sz="2000" i="1" dirty="0">
                        <a:latin typeface="Cambria Math" panose="02040503050406030204" pitchFamily="18" charset="0"/>
                      </a:rPr>
                      <m:t>210 </m:t>
                    </m:r>
                    <m:r>
                      <a:rPr lang="en-US" sz="2000" i="1" dirty="0">
                        <a:latin typeface="Cambria Math" panose="02040503050406030204" pitchFamily="18" charset="0"/>
                      </a:rPr>
                      <m:t>𝑀𝑃𝑎</m:t>
                    </m:r>
                  </m:oMath>
                </a14:m>
                <a:r>
                  <a:rPr lang="en-US" sz="2000" dirty="0"/>
                  <a:t>, and the static tensile yield strength is </a:t>
                </a:r>
                <a14:m>
                  <m:oMath xmlns:m="http://schemas.openxmlformats.org/officeDocument/2006/math">
                    <m:r>
                      <a:rPr lang="en-US" sz="2000" i="1" dirty="0">
                        <a:latin typeface="Cambria Math" panose="02040503050406030204" pitchFamily="18" charset="0"/>
                      </a:rPr>
                      <m:t>280 </m:t>
                    </m:r>
                    <m:r>
                      <a:rPr lang="en-US" sz="2000" i="1" dirty="0">
                        <a:latin typeface="Cambria Math" panose="02040503050406030204" pitchFamily="18" charset="0"/>
                      </a:rPr>
                      <m:t>𝑀𝑃𝑎</m:t>
                    </m:r>
                  </m:oMath>
                </a14:m>
                <a:r>
                  <a:rPr lang="en-US" sz="2000" dirty="0"/>
                  <a:t>. Apply the </a:t>
                </a:r>
                <a:r>
                  <a:rPr lang="en-US" sz="2000" dirty="0" err="1"/>
                  <a:t>Soderberg</a:t>
                </a:r>
                <a:r>
                  <a:rPr lang="en-US" sz="2000" dirty="0"/>
                  <a:t> criterion to determine the limiting value of completely reversed moment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𝑀</m:t>
                        </m:r>
                      </m:e>
                      <m:sub>
                        <m:r>
                          <a:rPr lang="en-US" sz="2000" i="1" dirty="0">
                            <a:latin typeface="Cambria Math" panose="02040503050406030204" pitchFamily="18" charset="0"/>
                          </a:rPr>
                          <m:t>𝑎</m:t>
                        </m:r>
                      </m:sub>
                    </m:sSub>
                  </m:oMath>
                </a14:m>
                <a:r>
                  <a:rPr lang="en-US" sz="2000" dirty="0"/>
                  <a:t> that will not result in fatigue failure at </a:t>
                </a:r>
                <a14:m>
                  <m:oMath xmlns:m="http://schemas.openxmlformats.org/officeDocument/2006/math">
                    <m:sSup>
                      <m:sSupPr>
                        <m:ctrlPr>
                          <a:rPr lang="en-US" sz="2000" i="1" dirty="0">
                            <a:latin typeface="Cambria Math" panose="02040503050406030204" pitchFamily="18" charset="0"/>
                          </a:rPr>
                        </m:ctrlPr>
                      </m:sSupPr>
                      <m:e>
                        <m:r>
                          <a:rPr lang="en-US" sz="2000" i="1" dirty="0">
                            <a:latin typeface="Cambria Math" panose="02040503050406030204" pitchFamily="18" charset="0"/>
                          </a:rPr>
                          <m:t>10</m:t>
                        </m:r>
                      </m:e>
                      <m:sup>
                        <m:r>
                          <a:rPr lang="en-US" sz="2000" i="1" dirty="0">
                            <a:latin typeface="Cambria Math" panose="02040503050406030204" pitchFamily="18" charset="0"/>
                          </a:rPr>
                          <m:t>6</m:t>
                        </m:r>
                      </m:sup>
                    </m:sSup>
                    <m:r>
                      <a:rPr lang="en-US" sz="2000" i="1" dirty="0">
                        <a:latin typeface="Cambria Math" panose="02040503050406030204" pitchFamily="18" charset="0"/>
                      </a:rPr>
                      <m:t> </m:t>
                    </m:r>
                    <m:r>
                      <a:rPr lang="en-US" sz="2000" i="1" dirty="0">
                        <a:latin typeface="Cambria Math" panose="02040503050406030204" pitchFamily="18" charset="0"/>
                      </a:rPr>
                      <m:t>𝑐𝑦𝑐𝑙𝑒𝑠</m:t>
                    </m:r>
                  </m:oMath>
                </a14:m>
                <a:r>
                  <a:rPr lang="en-US" sz="2000" dirty="0"/>
                  <a:t>.</a:t>
                </a:r>
              </a:p>
            </p:txBody>
          </p:sp>
        </mc:Choice>
        <mc:Fallback xmlns="">
          <p:sp>
            <p:nvSpPr>
              <p:cNvPr id="10" name="TextBox 9"/>
              <p:cNvSpPr txBox="1">
                <a:spLocks noRot="1" noChangeAspect="1" noMove="1" noResize="1" noEditPoints="1" noAdjustHandles="1" noChangeArrowheads="1" noChangeShapeType="1" noTextEdit="1"/>
              </p:cNvSpPr>
              <p:nvPr/>
            </p:nvSpPr>
            <p:spPr>
              <a:xfrm>
                <a:off x="609600" y="685800"/>
                <a:ext cx="10972799" cy="1323439"/>
              </a:xfrm>
              <a:prstGeom prst="rect">
                <a:avLst/>
              </a:prstGeom>
              <a:blipFill>
                <a:blip r:embed="rId5"/>
                <a:stretch>
                  <a:fillRect l="-500" t="-2304" r="-1056" b="-73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6CA00C9-FB1E-4E0E-8D0B-FEF7B918500E}"/>
                  </a:ext>
                </a:extLst>
              </p:cNvPr>
              <p:cNvSpPr txBox="1"/>
              <p:nvPr/>
            </p:nvSpPr>
            <p:spPr>
              <a:xfrm>
                <a:off x="3763761" y="2282005"/>
                <a:ext cx="1889683" cy="733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𝑎</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𝑐𝑟</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𝑦𝑝</m:t>
                              </m:r>
                            </m:sub>
                          </m:sSub>
                        </m:den>
                      </m:f>
                      <m:r>
                        <a:rPr lang="en-US" sz="2400" b="0" i="1" smtClean="0">
                          <a:latin typeface="Cambria Math" panose="02040503050406030204" pitchFamily="18" charset="0"/>
                          <a:ea typeface="Cambria Math" panose="02040503050406030204" pitchFamily="18" charset="0"/>
                        </a:rPr>
                        <m:t>=1</m:t>
                      </m:r>
                    </m:oMath>
                  </m:oMathPara>
                </a14:m>
                <a:endParaRPr lang="en-US" sz="2400" dirty="0"/>
              </a:p>
            </p:txBody>
          </p:sp>
        </mc:Choice>
        <mc:Fallback xmlns="">
          <p:sp>
            <p:nvSpPr>
              <p:cNvPr id="6" name="TextBox 5">
                <a:extLst>
                  <a:ext uri="{FF2B5EF4-FFF2-40B4-BE49-F238E27FC236}">
                    <a16:creationId xmlns:a16="http://schemas.microsoft.com/office/drawing/2014/main" id="{96CA00C9-FB1E-4E0E-8D0B-FEF7B918500E}"/>
                  </a:ext>
                </a:extLst>
              </p:cNvPr>
              <p:cNvSpPr txBox="1">
                <a:spLocks noRot="1" noChangeAspect="1" noMove="1" noResize="1" noEditPoints="1" noAdjustHandles="1" noChangeArrowheads="1" noChangeShapeType="1" noTextEdit="1"/>
              </p:cNvSpPr>
              <p:nvPr/>
            </p:nvSpPr>
            <p:spPr>
              <a:xfrm>
                <a:off x="3763761" y="2282005"/>
                <a:ext cx="1889683" cy="733662"/>
              </a:xfrm>
              <a:prstGeom prst="rect">
                <a:avLst/>
              </a:prstGeom>
              <a:blipFill>
                <a:blip r:embed="rId7"/>
                <a:stretch>
                  <a:fillRect/>
                </a:stretch>
              </a:blipFill>
            </p:spPr>
            <p:txBody>
              <a:bodyPr/>
              <a:lstStyle/>
              <a:p>
                <a:r>
                  <a:rPr lang="en-US">
                    <a:noFill/>
                  </a:rPr>
                  <a:t> </a:t>
                </a:r>
              </a:p>
            </p:txBody>
          </p:sp>
        </mc:Fallback>
      </mc:AlternateContent>
      <p:sp>
        <p:nvSpPr>
          <p:cNvPr id="5" name="Arc 4">
            <a:extLst>
              <a:ext uri="{FF2B5EF4-FFF2-40B4-BE49-F238E27FC236}">
                <a16:creationId xmlns:a16="http://schemas.microsoft.com/office/drawing/2014/main" id="{7D349C2E-D9A9-49B5-A56B-6FA2890B1644}"/>
              </a:ext>
            </a:extLst>
          </p:cNvPr>
          <p:cNvSpPr/>
          <p:nvPr/>
        </p:nvSpPr>
        <p:spPr>
          <a:xfrm>
            <a:off x="8807604" y="2254984"/>
            <a:ext cx="1066800" cy="1097816"/>
          </a:xfrm>
          <a:prstGeom prst="arc">
            <a:avLst>
              <a:gd name="adj1" fmla="val 11759484"/>
              <a:gd name="adj2" fmla="val 20533539"/>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Arc 8">
            <a:extLst>
              <a:ext uri="{FF2B5EF4-FFF2-40B4-BE49-F238E27FC236}">
                <a16:creationId xmlns:a16="http://schemas.microsoft.com/office/drawing/2014/main" id="{66DF5BBA-DBAB-4C9F-B059-89E641174A5C}"/>
              </a:ext>
            </a:extLst>
          </p:cNvPr>
          <p:cNvSpPr/>
          <p:nvPr/>
        </p:nvSpPr>
        <p:spPr>
          <a:xfrm flipV="1">
            <a:off x="8785302" y="5029200"/>
            <a:ext cx="1066800" cy="1097816"/>
          </a:xfrm>
          <a:prstGeom prst="arc">
            <a:avLst>
              <a:gd name="adj1" fmla="val 11759484"/>
              <a:gd name="adj2" fmla="val 20533539"/>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5352BA2-67BE-4346-BACF-3CBD991F09CE}"/>
                  </a:ext>
                </a:extLst>
              </p:cNvPr>
              <p:cNvSpPr txBox="1"/>
              <p:nvPr/>
            </p:nvSpPr>
            <p:spPr>
              <a:xfrm>
                <a:off x="9734915" y="2187705"/>
                <a:ext cx="57252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𝑴</m:t>
                          </m:r>
                        </m:e>
                        <m:sub>
                          <m:r>
                            <a:rPr lang="en-US" b="1" i="1" smtClean="0">
                              <a:latin typeface="Cambria Math" panose="02040503050406030204" pitchFamily="18" charset="0"/>
                            </a:rPr>
                            <m:t>𝒂</m:t>
                          </m:r>
                        </m:sub>
                      </m:sSub>
                    </m:oMath>
                  </m:oMathPara>
                </a14:m>
                <a:endParaRPr lang="en-US" b="1" dirty="0"/>
              </a:p>
            </p:txBody>
          </p:sp>
        </mc:Choice>
        <mc:Fallback xmlns="">
          <p:sp>
            <p:nvSpPr>
              <p:cNvPr id="7" name="TextBox 6">
                <a:extLst>
                  <a:ext uri="{FF2B5EF4-FFF2-40B4-BE49-F238E27FC236}">
                    <a16:creationId xmlns:a16="http://schemas.microsoft.com/office/drawing/2014/main" id="{55352BA2-67BE-4346-BACF-3CBD991F09CE}"/>
                  </a:ext>
                </a:extLst>
              </p:cNvPr>
              <p:cNvSpPr txBox="1">
                <a:spLocks noRot="1" noChangeAspect="1" noMove="1" noResize="1" noEditPoints="1" noAdjustHandles="1" noChangeArrowheads="1" noChangeShapeType="1" noTextEdit="1"/>
              </p:cNvSpPr>
              <p:nvPr/>
            </p:nvSpPr>
            <p:spPr>
              <a:xfrm>
                <a:off x="9734915" y="2187705"/>
                <a:ext cx="572528" cy="369332"/>
              </a:xfrm>
              <a:prstGeom prst="rect">
                <a:avLst/>
              </a:prstGeom>
              <a:blipFill>
                <a:blip r:embed="rId8"/>
                <a:stretch>
                  <a:fillRect/>
                </a:stretch>
              </a:blipFill>
            </p:spPr>
            <p:txBody>
              <a:bodyPr/>
              <a:lstStyle/>
              <a:p>
                <a:r>
                  <a:rPr lang="en-US">
                    <a:noFill/>
                  </a:rPr>
                  <a:t> </a:t>
                </a:r>
              </a:p>
            </p:txBody>
          </p:sp>
        </mc:Fallback>
      </mc:AlternateContent>
      <p:sp>
        <p:nvSpPr>
          <p:cNvPr id="2" name="Rectangle 1">
            <a:extLst>
              <a:ext uri="{FF2B5EF4-FFF2-40B4-BE49-F238E27FC236}">
                <a16:creationId xmlns:a16="http://schemas.microsoft.com/office/drawing/2014/main" id="{7B020B33-5AA2-22D3-CBA4-8909A68DE923}"/>
              </a:ext>
            </a:extLst>
          </p:cNvPr>
          <p:cNvSpPr/>
          <p:nvPr/>
        </p:nvSpPr>
        <p:spPr>
          <a:xfrm>
            <a:off x="2193841" y="5560021"/>
            <a:ext cx="4855222" cy="830997"/>
          </a:xfrm>
          <a:prstGeom prst="rect">
            <a:avLst/>
          </a:prstGeom>
        </p:spPr>
        <p:txBody>
          <a:bodyPr wrap="square">
            <a:spAutoFit/>
          </a:bodyPr>
          <a:lstStyle/>
          <a:p>
            <a:r>
              <a:rPr lang="en-US" sz="1600" dirty="0">
                <a:solidFill>
                  <a:srgbClr val="FF0000"/>
                </a:solidFill>
              </a:rPr>
              <a:t>* Note that although mean and alternating stresses were caused by different modes of loading here, this is not generally the case </a:t>
            </a:r>
          </a:p>
        </p:txBody>
      </p:sp>
    </p:spTree>
    <p:extLst>
      <p:ext uri="{BB962C8B-B14F-4D97-AF65-F5344CB8AC3E}">
        <p14:creationId xmlns:p14="http://schemas.microsoft.com/office/powerpoint/2010/main" val="3451974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13</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Failure Criteria – Combined Loads</a:t>
            </a:r>
          </a:p>
        </p:txBody>
      </p:sp>
      <p:sp>
        <p:nvSpPr>
          <p:cNvPr id="5" name="TextBox 4"/>
          <p:cNvSpPr txBox="1"/>
          <p:nvPr/>
        </p:nvSpPr>
        <p:spPr>
          <a:xfrm>
            <a:off x="609600" y="914400"/>
            <a:ext cx="10972800" cy="3416320"/>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about when repeated stress at a location includes contributions from multiple modes of loading?</a:t>
            </a:r>
          </a:p>
          <a:p>
            <a:pPr marL="285750" indent="-285750">
              <a:buFont typeface="Arial" panose="020B0604020202020204" pitchFamily="34" charset="0"/>
              <a:buChar char="•"/>
            </a:pPr>
            <a:r>
              <a:rPr lang="en-US" sz="2400" dirty="0"/>
              <a:t>Use static failure theory approach to find “effective” alternating and mean stress values, e.g., using distortion energy,</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Then use these effective stresses in fatigue failure criteria.</a:t>
            </a:r>
          </a:p>
        </p:txBody>
      </p:sp>
      <p:pic>
        <p:nvPicPr>
          <p:cNvPr id="4" name="Picture 3"/>
          <p:cNvPicPr>
            <a:picLocks noChangeAspect="1"/>
          </p:cNvPicPr>
          <p:nvPr/>
        </p:nvPicPr>
        <p:blipFill>
          <a:blip r:embed="rId3"/>
          <a:stretch>
            <a:fillRect/>
          </a:stretch>
        </p:blipFill>
        <p:spPr>
          <a:xfrm>
            <a:off x="1817523" y="2852738"/>
            <a:ext cx="8556954" cy="804862"/>
          </a:xfrm>
          <a:prstGeom prst="rect">
            <a:avLst/>
          </a:prstGeom>
        </p:spPr>
      </p:pic>
      <p:sp>
        <p:nvSpPr>
          <p:cNvPr id="2" name="TextBox 1"/>
          <p:cNvSpPr txBox="1"/>
          <p:nvPr/>
        </p:nvSpPr>
        <p:spPr>
          <a:xfrm>
            <a:off x="609600" y="4953000"/>
            <a:ext cx="10972800"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solidFill>
                  <a:srgbClr val="FF0000"/>
                </a:solidFill>
              </a:rPr>
              <a:t>Note that the validity of this approach is questionable for loading scenarios where the principal stress directions change as part of the loading. The book says nothing about this limitation, but this is beyond the scope of our class.</a:t>
            </a:r>
          </a:p>
        </p:txBody>
      </p:sp>
    </p:spTree>
    <p:extLst>
      <p:ext uri="{BB962C8B-B14F-4D97-AF65-F5344CB8AC3E}">
        <p14:creationId xmlns:p14="http://schemas.microsoft.com/office/powerpoint/2010/main" val="1202529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14</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Example</a:t>
            </a:r>
          </a:p>
        </p:txBody>
      </p:sp>
      <mc:AlternateContent xmlns:mc="http://schemas.openxmlformats.org/markup-compatibility/2006" xmlns:a14="http://schemas.microsoft.com/office/drawing/2010/main">
        <mc:Choice Requires="a14">
          <p:sp>
            <p:nvSpPr>
              <p:cNvPr id="10" name="TextBox 9"/>
              <p:cNvSpPr txBox="1"/>
              <p:nvPr/>
            </p:nvSpPr>
            <p:spPr>
              <a:xfrm>
                <a:off x="609600" y="685800"/>
                <a:ext cx="10972799" cy="1631216"/>
              </a:xfrm>
              <a:prstGeom prst="rect">
                <a:avLst/>
              </a:prstGeom>
              <a:noFill/>
            </p:spPr>
            <p:txBody>
              <a:bodyPr wrap="square" rtlCol="0">
                <a:spAutoFit/>
              </a:bodyPr>
              <a:lstStyle/>
              <a:p>
                <a:r>
                  <a:rPr lang="en-US" sz="2000" dirty="0"/>
                  <a:t>Example 4.8: Consider a thin-walled cylindrical tank of radius </a:t>
                </a:r>
                <a14:m>
                  <m:oMath xmlns:m="http://schemas.openxmlformats.org/officeDocument/2006/math">
                    <m:r>
                      <a:rPr lang="en-US" sz="2000" i="1" dirty="0">
                        <a:latin typeface="Cambria Math" panose="02040503050406030204" pitchFamily="18" charset="0"/>
                      </a:rPr>
                      <m:t>𝑟</m:t>
                    </m:r>
                    <m:r>
                      <a:rPr lang="en-US" sz="2000" i="1" dirty="0">
                        <a:latin typeface="Cambria Math" panose="02040503050406030204" pitchFamily="18" charset="0"/>
                      </a:rPr>
                      <m:t>=120 </m:t>
                    </m:r>
                    <m:r>
                      <a:rPr lang="en-US" sz="2000" b="0" i="1" dirty="0" smtClean="0">
                        <a:latin typeface="Cambria Math" panose="02040503050406030204" pitchFamily="18" charset="0"/>
                      </a:rPr>
                      <m:t>𝑚𝑚</m:t>
                    </m:r>
                  </m:oMath>
                </a14:m>
                <a:r>
                  <a:rPr lang="en-US" sz="2000" dirty="0"/>
                  <a:t> and thickness </a:t>
                </a:r>
                <a14:m>
                  <m:oMath xmlns:m="http://schemas.openxmlformats.org/officeDocument/2006/math">
                    <m:r>
                      <a:rPr lang="en-US" sz="2000" i="1" dirty="0">
                        <a:latin typeface="Cambria Math" panose="02040503050406030204" pitchFamily="18" charset="0"/>
                      </a:rPr>
                      <m:t>𝑡</m:t>
                    </m:r>
                    <m:r>
                      <a:rPr lang="en-US" sz="2000" i="1" dirty="0">
                        <a:latin typeface="Cambria Math" panose="02040503050406030204" pitchFamily="18" charset="0"/>
                      </a:rPr>
                      <m:t>=5 </m:t>
                    </m:r>
                    <m:r>
                      <a:rPr lang="en-US" sz="2000" i="1" dirty="0">
                        <a:latin typeface="Cambria Math" panose="02040503050406030204" pitchFamily="18" charset="0"/>
                      </a:rPr>
                      <m:t>𝑚𝑚</m:t>
                    </m:r>
                  </m:oMath>
                </a14:m>
                <a:r>
                  <a:rPr lang="en-US" sz="2000" dirty="0"/>
                  <a:t>, subject to an internal pressure varying from a value of </a:t>
                </a:r>
                <a14:m>
                  <m:oMath xmlns:m="http://schemas.openxmlformats.org/officeDocument/2006/math">
                    <m:r>
                      <a:rPr lang="en-US" sz="2000" i="1" dirty="0">
                        <a:latin typeface="Cambria Math" panose="02040503050406030204" pitchFamily="18" charset="0"/>
                      </a:rPr>
                      <m:t>–</m:t>
                    </m:r>
                    <m:r>
                      <a:rPr lang="en-US" sz="2000" i="1" dirty="0">
                        <a:latin typeface="Cambria Math" panose="02040503050406030204" pitchFamily="18" charset="0"/>
                      </a:rPr>
                      <m:t>𝑝</m:t>
                    </m:r>
                    <m:r>
                      <a:rPr lang="en-US" sz="2000" i="1" dirty="0">
                        <a:latin typeface="Cambria Math" panose="02040503050406030204" pitchFamily="18" charset="0"/>
                      </a:rPr>
                      <m:t>/4</m:t>
                    </m:r>
                  </m:oMath>
                </a14:m>
                <a:r>
                  <a:rPr lang="en-US" sz="2000" dirty="0"/>
                  <a:t> to </a:t>
                </a:r>
                <a14:m>
                  <m:oMath xmlns:m="http://schemas.openxmlformats.org/officeDocument/2006/math">
                    <m:r>
                      <a:rPr lang="en-US" sz="2000" i="1" dirty="0">
                        <a:latin typeface="Cambria Math" panose="02040503050406030204" pitchFamily="18" charset="0"/>
                      </a:rPr>
                      <m:t>𝑝</m:t>
                    </m:r>
                  </m:oMath>
                </a14:m>
                <a:r>
                  <a:rPr lang="en-US" sz="2000" dirty="0"/>
                  <a:t>. Employ the octahedral shear stress theory together with the Soderberg criterion to compute the value of </a:t>
                </a:r>
                <a14:m>
                  <m:oMath xmlns:m="http://schemas.openxmlformats.org/officeDocument/2006/math">
                    <m:r>
                      <a:rPr lang="en-US" sz="2000" i="1" dirty="0">
                        <a:latin typeface="Cambria Math" panose="02040503050406030204" pitchFamily="18" charset="0"/>
                      </a:rPr>
                      <m:t>𝑝</m:t>
                    </m:r>
                  </m:oMath>
                </a14:m>
                <a:r>
                  <a:rPr lang="en-US" sz="2000" dirty="0"/>
                  <a:t> producing failure after </a:t>
                </a:r>
                <a14:m>
                  <m:oMath xmlns:m="http://schemas.openxmlformats.org/officeDocument/2006/math">
                    <m:r>
                      <a:rPr lang="en-US" sz="2000" i="1" dirty="0">
                        <a:latin typeface="Cambria Math" panose="02040503050406030204" pitchFamily="18" charset="0"/>
                      </a:rPr>
                      <m:t>10</m:t>
                    </m:r>
                    <m:r>
                      <a:rPr lang="en-US" sz="2000" i="1" baseline="30000" dirty="0">
                        <a:latin typeface="Cambria Math" panose="02040503050406030204" pitchFamily="18" charset="0"/>
                      </a:rPr>
                      <m:t>8</m:t>
                    </m:r>
                  </m:oMath>
                </a14:m>
                <a:r>
                  <a:rPr lang="en-US" sz="2000" dirty="0"/>
                  <a:t> cycles. The material tensile yield strength is </a:t>
                </a:r>
                <a14:m>
                  <m:oMath xmlns:m="http://schemas.openxmlformats.org/officeDocument/2006/math">
                    <m:r>
                      <a:rPr lang="en-US" sz="2000" i="1" dirty="0">
                        <a:latin typeface="Cambria Math" panose="02040503050406030204" pitchFamily="18" charset="0"/>
                      </a:rPr>
                      <m:t>300 </m:t>
                    </m:r>
                    <m:r>
                      <a:rPr lang="en-US" sz="2000" i="1" dirty="0">
                        <a:latin typeface="Cambria Math" panose="02040503050406030204" pitchFamily="18" charset="0"/>
                      </a:rPr>
                      <m:t>𝑀𝑃𝑎</m:t>
                    </m:r>
                    <m:r>
                      <a:rPr lang="en-US" sz="2000" i="1" dirty="0">
                        <a:latin typeface="Cambria Math" panose="02040503050406030204" pitchFamily="18" charset="0"/>
                      </a:rPr>
                      <m:t> </m:t>
                    </m:r>
                  </m:oMath>
                </a14:m>
                <a:r>
                  <a:rPr lang="en-US" sz="2000" dirty="0"/>
                  <a:t>and the fatigue strength is </a:t>
                </a:r>
                <a14:m>
                  <m:oMath xmlns:m="http://schemas.openxmlformats.org/officeDocument/2006/math">
                    <m:r>
                      <a:rPr lang="en-US" sz="2000" i="1" dirty="0">
                        <a:latin typeface="Cambria Math" panose="02040503050406030204" pitchFamily="18" charset="0"/>
                      </a:rPr>
                      <m:t>𝜎</m:t>
                    </m:r>
                    <m:r>
                      <a:rPr lang="en-US" sz="2000" i="1" baseline="-25000" dirty="0" err="1">
                        <a:latin typeface="Cambria Math" panose="02040503050406030204" pitchFamily="18" charset="0"/>
                      </a:rPr>
                      <m:t>𝑐𝑟</m:t>
                    </m:r>
                    <m:r>
                      <a:rPr lang="en-US" sz="2000" i="1" dirty="0">
                        <a:latin typeface="Cambria Math" panose="02040503050406030204" pitchFamily="18" charset="0"/>
                      </a:rPr>
                      <m:t>=250 </m:t>
                    </m:r>
                    <m:r>
                      <a:rPr lang="en-US" sz="2000" i="1" dirty="0">
                        <a:latin typeface="Cambria Math" panose="02040503050406030204" pitchFamily="18" charset="0"/>
                      </a:rPr>
                      <m:t>𝑀𝑃𝑎</m:t>
                    </m:r>
                  </m:oMath>
                </a14:m>
                <a:r>
                  <a:rPr lang="en-US" sz="2000" dirty="0"/>
                  <a:t> at </a:t>
                </a:r>
                <a14:m>
                  <m:oMath xmlns:m="http://schemas.openxmlformats.org/officeDocument/2006/math">
                    <m:r>
                      <a:rPr lang="en-US" sz="2000" i="1" dirty="0">
                        <a:latin typeface="Cambria Math" panose="02040503050406030204" pitchFamily="18" charset="0"/>
                      </a:rPr>
                      <m:t>10</m:t>
                    </m:r>
                    <m:r>
                      <a:rPr lang="en-US" sz="2000" i="1" baseline="30000" dirty="0">
                        <a:latin typeface="Cambria Math" panose="02040503050406030204" pitchFamily="18" charset="0"/>
                      </a:rPr>
                      <m:t>8</m:t>
                    </m:r>
                  </m:oMath>
                </a14:m>
                <a:r>
                  <a:rPr lang="en-US" sz="2000" dirty="0"/>
                  <a:t> cycles.</a:t>
                </a:r>
              </a:p>
            </p:txBody>
          </p:sp>
        </mc:Choice>
        <mc:Fallback xmlns="">
          <p:sp>
            <p:nvSpPr>
              <p:cNvPr id="10" name="TextBox 9"/>
              <p:cNvSpPr txBox="1">
                <a:spLocks noRot="1" noChangeAspect="1" noMove="1" noResize="1" noEditPoints="1" noAdjustHandles="1" noChangeArrowheads="1" noChangeShapeType="1" noTextEdit="1"/>
              </p:cNvSpPr>
              <p:nvPr/>
            </p:nvSpPr>
            <p:spPr>
              <a:xfrm>
                <a:off x="609600" y="685800"/>
                <a:ext cx="10972799" cy="1631216"/>
              </a:xfrm>
              <a:prstGeom prst="rect">
                <a:avLst/>
              </a:prstGeom>
              <a:blipFill>
                <a:blip r:embed="rId3"/>
                <a:stretch>
                  <a:fillRect l="-556" t="-1873" r="-556" b="-5993"/>
                </a:stretch>
              </a:blipFill>
            </p:spPr>
            <p:txBody>
              <a:bodyPr/>
              <a:lstStyle/>
              <a:p>
                <a:r>
                  <a:rPr lang="en-US">
                    <a:noFill/>
                  </a:rPr>
                  <a:t> </a:t>
                </a:r>
              </a:p>
            </p:txBody>
          </p:sp>
        </mc:Fallback>
      </mc:AlternateContent>
      <p:pic>
        <p:nvPicPr>
          <p:cNvPr id="4098" name="Picture 2" descr="https://cramster-image.s3.amazonaws.com/definitions/DC-1581V1.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2456553"/>
            <a:ext cx="4800600" cy="333464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A76B643-AE05-DD5A-26EC-861EB856A792}"/>
                  </a:ext>
                </a:extLst>
              </p:cNvPr>
              <p:cNvSpPr txBox="1"/>
              <p:nvPr/>
            </p:nvSpPr>
            <p:spPr>
              <a:xfrm>
                <a:off x="4800600" y="2456553"/>
                <a:ext cx="1889683" cy="7336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rPr>
                                <m:t>𝑎</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𝑐𝑟</m:t>
                              </m:r>
                            </m:sub>
                          </m:sSub>
                        </m:den>
                      </m:f>
                      <m:r>
                        <a:rPr lang="en-US" sz="2400" b="0" i="1" smtClean="0">
                          <a:latin typeface="Cambria Math" panose="02040503050406030204" pitchFamily="18" charset="0"/>
                        </a:rPr>
                        <m:t>+</m:t>
                      </m:r>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𝑚</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𝑦𝑝</m:t>
                              </m:r>
                            </m:sub>
                          </m:sSub>
                        </m:den>
                      </m:f>
                      <m:r>
                        <a:rPr lang="en-US" sz="2400" b="0" i="1" smtClean="0">
                          <a:latin typeface="Cambria Math" panose="02040503050406030204" pitchFamily="18" charset="0"/>
                          <a:ea typeface="Cambria Math" panose="02040503050406030204" pitchFamily="18" charset="0"/>
                        </a:rPr>
                        <m:t>=1</m:t>
                      </m:r>
                    </m:oMath>
                  </m:oMathPara>
                </a14:m>
                <a:endParaRPr lang="en-US" sz="2400" dirty="0"/>
              </a:p>
            </p:txBody>
          </p:sp>
        </mc:Choice>
        <mc:Fallback xmlns="">
          <p:sp>
            <p:nvSpPr>
              <p:cNvPr id="2" name="TextBox 1">
                <a:extLst>
                  <a:ext uri="{FF2B5EF4-FFF2-40B4-BE49-F238E27FC236}">
                    <a16:creationId xmlns:a16="http://schemas.microsoft.com/office/drawing/2014/main" id="{EA76B643-AE05-DD5A-26EC-861EB856A792}"/>
                  </a:ext>
                </a:extLst>
              </p:cNvPr>
              <p:cNvSpPr txBox="1">
                <a:spLocks noRot="1" noChangeAspect="1" noMove="1" noResize="1" noEditPoints="1" noAdjustHandles="1" noChangeArrowheads="1" noChangeShapeType="1" noTextEdit="1"/>
              </p:cNvSpPr>
              <p:nvPr/>
            </p:nvSpPr>
            <p:spPr>
              <a:xfrm>
                <a:off x="4800600" y="2456553"/>
                <a:ext cx="1889683" cy="733662"/>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0935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15</a:t>
            </a:fld>
            <a:endParaRPr lang="en-US" sz="1400" dirty="0"/>
          </a:p>
        </p:txBody>
      </p:sp>
    </p:spTree>
    <p:extLst>
      <p:ext uri="{BB962C8B-B14F-4D97-AF65-F5344CB8AC3E}">
        <p14:creationId xmlns:p14="http://schemas.microsoft.com/office/powerpoint/2010/main" val="2360173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16</a:t>
            </a:fld>
            <a:endParaRPr lang="en-US" sz="1400" dirty="0"/>
          </a:p>
        </p:txBody>
      </p:sp>
      <p:pic>
        <p:nvPicPr>
          <p:cNvPr id="7" name="Picture 2" descr="Image result for golf ball impact">
            <a:extLst>
              <a:ext uri="{FF2B5EF4-FFF2-40B4-BE49-F238E27FC236}">
                <a16:creationId xmlns:a16="http://schemas.microsoft.com/office/drawing/2014/main" id="{052DBFE2-C41A-4229-8F86-8188A3C2FA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6080" y="1447800"/>
            <a:ext cx="6339839" cy="3962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2">
            <a:extLst>
              <a:ext uri="{FF2B5EF4-FFF2-40B4-BE49-F238E27FC236}">
                <a16:creationId xmlns:a16="http://schemas.microsoft.com/office/drawing/2014/main" id="{038C6729-E755-0D06-AB4D-5B06503C77C3}"/>
              </a:ext>
            </a:extLst>
          </p:cNvPr>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Impact / Dynamic Loading</a:t>
            </a:r>
          </a:p>
        </p:txBody>
      </p:sp>
    </p:spTree>
    <p:extLst>
      <p:ext uri="{BB962C8B-B14F-4D97-AF65-F5344CB8AC3E}">
        <p14:creationId xmlns:p14="http://schemas.microsoft.com/office/powerpoint/2010/main" val="2607467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17</a:t>
            </a:fld>
            <a:endParaRPr lang="en-US" sz="1400" dirty="0"/>
          </a:p>
        </p:txBody>
      </p:sp>
      <p:pic>
        <p:nvPicPr>
          <p:cNvPr id="3" name="Online Media 2">
            <a:hlinkClick r:id="" action="ppaction://media"/>
            <a:extLst>
              <a:ext uri="{FF2B5EF4-FFF2-40B4-BE49-F238E27FC236}">
                <a16:creationId xmlns:a16="http://schemas.microsoft.com/office/drawing/2014/main" id="{20758830-F5D4-4C94-88D7-22394F3BF6EA}"/>
              </a:ext>
            </a:extLst>
          </p:cNvPr>
          <p:cNvPicPr>
            <a:picLocks noRot="1" noChangeAspect="1"/>
          </p:cNvPicPr>
          <p:nvPr>
            <a:videoFile r:link="rId1"/>
          </p:nvPr>
        </p:nvPicPr>
        <p:blipFill>
          <a:blip r:embed="rId4"/>
          <a:stretch>
            <a:fillRect/>
          </a:stretch>
        </p:blipFill>
        <p:spPr>
          <a:xfrm>
            <a:off x="152400" y="95249"/>
            <a:ext cx="11887200" cy="6686551"/>
          </a:xfrm>
          <a:prstGeom prst="rect">
            <a:avLst/>
          </a:prstGeom>
        </p:spPr>
      </p:pic>
    </p:spTree>
    <p:extLst>
      <p:ext uri="{BB962C8B-B14F-4D97-AF65-F5344CB8AC3E}">
        <p14:creationId xmlns:p14="http://schemas.microsoft.com/office/powerpoint/2010/main" val="37120572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18</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Impact / Dynamic Loading</a:t>
            </a:r>
          </a:p>
        </p:txBody>
      </p:sp>
      <p:sp>
        <p:nvSpPr>
          <p:cNvPr id="6" name="TextBox 5"/>
          <p:cNvSpPr txBox="1"/>
          <p:nvPr/>
        </p:nvSpPr>
        <p:spPr>
          <a:xfrm>
            <a:off x="609600" y="914400"/>
            <a:ext cx="10972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Forces suddenly applied to parts / structures </a:t>
            </a:r>
          </a:p>
          <a:p>
            <a:pPr marL="285750" indent="-285750">
              <a:buFont typeface="Arial" panose="020B0604020202020204" pitchFamily="34" charset="0"/>
              <a:buChar char="•"/>
            </a:pPr>
            <a:r>
              <a:rPr lang="en-US" sz="2400" dirty="0"/>
              <a:t>Shock or impact loading occur when time of load application is equal to or smaller than largest natural period of vibration of the structure – stress waves are significant</a:t>
            </a:r>
          </a:p>
        </p:txBody>
      </p:sp>
      <p:pic>
        <p:nvPicPr>
          <p:cNvPr id="5" name="Picture 4"/>
          <p:cNvPicPr>
            <a:picLocks noChangeAspect="1"/>
          </p:cNvPicPr>
          <p:nvPr/>
        </p:nvPicPr>
        <p:blipFill>
          <a:blip r:embed="rId3"/>
          <a:stretch>
            <a:fillRect/>
          </a:stretch>
        </p:blipFill>
        <p:spPr>
          <a:xfrm>
            <a:off x="2482395" y="2674064"/>
            <a:ext cx="7042605" cy="4024347"/>
          </a:xfrm>
          <a:prstGeom prst="rect">
            <a:avLst/>
          </a:prstGeom>
        </p:spPr>
      </p:pic>
    </p:spTree>
    <p:extLst>
      <p:ext uri="{BB962C8B-B14F-4D97-AF65-F5344CB8AC3E}">
        <p14:creationId xmlns:p14="http://schemas.microsoft.com/office/powerpoint/2010/main" val="2154835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2</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a:t>
            </a:r>
          </a:p>
        </p:txBody>
      </p:sp>
      <p:pic>
        <p:nvPicPr>
          <p:cNvPr id="7172" name="Picture 4" descr="http://farm6.staticflickr.com/5522/12140479094_6f746014ab_z.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867" y="2220199"/>
            <a:ext cx="6082134" cy="456160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609600" y="2362200"/>
            <a:ext cx="5119267" cy="3046988"/>
          </a:xfrm>
          <a:prstGeom prst="rect">
            <a:avLst/>
          </a:prstGeom>
        </p:spPr>
        <p:txBody>
          <a:bodyPr wrap="square">
            <a:spAutoFit/>
          </a:bodyPr>
          <a:lstStyle/>
          <a:p>
            <a:pPr marL="285750" indent="-285750">
              <a:buFont typeface="Arial" panose="020B0604020202020204" pitchFamily="34" charset="0"/>
              <a:buChar char="•"/>
            </a:pPr>
            <a:r>
              <a:rPr lang="en-US" sz="2400" dirty="0"/>
              <a:t>Nature of fracture in ductile metals in fatigue loading is different from that in static loading</a:t>
            </a:r>
          </a:p>
          <a:p>
            <a:pPr marL="742950" lvl="1" indent="-285750">
              <a:buFont typeface="Arial" panose="020B0604020202020204" pitchFamily="34" charset="0"/>
              <a:buChar char="•"/>
            </a:pPr>
            <a:r>
              <a:rPr lang="en-US" sz="2400" dirty="0"/>
              <a:t>Failure surface shows two zones of failure</a:t>
            </a:r>
          </a:p>
          <a:p>
            <a:pPr marL="1200150" lvl="2" indent="-285750">
              <a:buFont typeface="Arial" panose="020B0604020202020204" pitchFamily="34" charset="0"/>
              <a:buChar char="•"/>
            </a:pPr>
            <a:r>
              <a:rPr lang="en-US" sz="2400" dirty="0"/>
              <a:t>“beach marks” due to gradual crack development</a:t>
            </a:r>
          </a:p>
          <a:p>
            <a:pPr marL="1200150" lvl="2" indent="-285750">
              <a:buFont typeface="Arial" panose="020B0604020202020204" pitchFamily="34" charset="0"/>
              <a:buChar char="•"/>
            </a:pPr>
            <a:r>
              <a:rPr lang="en-US" sz="2400" dirty="0"/>
              <a:t>sudden fracture</a:t>
            </a:r>
          </a:p>
        </p:txBody>
      </p:sp>
      <p:sp>
        <p:nvSpPr>
          <p:cNvPr id="4" name="Rectangle 3"/>
          <p:cNvSpPr/>
          <p:nvPr/>
        </p:nvSpPr>
        <p:spPr>
          <a:xfrm rot="16200000">
            <a:off x="9714012" y="4390410"/>
            <a:ext cx="4648200" cy="307777"/>
          </a:xfrm>
          <a:prstGeom prst="rect">
            <a:avLst/>
          </a:prstGeom>
        </p:spPr>
        <p:txBody>
          <a:bodyPr wrap="square">
            <a:spAutoFit/>
          </a:bodyPr>
          <a:lstStyle/>
          <a:p>
            <a:r>
              <a:rPr lang="en-US" sz="1400" dirty="0"/>
              <a:t>http://www.leancrew.com/all-this/2014/01/bridge-failure/</a:t>
            </a:r>
          </a:p>
        </p:txBody>
      </p:sp>
      <p:sp>
        <p:nvSpPr>
          <p:cNvPr id="9" name="TextBox 8">
            <a:extLst>
              <a:ext uri="{FF2B5EF4-FFF2-40B4-BE49-F238E27FC236}">
                <a16:creationId xmlns:a16="http://schemas.microsoft.com/office/drawing/2014/main" id="{51866B3C-DD7D-4599-8251-71C93D80603F}"/>
              </a:ext>
            </a:extLst>
          </p:cNvPr>
          <p:cNvSpPr txBox="1"/>
          <p:nvPr/>
        </p:nvSpPr>
        <p:spPr>
          <a:xfrm>
            <a:off x="609600" y="914400"/>
            <a:ext cx="10972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Repeated loading (also “fluctuating” or “alternating” stresses) below ultimate, and even yield, strength may result in reduced strength (and ductility)</a:t>
            </a:r>
          </a:p>
          <a:p>
            <a:pPr marL="285750" indent="-285750">
              <a:buFont typeface="Arial" panose="020B0604020202020204" pitchFamily="34" charset="0"/>
              <a:buChar char="•"/>
            </a:pPr>
            <a:r>
              <a:rPr lang="en-US" sz="2400" dirty="0"/>
              <a:t>Important factors: stress, structural discontinuities, quality of surface finish, chemical nature of environment</a:t>
            </a:r>
          </a:p>
        </p:txBody>
      </p:sp>
    </p:spTree>
    <p:extLst>
      <p:ext uri="{BB962C8B-B14F-4D97-AF65-F5344CB8AC3E}">
        <p14:creationId xmlns:p14="http://schemas.microsoft.com/office/powerpoint/2010/main" val="2354835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1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6" descr="Bridge failure detail">
            <a:extLst>
              <a:ext uri="{FF2B5EF4-FFF2-40B4-BE49-F238E27FC236}">
                <a16:creationId xmlns:a16="http://schemas.microsoft.com/office/drawing/2014/main" id="{8D37BDD4-F211-4ABC-89E1-D6584C1D25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8867" y="2220197"/>
            <a:ext cx="6082134" cy="4561601"/>
          </a:xfrm>
          <a:prstGeom prst="rect">
            <a:avLst/>
          </a:prstGeom>
          <a:noFill/>
          <a:extLst>
            <a:ext uri="{909E8E84-426E-40DD-AFC4-6F175D3DCCD1}">
              <a14:hiddenFill xmlns:a14="http://schemas.microsoft.com/office/drawing/2010/main">
                <a:solidFill>
                  <a:srgbClr val="FFFFFF"/>
                </a:solidFill>
              </a14:hiddenFill>
            </a:ext>
          </a:extLst>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3</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a:t>
            </a:r>
          </a:p>
        </p:txBody>
      </p:sp>
      <p:sp>
        <p:nvSpPr>
          <p:cNvPr id="6" name="TextBox 5"/>
          <p:cNvSpPr txBox="1"/>
          <p:nvPr/>
        </p:nvSpPr>
        <p:spPr>
          <a:xfrm>
            <a:off x="609600" y="914400"/>
            <a:ext cx="10972800" cy="1569660"/>
          </a:xfrm>
          <a:prstGeom prst="rect">
            <a:avLst/>
          </a:prstGeom>
          <a:noFill/>
        </p:spPr>
        <p:txBody>
          <a:bodyPr wrap="square" rtlCol="0">
            <a:spAutoFit/>
          </a:bodyPr>
          <a:lstStyle/>
          <a:p>
            <a:pPr marL="285750" indent="-285750">
              <a:buFont typeface="Arial" panose="020B0604020202020204" pitchFamily="34" charset="0"/>
              <a:buChar char="•"/>
            </a:pPr>
            <a:r>
              <a:rPr lang="en-US" sz="2400" dirty="0"/>
              <a:t>Repeated loading (also “fluctuating” or “alternating” stresses) below ultimate, and even yield, strength may result in reduced strength (and ductility)</a:t>
            </a:r>
          </a:p>
          <a:p>
            <a:pPr marL="285750" indent="-285750">
              <a:buFont typeface="Arial" panose="020B0604020202020204" pitchFamily="34" charset="0"/>
              <a:buChar char="•"/>
            </a:pPr>
            <a:r>
              <a:rPr lang="en-US" sz="2400" dirty="0"/>
              <a:t>Important factors: stress, structural discontinuities, quality of surface finish, chemical nature of environment</a:t>
            </a:r>
          </a:p>
        </p:txBody>
      </p:sp>
      <p:sp>
        <p:nvSpPr>
          <p:cNvPr id="3" name="Rectangle 2"/>
          <p:cNvSpPr/>
          <p:nvPr/>
        </p:nvSpPr>
        <p:spPr>
          <a:xfrm>
            <a:off x="609600" y="2362200"/>
            <a:ext cx="5119267" cy="3046988"/>
          </a:xfrm>
          <a:prstGeom prst="rect">
            <a:avLst/>
          </a:prstGeom>
        </p:spPr>
        <p:txBody>
          <a:bodyPr wrap="square">
            <a:spAutoFit/>
          </a:bodyPr>
          <a:lstStyle/>
          <a:p>
            <a:pPr marL="285750" indent="-285750">
              <a:buFont typeface="Arial" panose="020B0604020202020204" pitchFamily="34" charset="0"/>
              <a:buChar char="•"/>
            </a:pPr>
            <a:r>
              <a:rPr lang="en-US" sz="2400" dirty="0"/>
              <a:t>Types of fracture in ductile metals in fatigue loading are different from those in static loading</a:t>
            </a:r>
          </a:p>
          <a:p>
            <a:pPr marL="285750" indent="-285750">
              <a:buFont typeface="Arial" panose="020B0604020202020204" pitchFamily="34" charset="0"/>
              <a:buChar char="•"/>
            </a:pPr>
            <a:r>
              <a:rPr lang="en-US" sz="2400" dirty="0"/>
              <a:t>Failure surface shows two zones of failure</a:t>
            </a:r>
          </a:p>
          <a:p>
            <a:pPr marL="742950" lvl="1" indent="-285750">
              <a:buFont typeface="Arial" panose="020B0604020202020204" pitchFamily="34" charset="0"/>
              <a:buChar char="•"/>
            </a:pPr>
            <a:r>
              <a:rPr lang="en-US" sz="2400" dirty="0"/>
              <a:t>“beach marks” due to gradual crack development</a:t>
            </a:r>
          </a:p>
          <a:p>
            <a:pPr marL="742950" lvl="1" indent="-285750">
              <a:buFont typeface="Arial" panose="020B0604020202020204" pitchFamily="34" charset="0"/>
              <a:buChar char="•"/>
            </a:pPr>
            <a:r>
              <a:rPr lang="en-US" sz="2400" dirty="0"/>
              <a:t>sudden fracture</a:t>
            </a:r>
          </a:p>
        </p:txBody>
      </p:sp>
      <p:sp>
        <p:nvSpPr>
          <p:cNvPr id="4" name="Rectangle 3"/>
          <p:cNvSpPr/>
          <p:nvPr/>
        </p:nvSpPr>
        <p:spPr>
          <a:xfrm rot="16200000">
            <a:off x="9714012" y="4390410"/>
            <a:ext cx="4648200" cy="307777"/>
          </a:xfrm>
          <a:prstGeom prst="rect">
            <a:avLst/>
          </a:prstGeom>
        </p:spPr>
        <p:txBody>
          <a:bodyPr wrap="square">
            <a:spAutoFit/>
          </a:bodyPr>
          <a:lstStyle/>
          <a:p>
            <a:r>
              <a:rPr lang="en-US" sz="1400" dirty="0"/>
              <a:t>http://www.leancrew.com/all-this/2014/01/bridge-failure/</a:t>
            </a:r>
          </a:p>
        </p:txBody>
      </p:sp>
    </p:spTree>
    <p:extLst>
      <p:ext uri="{BB962C8B-B14F-4D97-AF65-F5344CB8AC3E}">
        <p14:creationId xmlns:p14="http://schemas.microsoft.com/office/powerpoint/2010/main" val="76950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4</a:t>
            </a:fld>
            <a:endParaRPr lang="en-US" sz="1400" dirty="0"/>
          </a:p>
        </p:txBody>
      </p:sp>
      <p:sp>
        <p:nvSpPr>
          <p:cNvPr id="8" name="Rectangle 2"/>
          <p:cNvSpPr txBox="1">
            <a:spLocks noChangeArrowheads="1"/>
          </p:cNvSpPr>
          <p:nvPr/>
        </p:nvSpPr>
        <p:spPr bwMode="auto">
          <a:xfrm>
            <a:off x="1981200" y="159589"/>
            <a:ext cx="8229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 Progressive Fracture</a:t>
            </a:r>
          </a:p>
        </p:txBody>
      </p:sp>
      <p:sp>
        <p:nvSpPr>
          <p:cNvPr id="6" name="TextBox 5"/>
          <p:cNvSpPr txBox="1"/>
          <p:nvPr/>
        </p:nvSpPr>
        <p:spPr>
          <a:xfrm>
            <a:off x="609600" y="1981200"/>
            <a:ext cx="10972800" cy="830997"/>
          </a:xfrm>
          <a:prstGeom prst="rect">
            <a:avLst/>
          </a:prstGeom>
          <a:noFill/>
        </p:spPr>
        <p:txBody>
          <a:bodyPr wrap="square" rtlCol="0">
            <a:spAutoFit/>
          </a:bodyPr>
          <a:lstStyle/>
          <a:p>
            <a:pPr marL="285750" indent="-285750">
              <a:buFont typeface="Arial" panose="020B0604020202020204" pitchFamily="34" charset="0"/>
              <a:buChar char="•"/>
            </a:pPr>
            <a:r>
              <a:rPr lang="en-US" sz="2400" u="sng" dirty="0"/>
              <a:t>Fatigue life / strength</a:t>
            </a:r>
            <a:r>
              <a:rPr lang="en-US" sz="2400" dirty="0"/>
              <a:t>: number of stress cycles to fracture</a:t>
            </a:r>
          </a:p>
          <a:p>
            <a:pPr marL="742950" lvl="1" indent="-285750">
              <a:buFont typeface="Arial" panose="020B0604020202020204" pitchFamily="34" charset="0"/>
              <a:buChar char="•"/>
            </a:pPr>
            <a:r>
              <a:rPr lang="en-US" sz="2400" dirty="0"/>
              <a:t>experimentally defined; reported with S-N diagram</a:t>
            </a:r>
          </a:p>
        </p:txBody>
      </p:sp>
      <p:pic>
        <p:nvPicPr>
          <p:cNvPr id="2" name="Picture 1"/>
          <p:cNvPicPr>
            <a:picLocks noChangeAspect="1"/>
          </p:cNvPicPr>
          <p:nvPr/>
        </p:nvPicPr>
        <p:blipFill>
          <a:blip r:embed="rId3"/>
          <a:stretch>
            <a:fillRect/>
          </a:stretch>
        </p:blipFill>
        <p:spPr>
          <a:xfrm>
            <a:off x="5416358" y="2877366"/>
            <a:ext cx="6623242" cy="3980636"/>
          </a:xfrm>
          <a:prstGeom prst="rect">
            <a:avLst/>
          </a:prstGeom>
        </p:spPr>
      </p:pic>
      <p:sp>
        <p:nvSpPr>
          <p:cNvPr id="3" name="Rectangle 2"/>
          <p:cNvSpPr/>
          <p:nvPr/>
        </p:nvSpPr>
        <p:spPr>
          <a:xfrm>
            <a:off x="1941741" y="6004935"/>
            <a:ext cx="3203121" cy="400110"/>
          </a:xfrm>
          <a:prstGeom prst="rect">
            <a:avLst/>
          </a:prstGeom>
        </p:spPr>
        <p:txBody>
          <a:bodyPr wrap="none">
            <a:spAutoFit/>
          </a:bodyPr>
          <a:lstStyle/>
          <a:p>
            <a:pPr algn="ctr"/>
            <a:r>
              <a:rPr lang="en-US" sz="2000" dirty="0"/>
              <a:t>fatigue, or endurance, limit</a:t>
            </a:r>
          </a:p>
        </p:txBody>
      </p:sp>
      <mc:AlternateContent xmlns:mc="http://schemas.openxmlformats.org/markup-compatibility/2006" xmlns:a14="http://schemas.microsoft.com/office/drawing/2010/main">
        <mc:Choice Requires="a14">
          <p:sp>
            <p:nvSpPr>
              <p:cNvPr id="7" name="Rectangle 6"/>
              <p:cNvSpPr/>
              <p:nvPr/>
            </p:nvSpPr>
            <p:spPr>
              <a:xfrm>
                <a:off x="1136843" y="3537972"/>
                <a:ext cx="3892357" cy="1015663"/>
              </a:xfrm>
              <a:prstGeom prst="rect">
                <a:avLst/>
              </a:prstGeom>
            </p:spPr>
            <p:txBody>
              <a:bodyPr wrap="square">
                <a:spAutoFit/>
              </a:bodyPr>
              <a:lstStyle/>
              <a:p>
                <a:pPr algn="ctr"/>
                <a:r>
                  <a:rPr lang="en-US" sz="2000" dirty="0"/>
                  <a:t>fatigue strength, </a:t>
                </a:r>
                <a14:m>
                  <m:oMath xmlns:m="http://schemas.openxmlformats.org/officeDocument/2006/math">
                    <m:sSub>
                      <m:sSubPr>
                        <m:ctrlPr>
                          <a:rPr lang="en-US" sz="2000" i="1" smtClean="0">
                            <a:latin typeface="Cambria Math" panose="02040503050406030204" pitchFamily="18" charset="0"/>
                          </a:rPr>
                        </m:ctrlPr>
                      </m:sSubPr>
                      <m:e>
                        <m:r>
                          <a:rPr lang="en-US" sz="2000" i="1" smtClean="0">
                            <a:latin typeface="Cambria Math" panose="02040503050406030204" pitchFamily="18" charset="0"/>
                            <a:ea typeface="Cambria Math" panose="02040503050406030204" pitchFamily="18" charset="0"/>
                          </a:rPr>
                          <m:t>𝜎</m:t>
                        </m:r>
                      </m:e>
                      <m:sub>
                        <m:r>
                          <a:rPr lang="en-US" sz="2000" b="0" i="1" smtClean="0">
                            <a:latin typeface="Cambria Math" panose="02040503050406030204" pitchFamily="18" charset="0"/>
                          </a:rPr>
                          <m:t>𝑐𝑟</m:t>
                        </m:r>
                      </m:sub>
                    </m:sSub>
                  </m:oMath>
                </a14:m>
                <a:r>
                  <a:rPr lang="en-US" sz="2000" dirty="0"/>
                  <a:t> (“completely reversed”), is not one number, but varies with number of cycles</a:t>
                </a:r>
              </a:p>
            </p:txBody>
          </p:sp>
        </mc:Choice>
        <mc:Fallback xmlns="">
          <p:sp>
            <p:nvSpPr>
              <p:cNvPr id="7" name="Rectangle 6"/>
              <p:cNvSpPr>
                <a:spLocks noRot="1" noChangeAspect="1" noMove="1" noResize="1" noEditPoints="1" noAdjustHandles="1" noChangeArrowheads="1" noChangeShapeType="1" noTextEdit="1"/>
              </p:cNvSpPr>
              <p:nvPr/>
            </p:nvSpPr>
            <p:spPr>
              <a:xfrm>
                <a:off x="1136843" y="3537972"/>
                <a:ext cx="3892357" cy="1015663"/>
              </a:xfrm>
              <a:prstGeom prst="rect">
                <a:avLst/>
              </a:prstGeom>
              <a:blipFill>
                <a:blip r:embed="rId4"/>
                <a:stretch>
                  <a:fillRect l="-1565" t="-2395" r="-2660" b="-10180"/>
                </a:stretch>
              </a:blipFill>
            </p:spPr>
            <p:txBody>
              <a:bodyPr/>
              <a:lstStyle/>
              <a:p>
                <a:r>
                  <a:rPr lang="en-US">
                    <a:noFill/>
                  </a:rPr>
                  <a:t> </a:t>
                </a:r>
              </a:p>
            </p:txBody>
          </p:sp>
        </mc:Fallback>
      </mc:AlternateContent>
      <p:sp>
        <p:nvSpPr>
          <p:cNvPr id="4" name="Rectangle 3"/>
          <p:cNvSpPr/>
          <p:nvPr/>
        </p:nvSpPr>
        <p:spPr>
          <a:xfrm>
            <a:off x="609600" y="880408"/>
            <a:ext cx="10972800" cy="1200329"/>
          </a:xfrm>
          <a:prstGeom prst="rect">
            <a:avLst/>
          </a:prstGeom>
        </p:spPr>
        <p:txBody>
          <a:bodyPr wrap="square">
            <a:spAutoFit/>
          </a:bodyPr>
          <a:lstStyle/>
          <a:p>
            <a:pPr marL="285750" indent="-285750">
              <a:buFont typeface="Arial" panose="020B0604020202020204" pitchFamily="34" charset="0"/>
              <a:buChar char="•"/>
            </a:pPr>
            <a:r>
              <a:rPr lang="en-US" sz="2400" dirty="0"/>
              <a:t>Origin of fatigue failure is typically a crack … “progressive fracture” is more accurate mechanistic description than “fatigue” (in my opinion! </a:t>
            </a:r>
            <a:r>
              <a:rPr lang="en-US" sz="2400" dirty="0">
                <a:sym typeface="Wingdings" panose="05000000000000000000" pitchFamily="2" charset="2"/>
              </a:rPr>
              <a:t>)</a:t>
            </a:r>
            <a:endParaRPr lang="en-US" sz="2400" dirty="0"/>
          </a:p>
          <a:p>
            <a:pPr marL="285750" indent="-285750">
              <a:buFont typeface="Arial" panose="020B0604020202020204" pitchFamily="34" charset="0"/>
              <a:buChar char="•"/>
            </a:pPr>
            <a:r>
              <a:rPr lang="en-US" sz="2400" dirty="0"/>
              <a:t>Compressive stress believed to not contribute to crack growth</a:t>
            </a:r>
          </a:p>
        </p:txBody>
      </p:sp>
      <p:cxnSp>
        <p:nvCxnSpPr>
          <p:cNvPr id="9" name="Straight Connector 8"/>
          <p:cNvCxnSpPr>
            <a:cxnSpLocks/>
          </p:cNvCxnSpPr>
          <p:nvPr/>
        </p:nvCxnSpPr>
        <p:spPr>
          <a:xfrm flipH="1" flipV="1">
            <a:off x="5029200" y="4114800"/>
            <a:ext cx="742720" cy="5045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cxnSpLocks/>
          </p:cNvCxnSpPr>
          <p:nvPr/>
        </p:nvCxnSpPr>
        <p:spPr>
          <a:xfrm flipH="1">
            <a:off x="5144863" y="5499984"/>
            <a:ext cx="722537" cy="5049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Oval 4"/>
          <p:cNvSpPr/>
          <p:nvPr/>
        </p:nvSpPr>
        <p:spPr>
          <a:xfrm>
            <a:off x="5801227" y="4578041"/>
            <a:ext cx="374843" cy="358913"/>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28007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5</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a:t>
            </a:r>
          </a:p>
        </p:txBody>
      </p:sp>
      <p:sp>
        <p:nvSpPr>
          <p:cNvPr id="5" name="TextBox 4"/>
          <p:cNvSpPr txBox="1"/>
          <p:nvPr/>
        </p:nvSpPr>
        <p:spPr>
          <a:xfrm>
            <a:off x="609600" y="914401"/>
            <a:ext cx="960120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Every material has a unique S-N curve</a:t>
            </a:r>
          </a:p>
        </p:txBody>
      </p:sp>
      <p:pic>
        <p:nvPicPr>
          <p:cNvPr id="11" name="Picture 10"/>
          <p:cNvPicPr>
            <a:picLocks noChangeAspect="1"/>
          </p:cNvPicPr>
          <p:nvPr/>
        </p:nvPicPr>
        <p:blipFill>
          <a:blip r:embed="rId3"/>
          <a:stretch>
            <a:fillRect/>
          </a:stretch>
        </p:blipFill>
        <p:spPr>
          <a:xfrm>
            <a:off x="5226111" y="1959752"/>
            <a:ext cx="6954165" cy="3755248"/>
          </a:xfrm>
          <a:prstGeom prst="rect">
            <a:avLst/>
          </a:prstGeom>
        </p:spPr>
      </p:pic>
      <mc:AlternateContent xmlns:mc="http://schemas.openxmlformats.org/markup-compatibility/2006" xmlns:a14="http://schemas.microsoft.com/office/drawing/2010/main">
        <mc:Choice Requires="a14">
          <p:sp>
            <p:nvSpPr>
              <p:cNvPr id="12" name="TextBox 11"/>
              <p:cNvSpPr txBox="1"/>
              <p:nvPr/>
            </p:nvSpPr>
            <p:spPr>
              <a:xfrm>
                <a:off x="609600" y="2209800"/>
                <a:ext cx="4419599" cy="2677656"/>
              </a:xfrm>
              <a:prstGeom prst="rect">
                <a:avLst/>
              </a:prstGeom>
              <a:noFill/>
            </p:spPr>
            <p:txBody>
              <a:bodyPr wrap="square" rtlCol="0">
                <a:spAutoFit/>
              </a:bodyPr>
              <a:lstStyle/>
              <a:p>
                <a:pPr marL="285750" indent="-285750">
                  <a:buFont typeface="Arial" panose="020B0604020202020204" pitchFamily="34" charset="0"/>
                  <a:buChar char="•"/>
                </a:pPr>
                <a:r>
                  <a:rPr lang="en-US" sz="2400" dirty="0"/>
                  <a:t>Fatigue life </a:t>
                </a:r>
                <a14:m>
                  <m:oMath xmlns:m="http://schemas.openxmlformats.org/officeDocument/2006/math">
                    <m:sSub>
                      <m:sSubPr>
                        <m:ctrlPr>
                          <a:rPr lang="en-US" sz="2400" i="1" smtClean="0">
                            <a:latin typeface="Cambria Math" panose="02040503050406030204" pitchFamily="18" charset="0"/>
                          </a:rPr>
                        </m:ctrlPr>
                      </m:sSubPr>
                      <m:e>
                        <m:r>
                          <a:rPr lang="en-US" sz="2400" b="0" i="1" smtClean="0">
                            <a:latin typeface="Cambria Math" panose="02040503050406030204" pitchFamily="18" charset="0"/>
                          </a:rPr>
                          <m:t>𝑁</m:t>
                        </m:r>
                      </m:e>
                      <m:sub>
                        <m:r>
                          <a:rPr lang="en-US" sz="2400" b="0" i="1" smtClean="0">
                            <a:latin typeface="Cambria Math" panose="02040503050406030204" pitchFamily="18" charset="0"/>
                          </a:rPr>
                          <m:t>𝑐𝑟</m:t>
                        </m:r>
                      </m:sub>
                    </m:sSub>
                  </m:oMath>
                </a14:m>
                <a:r>
                  <a:rPr lang="en-US" sz="2400" dirty="0"/>
                  <a:t> is defined as</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endParaRPr lang="en-US" sz="2400" dirty="0"/>
              </a:p>
              <a:p>
                <a:r>
                  <a:rPr lang="en-US" sz="2400" dirty="0"/>
                  <a:t>	where</a:t>
                </a:r>
              </a:p>
            </p:txBody>
          </p:sp>
        </mc:Choice>
        <mc:Fallback xmlns="">
          <p:sp>
            <p:nvSpPr>
              <p:cNvPr id="12" name="TextBox 11"/>
              <p:cNvSpPr txBox="1">
                <a:spLocks noRot="1" noChangeAspect="1" noMove="1" noResize="1" noEditPoints="1" noAdjustHandles="1" noChangeArrowheads="1" noChangeShapeType="1" noTextEdit="1"/>
              </p:cNvSpPr>
              <p:nvPr/>
            </p:nvSpPr>
            <p:spPr>
              <a:xfrm>
                <a:off x="609600" y="2209800"/>
                <a:ext cx="4419599" cy="2677656"/>
              </a:xfrm>
              <a:prstGeom prst="rect">
                <a:avLst/>
              </a:prstGeom>
              <a:blipFill>
                <a:blip r:embed="rId4"/>
                <a:stretch>
                  <a:fillRect l="-1793" t="-1595" b="-4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FF6295A-BBA5-8D68-3D28-663AFBEC7DB5}"/>
                  </a:ext>
                </a:extLst>
              </p:cNvPr>
              <p:cNvSpPr txBox="1"/>
              <p:nvPr/>
            </p:nvSpPr>
            <p:spPr>
              <a:xfrm>
                <a:off x="1752600" y="2931813"/>
                <a:ext cx="2475806" cy="9255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𝑁</m:t>
                          </m:r>
                        </m:e>
                        <m:sub>
                          <m:r>
                            <a:rPr lang="en-US" sz="2400" i="1">
                              <a:latin typeface="Cambria Math" panose="02040503050406030204" pitchFamily="18" charset="0"/>
                            </a:rPr>
                            <m:t>𝑐𝑟</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𝑓</m:t>
                          </m:r>
                        </m:sub>
                      </m:sSub>
                      <m:sSup>
                        <m:sSupPr>
                          <m:ctrlPr>
                            <a:rPr lang="en-US" sz="2400" i="1" smtClean="0">
                              <a:latin typeface="Cambria Math" panose="02040503050406030204" pitchFamily="18" charset="0"/>
                            </a:rPr>
                          </m:ctrlPr>
                        </m:sSupPr>
                        <m:e>
                          <m:d>
                            <m:dPr>
                              <m:ctrlPr>
                                <a:rPr lang="en-US" sz="2400" i="1">
                                  <a:latin typeface="Cambria Math" panose="02040503050406030204" pitchFamily="18" charset="0"/>
                                </a:rPr>
                              </m:ctrlPr>
                            </m:dPr>
                            <m:e>
                              <m:f>
                                <m:fPr>
                                  <m:ctrlPr>
                                    <a:rPr lang="en-US" sz="2400" i="1">
                                      <a:latin typeface="Cambria Math" panose="02040503050406030204" pitchFamily="18" charset="0"/>
                                    </a:rPr>
                                  </m:ctrlPr>
                                </m:fPr>
                                <m:num>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𝑐𝑟</m:t>
                                      </m:r>
                                    </m:sub>
                                  </m:sSub>
                                </m:num>
                                <m:den>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𝑓</m:t>
                                      </m:r>
                                    </m:sub>
                                  </m:sSub>
                                </m:den>
                              </m:f>
                            </m:e>
                          </m:d>
                        </m:e>
                        <m:sup>
                          <m:r>
                            <a:rPr lang="en-US" sz="2400" b="0" i="1" smtClean="0">
                              <a:latin typeface="Cambria Math" panose="02040503050406030204" pitchFamily="18" charset="0"/>
                            </a:rPr>
                            <m:t>1/</m:t>
                          </m:r>
                          <m:r>
                            <a:rPr lang="en-US" sz="2400" b="0" i="1" smtClean="0">
                              <a:latin typeface="Cambria Math" panose="02040503050406030204" pitchFamily="18" charset="0"/>
                            </a:rPr>
                            <m:t>𝑏</m:t>
                          </m:r>
                        </m:sup>
                      </m:sSup>
                    </m:oMath>
                  </m:oMathPara>
                </a14:m>
                <a:endParaRPr lang="en-US" sz="2400" dirty="0"/>
              </a:p>
            </p:txBody>
          </p:sp>
        </mc:Choice>
        <mc:Fallback xmlns="">
          <p:sp>
            <p:nvSpPr>
              <p:cNvPr id="4" name="TextBox 3">
                <a:extLst>
                  <a:ext uri="{FF2B5EF4-FFF2-40B4-BE49-F238E27FC236}">
                    <a16:creationId xmlns:a16="http://schemas.microsoft.com/office/drawing/2014/main" id="{7FF6295A-BBA5-8D68-3D28-663AFBEC7DB5}"/>
                  </a:ext>
                </a:extLst>
              </p:cNvPr>
              <p:cNvSpPr txBox="1">
                <a:spLocks noRot="1" noChangeAspect="1" noMove="1" noResize="1" noEditPoints="1" noAdjustHandles="1" noChangeArrowheads="1" noChangeShapeType="1" noTextEdit="1"/>
              </p:cNvSpPr>
              <p:nvPr/>
            </p:nvSpPr>
            <p:spPr>
              <a:xfrm>
                <a:off x="1752600" y="2931813"/>
                <a:ext cx="2475806" cy="92557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96ACEF2-9E24-36B0-AF34-484407E6E24C}"/>
                  </a:ext>
                </a:extLst>
              </p:cNvPr>
              <p:cNvSpPr txBox="1"/>
              <p:nvPr/>
            </p:nvSpPr>
            <p:spPr>
              <a:xfrm>
                <a:off x="2819399" y="4236288"/>
                <a:ext cx="1997791" cy="81810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m:rPr>
                              <m:sty m:val="p"/>
                            </m:rPr>
                            <a:rPr lang="en-US" sz="2400" b="0" i="0" smtClean="0">
                              <a:latin typeface="Cambria Math" panose="02040503050406030204" pitchFamily="18" charset="0"/>
                            </a:rPr>
                            <m:t>ln</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𝑓</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b="0" i="1" smtClean="0">
                                  <a:latin typeface="Cambria Math" panose="02040503050406030204" pitchFamily="18" charset="0"/>
                                  <a:ea typeface="Cambria Math" panose="02040503050406030204" pitchFamily="18" charset="0"/>
                                </a:rPr>
                                <m:t>𝑒</m:t>
                              </m:r>
                            </m:sub>
                          </m:sSub>
                          <m:r>
                            <a:rPr lang="en-US" sz="2400" b="0" i="1" smtClean="0">
                              <a:latin typeface="Cambria Math" panose="02040503050406030204" pitchFamily="18" charset="0"/>
                            </a:rPr>
                            <m:t>)</m:t>
                          </m:r>
                        </m:num>
                        <m:den>
                          <m:r>
                            <m:rPr>
                              <m:sty m:val="p"/>
                            </m:rPr>
                            <a:rPr lang="en-US" sz="2400" b="0" i="0" smtClean="0">
                              <a:latin typeface="Cambria Math" panose="02040503050406030204" pitchFamily="18" charset="0"/>
                            </a:rPr>
                            <m:t>ln</m:t>
                          </m:r>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𝑁</m:t>
                              </m:r>
                            </m:e>
                            <m:sub>
                              <m:r>
                                <a:rPr lang="en-US" sz="2400" i="1">
                                  <a:latin typeface="Cambria Math" panose="02040503050406030204" pitchFamily="18" charset="0"/>
                                  <a:ea typeface="Cambria Math" panose="02040503050406030204" pitchFamily="18" charset="0"/>
                                </a:rPr>
                                <m:t>𝑓</m:t>
                              </m:r>
                            </m:sub>
                          </m:sSub>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𝑁</m:t>
                              </m:r>
                            </m:e>
                            <m:sub>
                              <m:r>
                                <a:rPr lang="en-US" sz="2400" b="0" i="1" smtClean="0">
                                  <a:latin typeface="Cambria Math" panose="02040503050406030204" pitchFamily="18" charset="0"/>
                                </a:rPr>
                                <m:t>𝑒</m:t>
                              </m:r>
                            </m:sub>
                          </m:sSub>
                          <m:r>
                            <a:rPr lang="en-US" sz="2400" b="0" i="1" smtClean="0">
                              <a:latin typeface="Cambria Math" panose="02040503050406030204" pitchFamily="18" charset="0"/>
                            </a:rPr>
                            <m:t>)</m:t>
                          </m:r>
                        </m:den>
                      </m:f>
                    </m:oMath>
                  </m:oMathPara>
                </a14:m>
                <a:endParaRPr lang="en-US" sz="2400" dirty="0"/>
              </a:p>
            </p:txBody>
          </p:sp>
        </mc:Choice>
        <mc:Fallback xmlns="">
          <p:sp>
            <p:nvSpPr>
              <p:cNvPr id="6" name="TextBox 5">
                <a:extLst>
                  <a:ext uri="{FF2B5EF4-FFF2-40B4-BE49-F238E27FC236}">
                    <a16:creationId xmlns:a16="http://schemas.microsoft.com/office/drawing/2014/main" id="{E96ACEF2-9E24-36B0-AF34-484407E6E24C}"/>
                  </a:ext>
                </a:extLst>
              </p:cNvPr>
              <p:cNvSpPr txBox="1">
                <a:spLocks noRot="1" noChangeAspect="1" noMove="1" noResize="1" noEditPoints="1" noAdjustHandles="1" noChangeArrowheads="1" noChangeShapeType="1" noTextEdit="1"/>
              </p:cNvSpPr>
              <p:nvPr/>
            </p:nvSpPr>
            <p:spPr>
              <a:xfrm>
                <a:off x="2819399" y="4236288"/>
                <a:ext cx="1997791" cy="81810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13417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6</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 Mean Stress</a:t>
            </a:r>
          </a:p>
        </p:txBody>
      </p:sp>
      <p:sp>
        <p:nvSpPr>
          <p:cNvPr id="5" name="TextBox 4"/>
          <p:cNvSpPr txBox="1"/>
          <p:nvPr/>
        </p:nvSpPr>
        <p:spPr>
          <a:xfrm>
            <a:off x="609600" y="914401"/>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Common to have alternating sinusoidal stress imposed on a uniform, or mean, stress</a:t>
            </a:r>
          </a:p>
          <a:p>
            <a:pPr marL="285750" indent="-285750">
              <a:buFont typeface="Arial" panose="020B0604020202020204" pitchFamily="34" charset="0"/>
              <a:buChar char="•"/>
            </a:pPr>
            <a:r>
              <a:rPr lang="en-US" sz="2400" dirty="0"/>
              <a:t>May be due to vibration imposed on a part under stress</a:t>
            </a:r>
          </a:p>
        </p:txBody>
      </p:sp>
      <p:pic>
        <p:nvPicPr>
          <p:cNvPr id="4" name="Picture 3"/>
          <p:cNvPicPr>
            <a:picLocks noChangeAspect="1"/>
          </p:cNvPicPr>
          <p:nvPr/>
        </p:nvPicPr>
        <p:blipFill>
          <a:blip r:embed="rId3"/>
          <a:stretch>
            <a:fillRect/>
          </a:stretch>
        </p:blipFill>
        <p:spPr>
          <a:xfrm>
            <a:off x="7547650" y="3457253"/>
            <a:ext cx="2510750" cy="886147"/>
          </a:xfrm>
          <a:prstGeom prst="rect">
            <a:avLst/>
          </a:prstGeom>
        </p:spPr>
      </p:pic>
      <p:pic>
        <p:nvPicPr>
          <p:cNvPr id="6" name="Picture 5"/>
          <p:cNvPicPr>
            <a:picLocks noChangeAspect="1"/>
          </p:cNvPicPr>
          <p:nvPr/>
        </p:nvPicPr>
        <p:blipFill>
          <a:blip r:embed="rId4"/>
          <a:stretch>
            <a:fillRect/>
          </a:stretch>
        </p:blipFill>
        <p:spPr>
          <a:xfrm>
            <a:off x="1524000" y="2285999"/>
            <a:ext cx="5182880" cy="3183055"/>
          </a:xfrm>
          <a:prstGeom prst="rect">
            <a:avLst/>
          </a:prstGeom>
        </p:spPr>
      </p:pic>
      <p:sp>
        <p:nvSpPr>
          <p:cNvPr id="9" name="TextBox 8"/>
          <p:cNvSpPr txBox="1"/>
          <p:nvPr/>
        </p:nvSpPr>
        <p:spPr>
          <a:xfrm>
            <a:off x="609600" y="5722203"/>
            <a:ext cx="10972799" cy="830997"/>
          </a:xfrm>
          <a:prstGeom prst="rect">
            <a:avLst/>
          </a:prstGeom>
          <a:noFill/>
        </p:spPr>
        <p:txBody>
          <a:bodyPr wrap="square" rtlCol="0">
            <a:spAutoFit/>
          </a:bodyPr>
          <a:lstStyle/>
          <a:p>
            <a:pPr marL="285750" indent="-285750">
              <a:buFont typeface="Arial" panose="020B0604020202020204" pitchFamily="34" charset="0"/>
              <a:buChar char="•"/>
            </a:pPr>
            <a:r>
              <a:rPr lang="en-US" sz="2400" dirty="0"/>
              <a:t>Alternating stress is most important to failure, especially if mean stress is negative, but still need to account for both</a:t>
            </a:r>
          </a:p>
        </p:txBody>
      </p:sp>
    </p:spTree>
    <p:extLst>
      <p:ext uri="{BB962C8B-B14F-4D97-AF65-F5344CB8AC3E}">
        <p14:creationId xmlns:p14="http://schemas.microsoft.com/office/powerpoint/2010/main" val="3598804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a map&#10;&#10;Description automatically generated">
            <a:extLst>
              <a:ext uri="{FF2B5EF4-FFF2-40B4-BE49-F238E27FC236}">
                <a16:creationId xmlns:a16="http://schemas.microsoft.com/office/drawing/2014/main" id="{25E6C3F5-6CB1-48E0-8151-8D1D0F1718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3480" y="1250112"/>
            <a:ext cx="6966320" cy="5607888"/>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7</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Life</a:t>
            </a:r>
          </a:p>
        </p:txBody>
      </p:sp>
      <p:sp>
        <p:nvSpPr>
          <p:cNvPr id="10" name="TextBox 9"/>
          <p:cNvSpPr txBox="1"/>
          <p:nvPr/>
        </p:nvSpPr>
        <p:spPr>
          <a:xfrm>
            <a:off x="1905001" y="685801"/>
            <a:ext cx="8305801"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Mean stress influences S-N behavior</a:t>
            </a:r>
          </a:p>
        </p:txBody>
      </p:sp>
      <p:sp>
        <p:nvSpPr>
          <p:cNvPr id="7" name="Rectangle 6"/>
          <p:cNvSpPr/>
          <p:nvPr/>
        </p:nvSpPr>
        <p:spPr>
          <a:xfrm>
            <a:off x="8327866" y="6474023"/>
            <a:ext cx="1736373" cy="307777"/>
          </a:xfrm>
          <a:prstGeom prst="rect">
            <a:avLst/>
          </a:prstGeom>
        </p:spPr>
        <p:txBody>
          <a:bodyPr wrap="none">
            <a:spAutoFit/>
          </a:bodyPr>
          <a:lstStyle/>
          <a:p>
            <a:r>
              <a:rPr lang="en-US" sz="1400" dirty="0">
                <a:solidFill>
                  <a:srgbClr val="00B050"/>
                </a:solidFill>
              </a:rPr>
              <a:t>(Dowling, Fig 9.25) </a:t>
            </a:r>
          </a:p>
        </p:txBody>
      </p:sp>
      <mc:AlternateContent xmlns:mc="http://schemas.openxmlformats.org/markup-compatibility/2006" xmlns:a14="http://schemas.microsoft.com/office/drawing/2010/main">
        <mc:Choice Requires="a14">
          <p:sp>
            <p:nvSpPr>
              <p:cNvPr id="2" name="TextBox 1"/>
              <p:cNvSpPr txBox="1"/>
              <p:nvPr/>
            </p:nvSpPr>
            <p:spPr>
              <a:xfrm>
                <a:off x="5029201" y="2362201"/>
                <a:ext cx="5649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𝜎</m:t>
                          </m:r>
                        </m:e>
                        <m:sub>
                          <m:r>
                            <a:rPr lang="en-US" b="0" i="1" smtClean="0">
                              <a:solidFill>
                                <a:srgbClr val="FF0000"/>
                              </a:solidFill>
                              <a:latin typeface="Cambria Math" panose="02040503050406030204" pitchFamily="18" charset="0"/>
                            </a:rPr>
                            <m:t>𝑐𝑟</m:t>
                          </m:r>
                        </m:sub>
                      </m:sSub>
                      <m:r>
                        <a:rPr lang="en-US" b="0" i="1" smtClean="0">
                          <a:solidFill>
                            <a:srgbClr val="FF0000"/>
                          </a:solidFill>
                          <a:latin typeface="Cambria Math" panose="02040503050406030204" pitchFamily="18" charset="0"/>
                        </a:rPr>
                        <m:t>)</m:t>
                      </m:r>
                    </m:oMath>
                  </m:oMathPara>
                </a14:m>
                <a:endParaRPr lang="en-US" dirty="0">
                  <a:solidFill>
                    <a:srgbClr val="FF0000"/>
                  </a:solidFill>
                </a:endParaRPr>
              </a:p>
            </p:txBody>
          </p:sp>
        </mc:Choice>
        <mc:Fallback xmlns="">
          <p:sp>
            <p:nvSpPr>
              <p:cNvPr id="2" name="TextBox 1"/>
              <p:cNvSpPr txBox="1">
                <a:spLocks noRot="1" noChangeAspect="1" noMove="1" noResize="1" noEditPoints="1" noAdjustHandles="1" noChangeArrowheads="1" noChangeShapeType="1" noTextEdit="1"/>
              </p:cNvSpPr>
              <p:nvPr/>
            </p:nvSpPr>
            <p:spPr>
              <a:xfrm>
                <a:off x="5029201" y="2362201"/>
                <a:ext cx="564963" cy="276999"/>
              </a:xfrm>
              <a:prstGeom prst="rect">
                <a:avLst/>
              </a:prstGeom>
              <a:blipFill>
                <a:blip r:embed="rId4"/>
                <a:stretch>
                  <a:fillRect l="-12903" t="-2222" r="-13978" b="-35556"/>
                </a:stretch>
              </a:blipFill>
            </p:spPr>
            <p:txBody>
              <a:bodyPr/>
              <a:lstStyle/>
              <a:p>
                <a:r>
                  <a:rPr lang="en-US">
                    <a:noFill/>
                  </a:rPr>
                  <a:t> </a:t>
                </a:r>
              </a:p>
            </p:txBody>
          </p:sp>
        </mc:Fallback>
      </mc:AlternateContent>
    </p:spTree>
    <p:extLst>
      <p:ext uri="{BB962C8B-B14F-4D97-AF65-F5344CB8AC3E}">
        <p14:creationId xmlns:p14="http://schemas.microsoft.com/office/powerpoint/2010/main" val="1228230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8</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Failure Criteria</a:t>
            </a:r>
          </a:p>
        </p:txBody>
      </p:sp>
      <mc:AlternateContent xmlns:mc="http://schemas.openxmlformats.org/markup-compatibility/2006" xmlns:a14="http://schemas.microsoft.com/office/drawing/2010/main">
        <mc:Choice Requires="a14">
          <p:sp>
            <p:nvSpPr>
              <p:cNvPr id="5" name="TextBox 4"/>
              <p:cNvSpPr txBox="1"/>
              <p:nvPr/>
            </p:nvSpPr>
            <p:spPr>
              <a:xfrm>
                <a:off x="609600" y="914400"/>
                <a:ext cx="1097280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Fatigue criteria provide a way to determine the completely reversed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𝑐𝑟</m:t>
                        </m:r>
                      </m:sub>
                    </m:sSub>
                  </m:oMath>
                </a14:m>
                <a:r>
                  <a:rPr lang="en-US" sz="2400" dirty="0"/>
                  <a:t>) stress, or fatigue strength, for given material properties and combinations of alternating and mean stresses.</a:t>
                </a:r>
              </a:p>
            </p:txBody>
          </p:sp>
        </mc:Choice>
        <mc:Fallback xmlns="">
          <p:sp>
            <p:nvSpPr>
              <p:cNvPr id="5" name="TextBox 4"/>
              <p:cNvSpPr txBox="1">
                <a:spLocks noRot="1" noChangeAspect="1" noMove="1" noResize="1" noEditPoints="1" noAdjustHandles="1" noChangeArrowheads="1" noChangeShapeType="1" noTextEdit="1"/>
              </p:cNvSpPr>
              <p:nvPr/>
            </p:nvSpPr>
            <p:spPr>
              <a:xfrm>
                <a:off x="609600" y="914400"/>
                <a:ext cx="10972800" cy="1200329"/>
              </a:xfrm>
              <a:prstGeom prst="rect">
                <a:avLst/>
              </a:prstGeom>
              <a:blipFill>
                <a:blip r:embed="rId3"/>
                <a:stretch>
                  <a:fillRect l="-722" t="-3553" b="-11168"/>
                </a:stretch>
              </a:blipFill>
            </p:spPr>
            <p:txBody>
              <a:bodyPr/>
              <a:lstStyle/>
              <a:p>
                <a:r>
                  <a:rPr lang="en-US">
                    <a:noFill/>
                  </a:rPr>
                  <a:t> </a:t>
                </a:r>
              </a:p>
            </p:txBody>
          </p:sp>
        </mc:Fallback>
      </mc:AlternateContent>
      <p:pic>
        <p:nvPicPr>
          <p:cNvPr id="3" name="Picture 2"/>
          <p:cNvPicPr>
            <a:picLocks noChangeAspect="1"/>
          </p:cNvPicPr>
          <p:nvPr/>
        </p:nvPicPr>
        <p:blipFill>
          <a:blip r:embed="rId4"/>
          <a:stretch>
            <a:fillRect/>
          </a:stretch>
        </p:blipFill>
        <p:spPr>
          <a:xfrm>
            <a:off x="1752600" y="3049588"/>
            <a:ext cx="8679234" cy="1676400"/>
          </a:xfrm>
          <a:prstGeom prst="rect">
            <a:avLst/>
          </a:prstGeom>
        </p:spPr>
      </p:pic>
      <p:sp>
        <p:nvSpPr>
          <p:cNvPr id="7" name="TextBox 6"/>
          <p:cNvSpPr txBox="1"/>
          <p:nvPr/>
        </p:nvSpPr>
        <p:spPr>
          <a:xfrm>
            <a:off x="1981200" y="5335588"/>
            <a:ext cx="1582484" cy="369332"/>
          </a:xfrm>
          <a:prstGeom prst="rect">
            <a:avLst/>
          </a:prstGeom>
          <a:noFill/>
        </p:spPr>
        <p:txBody>
          <a:bodyPr wrap="none" rtlCol="0">
            <a:spAutoFit/>
          </a:bodyPr>
          <a:lstStyle/>
          <a:p>
            <a:pPr algn="ctr"/>
            <a:r>
              <a:rPr lang="en-US" dirty="0"/>
              <a:t>good for steel</a:t>
            </a:r>
          </a:p>
        </p:txBody>
      </p:sp>
      <p:cxnSp>
        <p:nvCxnSpPr>
          <p:cNvPr id="11" name="Straight Connector 10"/>
          <p:cNvCxnSpPr/>
          <p:nvPr/>
        </p:nvCxnSpPr>
        <p:spPr>
          <a:xfrm flipH="1">
            <a:off x="3048000" y="4725988"/>
            <a:ext cx="30480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3609020" y="4725988"/>
            <a:ext cx="1343980" cy="6096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360522" y="4737656"/>
            <a:ext cx="2326278" cy="369332"/>
          </a:xfrm>
          <a:prstGeom prst="rect">
            <a:avLst/>
          </a:prstGeom>
          <a:noFill/>
        </p:spPr>
        <p:txBody>
          <a:bodyPr wrap="none" rtlCol="0">
            <a:spAutoFit/>
          </a:bodyPr>
          <a:lstStyle/>
          <a:p>
            <a:pPr algn="ctr"/>
            <a:r>
              <a:rPr lang="en-US" dirty="0"/>
              <a:t>(not as conservative)</a:t>
            </a:r>
          </a:p>
        </p:txBody>
      </p:sp>
      <p:sp>
        <p:nvSpPr>
          <p:cNvPr id="17" name="TextBox 16"/>
          <p:cNvSpPr txBox="1"/>
          <p:nvPr/>
        </p:nvSpPr>
        <p:spPr>
          <a:xfrm>
            <a:off x="8672001" y="4694872"/>
            <a:ext cx="1734886" cy="1477328"/>
          </a:xfrm>
          <a:prstGeom prst="rect">
            <a:avLst/>
          </a:prstGeom>
          <a:noFill/>
        </p:spPr>
        <p:txBody>
          <a:bodyPr wrap="square" rtlCol="0">
            <a:spAutoFit/>
          </a:bodyPr>
          <a:lstStyle/>
          <a:p>
            <a:pPr algn="ctr"/>
            <a:r>
              <a:rPr lang="en-US" dirty="0"/>
              <a:t>(equivalent to Modified Goodman for brittle materials)</a:t>
            </a:r>
          </a:p>
        </p:txBody>
      </p:sp>
    </p:spTree>
    <p:extLst>
      <p:ext uri="{BB962C8B-B14F-4D97-AF65-F5344CB8AC3E}">
        <p14:creationId xmlns:p14="http://schemas.microsoft.com/office/powerpoint/2010/main" val="3360804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close up of a map&#10;&#10;Description automatically generated">
            <a:extLst>
              <a:ext uri="{FF2B5EF4-FFF2-40B4-BE49-F238E27FC236}">
                <a16:creationId xmlns:a16="http://schemas.microsoft.com/office/drawing/2014/main" id="{63A9D466-0118-457A-B708-07E174138A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27449" y="1219200"/>
            <a:ext cx="5583551" cy="5239232"/>
          </a:xfrm>
          <a:prstGeom prst="rect">
            <a:avLst/>
          </a:prstGeom>
        </p:spPr>
      </p:pic>
      <p:pic>
        <p:nvPicPr>
          <p:cNvPr id="5" name="Picture 4" descr="A close up of a map&#10;&#10;Description automatically generated">
            <a:extLst>
              <a:ext uri="{FF2B5EF4-FFF2-40B4-BE49-F238E27FC236}">
                <a16:creationId xmlns:a16="http://schemas.microsoft.com/office/drawing/2014/main" id="{4A4E54A9-49B9-4E0E-A4A8-38B381E1B8A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 y="1180855"/>
            <a:ext cx="5469566" cy="5405755"/>
          </a:xfrm>
          <a:prstGeom prst="rect">
            <a:avLst/>
          </a:prstGeom>
        </p:spPr>
      </p:pic>
      <p:sp>
        <p:nvSpPr>
          <p:cNvPr id="4100" name="Slide Number Placeholder 6"/>
          <p:cNvSpPr>
            <a:spLocks noGrp="1"/>
          </p:cNvSpPr>
          <p:nvPr>
            <p:ph type="sldNum" sz="quarter" idx="12"/>
          </p:nvPr>
        </p:nvSpPr>
        <p:spPr>
          <a:noFill/>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8AFC285-CDEF-4F5E-9E3D-70B40282689B}" type="slidenum">
              <a:rPr lang="en-US" sz="1400"/>
              <a:pPr/>
              <a:t>9</a:t>
            </a:fld>
            <a:endParaRPr lang="en-US" sz="1400" dirty="0"/>
          </a:p>
        </p:txBody>
      </p:sp>
      <p:sp>
        <p:nvSpPr>
          <p:cNvPr id="8" name="Rectangle 2"/>
          <p:cNvSpPr txBox="1">
            <a:spLocks noChangeArrowheads="1"/>
          </p:cNvSpPr>
          <p:nvPr/>
        </p:nvSpPr>
        <p:spPr bwMode="auto">
          <a:xfrm>
            <a:off x="1905000" y="159589"/>
            <a:ext cx="83820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3200" b="1">
                <a:solidFill>
                  <a:schemeClr val="accent2"/>
                </a:solidFill>
                <a:latin typeface="+mj-lt"/>
                <a:ea typeface="+mj-ea"/>
                <a:cs typeface="+mj-cs"/>
              </a:defRPr>
            </a:lvl1pPr>
            <a:lvl2pPr algn="ctr" rtl="0" eaLnBrk="0" fontAlgn="base" hangingPunct="0">
              <a:spcBef>
                <a:spcPct val="0"/>
              </a:spcBef>
              <a:spcAft>
                <a:spcPct val="0"/>
              </a:spcAft>
              <a:defRPr sz="3200" b="1">
                <a:solidFill>
                  <a:schemeClr val="accent2"/>
                </a:solidFill>
                <a:latin typeface="Times New Roman" pitchFamily="32" charset="0"/>
              </a:defRPr>
            </a:lvl2pPr>
            <a:lvl3pPr algn="ctr" rtl="0" eaLnBrk="0" fontAlgn="base" hangingPunct="0">
              <a:spcBef>
                <a:spcPct val="0"/>
              </a:spcBef>
              <a:spcAft>
                <a:spcPct val="0"/>
              </a:spcAft>
              <a:defRPr sz="3200" b="1">
                <a:solidFill>
                  <a:schemeClr val="accent2"/>
                </a:solidFill>
                <a:latin typeface="Times New Roman" pitchFamily="32" charset="0"/>
              </a:defRPr>
            </a:lvl3pPr>
            <a:lvl4pPr algn="ctr" rtl="0" eaLnBrk="0" fontAlgn="base" hangingPunct="0">
              <a:spcBef>
                <a:spcPct val="0"/>
              </a:spcBef>
              <a:spcAft>
                <a:spcPct val="0"/>
              </a:spcAft>
              <a:defRPr sz="3200" b="1">
                <a:solidFill>
                  <a:schemeClr val="accent2"/>
                </a:solidFill>
                <a:latin typeface="Times New Roman" pitchFamily="32" charset="0"/>
              </a:defRPr>
            </a:lvl4pPr>
            <a:lvl5pPr algn="ctr" rtl="0" eaLnBrk="0" fontAlgn="base" hangingPunct="0">
              <a:spcBef>
                <a:spcPct val="0"/>
              </a:spcBef>
              <a:spcAft>
                <a:spcPct val="0"/>
              </a:spcAft>
              <a:defRPr sz="3200" b="1">
                <a:solidFill>
                  <a:schemeClr val="accent2"/>
                </a:solidFill>
                <a:latin typeface="Times New Roman" pitchFamily="32" charset="0"/>
              </a:defRPr>
            </a:lvl5pPr>
            <a:lvl6pPr marL="457200" algn="ctr" rtl="0" eaLnBrk="0" fontAlgn="base" hangingPunct="0">
              <a:spcBef>
                <a:spcPct val="0"/>
              </a:spcBef>
              <a:spcAft>
                <a:spcPct val="0"/>
              </a:spcAft>
              <a:defRPr sz="3200" b="1">
                <a:solidFill>
                  <a:schemeClr val="accent2"/>
                </a:solidFill>
                <a:latin typeface="Times New Roman" pitchFamily="32" charset="0"/>
              </a:defRPr>
            </a:lvl6pPr>
            <a:lvl7pPr marL="914400" algn="ctr" rtl="0" eaLnBrk="0" fontAlgn="base" hangingPunct="0">
              <a:spcBef>
                <a:spcPct val="0"/>
              </a:spcBef>
              <a:spcAft>
                <a:spcPct val="0"/>
              </a:spcAft>
              <a:defRPr sz="3200" b="1">
                <a:solidFill>
                  <a:schemeClr val="accent2"/>
                </a:solidFill>
                <a:latin typeface="Times New Roman" pitchFamily="32" charset="0"/>
              </a:defRPr>
            </a:lvl7pPr>
            <a:lvl8pPr marL="1371600" algn="ctr" rtl="0" eaLnBrk="0" fontAlgn="base" hangingPunct="0">
              <a:spcBef>
                <a:spcPct val="0"/>
              </a:spcBef>
              <a:spcAft>
                <a:spcPct val="0"/>
              </a:spcAft>
              <a:defRPr sz="3200" b="1">
                <a:solidFill>
                  <a:schemeClr val="accent2"/>
                </a:solidFill>
                <a:latin typeface="Times New Roman" pitchFamily="32" charset="0"/>
              </a:defRPr>
            </a:lvl8pPr>
            <a:lvl9pPr marL="1828800" algn="ctr" rtl="0" eaLnBrk="0" fontAlgn="base" hangingPunct="0">
              <a:spcBef>
                <a:spcPct val="0"/>
              </a:spcBef>
              <a:spcAft>
                <a:spcPct val="0"/>
              </a:spcAft>
              <a:defRPr sz="3200" b="1">
                <a:solidFill>
                  <a:schemeClr val="accent2"/>
                </a:solidFill>
                <a:latin typeface="Times New Roman" pitchFamily="32" charset="0"/>
              </a:defRPr>
            </a:lvl9pPr>
          </a:lstStyle>
          <a:p>
            <a:r>
              <a:rPr lang="en-US" kern="0" dirty="0">
                <a:solidFill>
                  <a:srgbClr val="0070C0"/>
                </a:solidFill>
              </a:rPr>
              <a:t>Fatigue Life</a:t>
            </a:r>
          </a:p>
        </p:txBody>
      </p:sp>
      <mc:AlternateContent xmlns:mc="http://schemas.openxmlformats.org/markup-compatibility/2006" xmlns:a14="http://schemas.microsoft.com/office/drawing/2010/main">
        <mc:Choice Requires="a14">
          <p:sp>
            <p:nvSpPr>
              <p:cNvPr id="10" name="TextBox 9"/>
              <p:cNvSpPr txBox="1"/>
              <p:nvPr/>
            </p:nvSpPr>
            <p:spPr>
              <a:xfrm>
                <a:off x="609600" y="685801"/>
                <a:ext cx="10972799"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To make sense of these relationships, plot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rPr>
                          <m:t>𝑎</m:t>
                        </m:r>
                      </m:sub>
                    </m:sSub>
                  </m:oMath>
                </a14:m>
                <a:r>
                  <a:rPr lang="en-US" sz="2400" dirty="0"/>
                  <a:t> v.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𝜎</m:t>
                        </m:r>
                      </m:e>
                      <m:sub>
                        <m:r>
                          <a:rPr lang="en-US" sz="2400" i="1">
                            <a:latin typeface="Cambria Math" panose="02040503050406030204" pitchFamily="18" charset="0"/>
                            <a:ea typeface="Cambria Math" panose="02040503050406030204" pitchFamily="18" charset="0"/>
                          </a:rPr>
                          <m:t>𝑚</m:t>
                        </m:r>
                      </m:sub>
                    </m:sSub>
                  </m:oMath>
                </a14:m>
                <a:r>
                  <a:rPr lang="en-US" sz="2400" dirty="0"/>
                  <a:t> (constant life diagram)</a:t>
                </a:r>
              </a:p>
            </p:txBody>
          </p:sp>
        </mc:Choice>
        <mc:Fallback xmlns="">
          <p:sp>
            <p:nvSpPr>
              <p:cNvPr id="10" name="TextBox 9"/>
              <p:cNvSpPr txBox="1">
                <a:spLocks noRot="1" noChangeAspect="1" noMove="1" noResize="1" noEditPoints="1" noAdjustHandles="1" noChangeArrowheads="1" noChangeShapeType="1" noTextEdit="1"/>
              </p:cNvSpPr>
              <p:nvPr/>
            </p:nvSpPr>
            <p:spPr>
              <a:xfrm>
                <a:off x="609600" y="685801"/>
                <a:ext cx="10972799" cy="461665"/>
              </a:xfrm>
              <a:prstGeom prst="rect">
                <a:avLst/>
              </a:prstGeom>
              <a:blipFill>
                <a:blip r:embed="rId5"/>
                <a:stretch>
                  <a:fillRect l="-722" t="-9333" b="-30667"/>
                </a:stretch>
              </a:blipFill>
            </p:spPr>
            <p:txBody>
              <a:bodyPr/>
              <a:lstStyle/>
              <a:p>
                <a:r>
                  <a:rPr lang="en-US">
                    <a:noFill/>
                  </a:rPr>
                  <a:t> </a:t>
                </a:r>
              </a:p>
            </p:txBody>
          </p:sp>
        </mc:Fallback>
      </mc:AlternateContent>
      <p:sp>
        <p:nvSpPr>
          <p:cNvPr id="7" name="Rectangle 6"/>
          <p:cNvSpPr/>
          <p:nvPr/>
        </p:nvSpPr>
        <p:spPr>
          <a:xfrm>
            <a:off x="5029200" y="6519446"/>
            <a:ext cx="2273379" cy="307777"/>
          </a:xfrm>
          <a:prstGeom prst="rect">
            <a:avLst/>
          </a:prstGeom>
        </p:spPr>
        <p:txBody>
          <a:bodyPr wrap="none">
            <a:spAutoFit/>
          </a:bodyPr>
          <a:lstStyle/>
          <a:p>
            <a:r>
              <a:rPr lang="en-US" sz="1400" dirty="0">
                <a:solidFill>
                  <a:srgbClr val="00B050"/>
                </a:solidFill>
              </a:rPr>
              <a:t>(Dowling, Figs 9.34, 9.36) </a:t>
            </a:r>
          </a:p>
        </p:txBody>
      </p:sp>
    </p:spTree>
    <p:extLst>
      <p:ext uri="{BB962C8B-B14F-4D97-AF65-F5344CB8AC3E}">
        <p14:creationId xmlns:p14="http://schemas.microsoft.com/office/powerpoint/2010/main" val="2765941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14427</TotalTime>
  <Words>904</Words>
  <Application>Microsoft Office PowerPoint</Application>
  <PresentationFormat>Widescreen</PresentationFormat>
  <Paragraphs>123</Paragraphs>
  <Slides>18</Slides>
  <Notes>18</Notes>
  <HiddenSlides>1</HiddenSlides>
  <MMClips>1</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0</vt:i4>
      </vt:variant>
      <vt:variant>
        <vt:lpstr>Slide Titles</vt:lpstr>
      </vt:variant>
      <vt:variant>
        <vt:i4>18</vt:i4>
      </vt:variant>
    </vt:vector>
  </HeadingPairs>
  <TitlesOfParts>
    <vt:vector size="23" baseType="lpstr">
      <vt:lpstr>Arial</vt:lpstr>
      <vt:lpstr>Calibri</vt:lpstr>
      <vt:lpstr>Cambria Math</vt:lpstr>
      <vt:lpstr>Wingdings</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UCSF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 and Design</dc:title>
  <dc:creator>Ken</dc:creator>
  <cp:lastModifiedBy>Pai Wang</cp:lastModifiedBy>
  <cp:revision>860</cp:revision>
  <cp:lastPrinted>2024-02-08T15:50:40Z</cp:lastPrinted>
  <dcterms:created xsi:type="dcterms:W3CDTF">2006-10-13T21:53:26Z</dcterms:created>
  <dcterms:modified xsi:type="dcterms:W3CDTF">2025-02-06T14:03:45Z</dcterms:modified>
</cp:coreProperties>
</file>