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424" r:id="rId3"/>
    <p:sldId id="262" r:id="rId4"/>
    <p:sldId id="463" r:id="rId5"/>
    <p:sldId id="952" r:id="rId6"/>
    <p:sldId id="276" r:id="rId7"/>
    <p:sldId id="277" r:id="rId8"/>
    <p:sldId id="431" r:id="rId9"/>
    <p:sldId id="432" r:id="rId10"/>
    <p:sldId id="290" r:id="rId11"/>
    <p:sldId id="433" r:id="rId12"/>
    <p:sldId id="292" r:id="rId1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4" autoAdjust="0"/>
    <p:restoredTop sz="87901" autoAdjust="0"/>
  </p:normalViewPr>
  <p:slideViewPr>
    <p:cSldViewPr>
      <p:cViewPr varScale="1">
        <p:scale>
          <a:sx n="94" d="100"/>
          <a:sy n="94" d="100"/>
        </p:scale>
        <p:origin x="6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10" d="100"/>
        <a:sy n="110" d="100"/>
      </p:scale>
      <p:origin x="0" y="-17468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Cook and Young, p. 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386786"/>
            <a:ext cx="5410200" cy="329320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4 (due H, 2/6)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5 (due H, 2/13)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 01 grading will be done by next week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NEW STUFF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More failure theory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Fracture Mechanics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4572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</p:txBody>
      </p:sp>
      <p:pic>
        <p:nvPicPr>
          <p:cNvPr id="4" name="Picture 4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7F09B3A7-B400-D1A9-0543-EE5CB9C4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2850"/>
            <a:ext cx="4419599" cy="5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838200"/>
                <a:ext cx="10972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 4.5: A 2024-T851 aluminum alloy frame with rectangular cross section and an edge crack supports a concentrated load. Determine the magnitude of the fracture load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based on a safety factor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2400" dirty="0"/>
                  <a:t> for a crack length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. The dimensions are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=125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, and thickness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38200"/>
                <a:ext cx="10972800" cy="1938992"/>
              </a:xfrm>
              <a:prstGeom prst="rect">
                <a:avLst/>
              </a:prstGeom>
              <a:blipFill>
                <a:blip r:embed="rId3"/>
                <a:stretch>
                  <a:fillRect l="-722" t="-2201" r="-50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683926" y="2649747"/>
            <a:ext cx="3203274" cy="4055853"/>
            <a:chOff x="6353175" y="2623094"/>
            <a:chExt cx="2333625" cy="3198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3175" y="2623094"/>
              <a:ext cx="2333625" cy="319843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353175" y="3810000"/>
              <a:ext cx="428625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97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19200"/>
            <a:ext cx="7269761" cy="380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EB6150-6982-4872-B4A4-24019F96739F}"/>
              </a:ext>
            </a:extLst>
          </p:cNvPr>
          <p:cNvSpPr/>
          <p:nvPr/>
        </p:nvSpPr>
        <p:spPr>
          <a:xfrm>
            <a:off x="2438400" y="3200400"/>
            <a:ext cx="6888761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A9EE575-29D9-47E3-A9E2-BFFBFC95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Example (cont’d)</a:t>
            </a:r>
          </a:p>
        </p:txBody>
      </p:sp>
    </p:spTree>
    <p:extLst>
      <p:ext uri="{BB962C8B-B14F-4D97-AF65-F5344CB8AC3E}">
        <p14:creationId xmlns:p14="http://schemas.microsoft.com/office/powerpoint/2010/main" val="11050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Example (cont’d)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760126" y="1125747"/>
            <a:ext cx="3203274" cy="4055853"/>
            <a:chOff x="6353175" y="2623094"/>
            <a:chExt cx="2333625" cy="3198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3175" y="2623094"/>
              <a:ext cx="2333625" cy="319843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353175" y="3810000"/>
              <a:ext cx="428625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8800DE-3266-4289-87D4-69F28CEC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87" y="4065169"/>
            <a:ext cx="3456534" cy="1683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571103-56D3-4870-BE25-7EB41DCF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61" y="838200"/>
            <a:ext cx="3366986" cy="2149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8F3629-C946-4A4D-B489-84A19E2AF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1074734"/>
            <a:ext cx="2740153" cy="19879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80E443-C721-4A00-ACBB-0E2E91B82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176" y="3657600"/>
            <a:ext cx="2686424" cy="2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5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Maximum Distortion Energy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914401"/>
            <a:ext cx="487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2D failure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3D failure surface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825262"/>
            <a:ext cx="3429000" cy="2481943"/>
          </a:xfrm>
          <a:prstGeom prst="rect">
            <a:avLst/>
          </a:prstGeom>
        </p:spPr>
      </p:pic>
      <p:pic>
        <p:nvPicPr>
          <p:cNvPr id="10242" name="Picture 2" descr="https://upload.wikimedia.org/wikipedia/commons/thumb/c/cc/Yield_surfaces.svg/400px-Yield_surfac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8" y="2421135"/>
            <a:ext cx="5276492" cy="43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349126" y="584840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Wikipedia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5208" y="5198062"/>
            <a:ext cx="3046463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Again, no contribution of hydrostatic stress to failure</a:t>
            </a:r>
          </a:p>
        </p:txBody>
      </p:sp>
    </p:spTree>
    <p:extLst>
      <p:ext uri="{BB962C8B-B14F-4D97-AF65-F5344CB8AC3E}">
        <p14:creationId xmlns:p14="http://schemas.microsoft.com/office/powerpoint/2010/main" val="5775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328787"/>
                <a:ext cx="10972800" cy="13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Example 4.1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Ugural</a:t>
                </a:r>
                <a:r>
                  <a:rPr lang="en-US" sz="2000" dirty="0"/>
                  <a:t>): A circular shaft of tensile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subjected to a combined state of loading defined by bending moment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torque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=24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𝑘𝑁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Calculate the required shaft diameter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in order to achieve a factor of safety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. Apply (a) the maximum shearing stress theory and (b) the maximum distortion energy theory.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8787"/>
                <a:ext cx="10972800" cy="1347613"/>
              </a:xfrm>
              <a:prstGeom prst="rect">
                <a:avLst/>
              </a:prstGeom>
              <a:blipFill>
                <a:blip r:embed="rId3"/>
                <a:stretch>
                  <a:fillRect l="-556" t="-2715" r="-778" b="-7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25" y="1828800"/>
            <a:ext cx="4735875" cy="133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3089833"/>
                <a:ext cx="7543800" cy="16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 shear stress theory: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 distortion energy theory: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89833"/>
                <a:ext cx="7543800" cy="1655390"/>
              </a:xfrm>
              <a:prstGeom prst="rect">
                <a:avLst/>
              </a:prstGeom>
              <a:blipFill>
                <a:blip r:embed="rId5"/>
                <a:stretch>
                  <a:fillRect l="-808" t="-1845" b="-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225" y="4938489"/>
            <a:ext cx="8101775" cy="486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225" y="5486400"/>
            <a:ext cx="5626608" cy="4869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DEB8A5-FC0D-EB94-379E-B1178F67E4D7}"/>
              </a:ext>
            </a:extLst>
          </p:cNvPr>
          <p:cNvGrpSpPr/>
          <p:nvPr/>
        </p:nvGrpSpPr>
        <p:grpSpPr>
          <a:xfrm>
            <a:off x="9144000" y="3400392"/>
            <a:ext cx="2137175" cy="1019208"/>
            <a:chOff x="9826225" y="3200400"/>
            <a:chExt cx="2137175" cy="1019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EB5DF3-EFC4-43B5-AA34-77B7CE49F5E1}"/>
                </a:ext>
              </a:extLst>
            </p:cNvPr>
            <p:cNvSpPr/>
            <p:nvPr/>
          </p:nvSpPr>
          <p:spPr>
            <a:xfrm>
              <a:off x="10439400" y="3418495"/>
              <a:ext cx="457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5807EC-6A77-211A-14FC-49E462F834EB}"/>
                </a:ext>
              </a:extLst>
            </p:cNvPr>
            <p:cNvCxnSpPr/>
            <p:nvPr/>
          </p:nvCxnSpPr>
          <p:spPr>
            <a:xfrm flipV="1">
              <a:off x="10439400" y="3200400"/>
              <a:ext cx="304800" cy="2180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1D3D24-4D21-545F-19EC-F48166993F87}"/>
                </a:ext>
              </a:extLst>
            </p:cNvPr>
            <p:cNvCxnSpPr/>
            <p:nvPr/>
          </p:nvCxnSpPr>
          <p:spPr>
            <a:xfrm flipV="1">
              <a:off x="10896600" y="3204491"/>
              <a:ext cx="304800" cy="2180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D44E01-49AF-0894-73BF-D12C5A878DC2}"/>
                </a:ext>
              </a:extLst>
            </p:cNvPr>
            <p:cNvCxnSpPr/>
            <p:nvPr/>
          </p:nvCxnSpPr>
          <p:spPr>
            <a:xfrm flipV="1">
              <a:off x="10896600" y="3657600"/>
              <a:ext cx="304800" cy="2180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5BA375-5846-8447-5E58-3921437D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21" y="3200400"/>
              <a:ext cx="0" cy="457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73A70A-2A19-AC9E-1393-56F4153D02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962042" y="2977179"/>
              <a:ext cx="0" cy="457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03F2A4-D4BA-4141-1315-BC3BF618304C}"/>
                </a:ext>
              </a:extLst>
            </p:cNvPr>
            <p:cNvCxnSpPr/>
            <p:nvPr/>
          </p:nvCxnSpPr>
          <p:spPr>
            <a:xfrm>
              <a:off x="11353800" y="3647095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5FE202-377B-933C-29DB-C7007AA370BD}"/>
                </a:ext>
              </a:extLst>
            </p:cNvPr>
            <p:cNvCxnSpPr/>
            <p:nvPr/>
          </p:nvCxnSpPr>
          <p:spPr>
            <a:xfrm flipV="1">
              <a:off x="10096500" y="3936882"/>
              <a:ext cx="304800" cy="2180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E84DDC3-575D-9E25-3032-ADCDF6463516}"/>
                    </a:ext>
                  </a:extLst>
                </p:cNvPr>
                <p:cNvSpPr txBox="1"/>
                <p:nvPr/>
              </p:nvSpPr>
              <p:spPr>
                <a:xfrm>
                  <a:off x="11768860" y="3636872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E84DDC3-575D-9E25-3032-ADCDF6463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8860" y="3636872"/>
                  <a:ext cx="1945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1BE0866-F7AD-87FF-6DCE-FF10B054BA09}"/>
                    </a:ext>
                  </a:extLst>
                </p:cNvPr>
                <p:cNvSpPr txBox="1"/>
                <p:nvPr/>
              </p:nvSpPr>
              <p:spPr>
                <a:xfrm>
                  <a:off x="9826225" y="3942609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1BE0866-F7AD-87FF-6DCE-FF10B054B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225" y="3942609"/>
                  <a:ext cx="19793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125" r="-25000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99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Brittle Material Failure – Observations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914400"/>
            <a:ext cx="1104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Failure surfaces of brittle materials suggest sensitivity to normal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A3DD1-3678-49ED-8F2F-57C7C9008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54"/>
          <a:stretch/>
        </p:blipFill>
        <p:spPr>
          <a:xfrm>
            <a:off x="9372551" y="1676400"/>
            <a:ext cx="2286049" cy="3591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37E4B-5DCB-41CE-A0AD-B841D27FB3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738"/>
          <a:stretch/>
        </p:blipFill>
        <p:spPr>
          <a:xfrm>
            <a:off x="2743200" y="2423833"/>
            <a:ext cx="3095752" cy="10156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14E23-4736-4C0F-9899-1FD530037378}"/>
              </a:ext>
            </a:extLst>
          </p:cNvPr>
          <p:cNvSpPr/>
          <p:nvPr/>
        </p:nvSpPr>
        <p:spPr>
          <a:xfrm>
            <a:off x="609600" y="38862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Torsion experiments: magnitude of compressive stress (in the rotated coordinate frame) has limited influence on failure, so tension seems to be the key consideration.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F99FF-535C-4FF1-938E-60AF7224637E}"/>
              </a:ext>
            </a:extLst>
          </p:cNvPr>
          <p:cNvSpPr/>
          <p:nvPr/>
        </p:nvSpPr>
        <p:spPr>
          <a:xfrm>
            <a:off x="609600" y="5177135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Sensitivity to tensile normal stress is due to crack propagation at stress concentrations due to microscopic imperfections (e.g., inclusions, voids, surface indentations, cracks)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5B429-7C46-438A-9E7A-0BD410592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340" y="2288301"/>
            <a:ext cx="2389185" cy="14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8FB38-4C02-43BB-BD68-CDB90BF6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831" y="762000"/>
            <a:ext cx="4176769" cy="3718193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Brittle Failure – Max Normal Stress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906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Proposed in mid-1800s by W. Rankine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Theory</a:t>
            </a:r>
            <a:r>
              <a:rPr lang="en-US" sz="2400" dirty="0"/>
              <a:t>: failure occurs when the largest principal stress exceeds the ultimate strength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7432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Assumes other stresses play no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only reliable when principal stress with the largest absolute value is tensile (since theory is based on crack growth precipitated by tension)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68EA7-B12A-DB81-BD89-82834D5C34E0}"/>
              </a:ext>
            </a:extLst>
          </p:cNvPr>
          <p:cNvSpPr txBox="1"/>
          <p:nvPr/>
        </p:nvSpPr>
        <p:spPr>
          <a:xfrm>
            <a:off x="1066800" y="5429071"/>
            <a:ext cx="967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especially inaccurate when all principal stresses are negative (experience shows that most materials can sustain large compressive hydrostatic stresses)</a:t>
            </a:r>
          </a:p>
        </p:txBody>
      </p:sp>
    </p:spTree>
    <p:extLst>
      <p:ext uri="{BB962C8B-B14F-4D97-AF65-F5344CB8AC3E}">
        <p14:creationId xmlns:p14="http://schemas.microsoft.com/office/powerpoint/2010/main" val="249283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304800"/>
                <a:ext cx="8762995" cy="1396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Example</a:t>
                </a:r>
                <a:r>
                  <a:rPr lang="en-US" sz="2000" dirty="0"/>
                  <a:t>: Given an isotropic material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=14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) experiencing a plane stress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=−18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, determine whether fracture is predicted, and the value of the factor of safety, using the maximum principal stress theory.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04800"/>
                <a:ext cx="8762995" cy="1396408"/>
              </a:xfrm>
              <a:prstGeom prst="rect">
                <a:avLst/>
              </a:prstGeom>
              <a:blipFill>
                <a:blip r:embed="rId3"/>
                <a:stretch>
                  <a:fillRect l="-696" t="-2183" b="-6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6172FB6-22F8-6DC7-3C04-941026D8C3B7}"/>
              </a:ext>
            </a:extLst>
          </p:cNvPr>
          <p:cNvGrpSpPr/>
          <p:nvPr/>
        </p:nvGrpSpPr>
        <p:grpSpPr>
          <a:xfrm>
            <a:off x="9906000" y="136525"/>
            <a:ext cx="1551296" cy="2956560"/>
            <a:chOff x="8915400" y="3169920"/>
            <a:chExt cx="1551296" cy="29565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DB10EA-2865-4E3B-B5D0-8ABD2C265664}"/>
                </a:ext>
              </a:extLst>
            </p:cNvPr>
            <p:cNvSpPr/>
            <p:nvPr/>
          </p:nvSpPr>
          <p:spPr>
            <a:xfrm>
              <a:off x="9084180" y="4054652"/>
              <a:ext cx="1228312" cy="122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FE9369-3A8F-4444-82DD-B9B1B59DA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184" y="5395822"/>
              <a:ext cx="1062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F8BCF4-A850-4F63-874E-8435A708404A}"/>
                </a:ext>
              </a:extLst>
            </p:cNvPr>
            <p:cNvCxnSpPr>
              <a:cxnSpLocks/>
            </p:cNvCxnSpPr>
            <p:nvPr/>
          </p:nvCxnSpPr>
          <p:spPr>
            <a:xfrm>
              <a:off x="9167184" y="3921529"/>
              <a:ext cx="1062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CE2890-2F6D-4E7F-93FD-A348191493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78295" y="3489960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2012EC-213B-49F6-BBE2-BF7B0A6FF3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78295" y="5806440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E33D8-2D24-4B19-8820-CBE9EB0735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35545" y="4668807"/>
              <a:ext cx="1062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F4FA88-0D3E-4532-9ADA-8454A839EA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4249" y="4668807"/>
              <a:ext cx="10623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505467-2050-9D0E-1550-B34B102BBB03}"/>
                  </a:ext>
                </a:extLst>
              </p:cNvPr>
              <p:cNvSpPr txBox="1"/>
              <p:nvPr/>
            </p:nvSpPr>
            <p:spPr>
              <a:xfrm>
                <a:off x="10736784" y="2777280"/>
                <a:ext cx="845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505467-2050-9D0E-1550-B34B102B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784" y="2777280"/>
                <a:ext cx="845616" cy="276999"/>
              </a:xfrm>
              <a:prstGeom prst="rect">
                <a:avLst/>
              </a:prstGeom>
              <a:blipFill>
                <a:blip r:embed="rId4"/>
                <a:stretch>
                  <a:fillRect l="-5036" r="-57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642D4-8A6E-30AE-B9DA-95A232C89159}"/>
                  </a:ext>
                </a:extLst>
              </p:cNvPr>
              <p:cNvSpPr txBox="1"/>
              <p:nvPr/>
            </p:nvSpPr>
            <p:spPr>
              <a:xfrm>
                <a:off x="8919573" y="1896190"/>
                <a:ext cx="845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642D4-8A6E-30AE-B9DA-95A232C8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573" y="1896190"/>
                <a:ext cx="845616" cy="276999"/>
              </a:xfrm>
              <a:prstGeom prst="rect">
                <a:avLst/>
              </a:prstGeom>
              <a:blipFill>
                <a:blip r:embed="rId5"/>
                <a:stretch>
                  <a:fillRect l="-5036" r="-57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37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Failure of Anisotropic Materials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4974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failure theories we’ve discussed assume isotropy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Anisotropic material failure is more complex and requires different theory that is outside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8108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77" y="3810000"/>
            <a:ext cx="4528423" cy="2959919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Fracture Mechanics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810000"/>
            <a:ext cx="5867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modes of crack deformation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(a) Mode I – opening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(b) Mode II – sliding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(c) Mode III – tearing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Mixed modes also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5809218"/>
            <a:ext cx="4414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We will be limited to Mode I in this class </a:t>
            </a:r>
          </a:p>
        </p:txBody>
      </p:sp>
      <p:pic>
        <p:nvPicPr>
          <p:cNvPr id="9" name="Picture 2" descr="Image result for fracture mechanics">
            <a:extLst>
              <a:ext uri="{FF2B5EF4-FFF2-40B4-BE49-F238E27FC236}">
                <a16:creationId xmlns:a16="http://schemas.microsoft.com/office/drawing/2014/main" id="{1BC17249-6B18-4A61-A85A-7C2B7A87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967848"/>
            <a:ext cx="3938181" cy="26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00EFC-EFDF-43E0-A46E-C6EE64D6E90F}"/>
              </a:ext>
            </a:extLst>
          </p:cNvPr>
          <p:cNvSpPr txBox="1"/>
          <p:nvPr/>
        </p:nvSpPr>
        <p:spPr>
          <a:xfrm>
            <a:off x="609600" y="1261408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Focuses on mechanisms of fracture, but can also be applied to a ductile material with a crack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in vicinity of crack (or a void, inclusion,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way to address stress concentrations where radius of crack tip is not fully defined</a:t>
            </a:r>
          </a:p>
        </p:txBody>
      </p:sp>
    </p:spTree>
    <p:extLst>
      <p:ext uri="{BB962C8B-B14F-4D97-AF65-F5344CB8AC3E}">
        <p14:creationId xmlns:p14="http://schemas.microsoft.com/office/powerpoint/2010/main" val="30706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2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Fracture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899640"/>
                <a:ext cx="10896600" cy="270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Stress intensity factor: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𝜆𝜎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sz="2400" dirty="0"/>
              </a:p>
              <a:p>
                <a:pPr marL="1371600"/>
                <a:endParaRPr lang="en-US" sz="800" dirty="0"/>
              </a:p>
              <a:p>
                <a:pPr marL="914400"/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is nominal normal stress,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 geometry factor (like a stress concentration factor),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crack length; note units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𝑃𝑎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Fracture predicted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the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fracture toughness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found from tables (provided in textbook) for specific cases, e.g. for a long plate having a central crack under tension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9640"/>
                <a:ext cx="10896600" cy="2709268"/>
              </a:xfrm>
              <a:prstGeom prst="rect">
                <a:avLst/>
              </a:prstGeom>
              <a:blipFill>
                <a:blip r:embed="rId3"/>
                <a:stretch>
                  <a:fillRect l="-783" t="-1577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1" y="6002868"/>
            <a:ext cx="1938869" cy="7889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27870" y="6180107"/>
            <a:ext cx="6963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valid when		      , ensuring plane strain.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8029" y="59431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02365-50CF-8D00-E7C7-6370D087A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02"/>
          <a:stretch/>
        </p:blipFill>
        <p:spPr>
          <a:xfrm>
            <a:off x="2649980" y="3668637"/>
            <a:ext cx="6798820" cy="2122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6430D5-BF61-EAFA-8532-1F35D070C431}"/>
                  </a:ext>
                </a:extLst>
              </p:cNvPr>
              <p:cNvSpPr txBox="1"/>
              <p:nvPr/>
            </p:nvSpPr>
            <p:spPr>
              <a:xfrm>
                <a:off x="1143000" y="4419600"/>
                <a:ext cx="1936350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Note that crack length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is half the total length here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6430D5-BF61-EAFA-8532-1F35D070C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9600"/>
                <a:ext cx="1936350" cy="830997"/>
              </a:xfrm>
              <a:prstGeom prst="rect">
                <a:avLst/>
              </a:prstGeom>
              <a:blipFill>
                <a:blip r:embed="rId6"/>
                <a:stretch>
                  <a:fillRect t="-709" r="-1242" b="-638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14125</TotalTime>
  <Words>716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 Wang</cp:lastModifiedBy>
  <cp:revision>854</cp:revision>
  <cp:lastPrinted>2024-02-01T15:54:51Z</cp:lastPrinted>
  <dcterms:created xsi:type="dcterms:W3CDTF">2006-10-13T21:53:26Z</dcterms:created>
  <dcterms:modified xsi:type="dcterms:W3CDTF">2025-02-04T14:22:36Z</dcterms:modified>
</cp:coreProperties>
</file>