
<file path=[Content_Types].xml><?xml version="1.0" encoding="utf-8"?>
<Types xmlns="http://schemas.openxmlformats.org/package/2006/content-types">
  <Default Extension="png" ContentType="image/png"/>
  <Default Extension="jpeg" ContentType="image/jpeg"/>
  <Default Extension="3gp" ContentType="video/3gpp"/>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61" r:id="rId2"/>
    <p:sldId id="279" r:id="rId3"/>
    <p:sldId id="412" r:id="rId4"/>
    <p:sldId id="413" r:id="rId5"/>
    <p:sldId id="295" r:id="rId6"/>
    <p:sldId id="294" r:id="rId7"/>
    <p:sldId id="404" r:id="rId8"/>
    <p:sldId id="280" r:id="rId9"/>
    <p:sldId id="296" r:id="rId10"/>
    <p:sldId id="281" r:id="rId11"/>
    <p:sldId id="422" r:id="rId12"/>
    <p:sldId id="423" r:id="rId13"/>
  </p:sldIdLst>
  <p:sldSz cx="12192000" cy="6858000"/>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CC"/>
    <a:srgbClr val="FF0000"/>
    <a:srgbClr val="3366FF"/>
    <a:srgbClr val="663300"/>
    <a:srgbClr val="996633"/>
    <a:srgbClr val="00CC00"/>
    <a:srgbClr val="0066FF"/>
    <a:srgbClr val="3399FF"/>
    <a:srgbClr val="FFFF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225" autoAdjust="0"/>
    <p:restoredTop sz="87901" autoAdjust="0"/>
  </p:normalViewPr>
  <p:slideViewPr>
    <p:cSldViewPr>
      <p:cViewPr varScale="1">
        <p:scale>
          <a:sx n="59" d="100"/>
          <a:sy n="59" d="100"/>
        </p:scale>
        <p:origin x="724" y="64"/>
      </p:cViewPr>
      <p:guideLst>
        <p:guide orient="horz" pos="2160"/>
        <p:guide pos="3840"/>
      </p:guideLst>
    </p:cSldViewPr>
  </p:slideViewPr>
  <p:outlineViewPr>
    <p:cViewPr>
      <p:scale>
        <a:sx n="33" d="100"/>
        <a:sy n="33" d="100"/>
      </p:scale>
      <p:origin x="0" y="0"/>
    </p:cViewPr>
  </p:outlineViewPr>
  <p:notesTextViewPr>
    <p:cViewPr>
      <p:scale>
        <a:sx n="90" d="100"/>
        <a:sy n="90" d="100"/>
      </p:scale>
      <p:origin x="0" y="0"/>
    </p:cViewPr>
  </p:notesTextViewPr>
  <p:sorterViewPr>
    <p:cViewPr varScale="1">
      <p:scale>
        <a:sx n="1" d="1"/>
        <a:sy n="1" d="1"/>
      </p:scale>
      <p:origin x="0" y="0"/>
    </p:cViewPr>
  </p:sorterViewPr>
  <p:notesViewPr>
    <p:cSldViewPr>
      <p:cViewPr varScale="1">
        <p:scale>
          <a:sx n="53" d="100"/>
          <a:sy n="53" d="100"/>
        </p:scale>
        <p:origin x="2640" y="7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169920" cy="481727"/>
          </a:xfrm>
          <a:prstGeom prst="rect">
            <a:avLst/>
          </a:prstGeom>
        </p:spPr>
        <p:txBody>
          <a:bodyPr vert="horz" lIns="96618" tIns="48310" rIns="96618" bIns="48310" rtlCol="0"/>
          <a:lstStyle>
            <a:lvl1pPr algn="l">
              <a:defRPr sz="1200"/>
            </a:lvl1pPr>
          </a:lstStyle>
          <a:p>
            <a:endParaRPr lang="en-US"/>
          </a:p>
        </p:txBody>
      </p:sp>
      <p:sp>
        <p:nvSpPr>
          <p:cNvPr id="4" name="Footer Placeholder 3"/>
          <p:cNvSpPr>
            <a:spLocks noGrp="1"/>
          </p:cNvSpPr>
          <p:nvPr>
            <p:ph type="ftr" sz="quarter" idx="2"/>
          </p:nvPr>
        </p:nvSpPr>
        <p:spPr>
          <a:xfrm>
            <a:off x="0" y="9119476"/>
            <a:ext cx="3169920" cy="481726"/>
          </a:xfrm>
          <a:prstGeom prst="rect">
            <a:avLst/>
          </a:prstGeom>
        </p:spPr>
        <p:txBody>
          <a:bodyPr vert="horz" lIns="96618" tIns="48310" rIns="96618" bIns="48310" rtlCol="0" anchor="b"/>
          <a:lstStyle>
            <a:lvl1pPr algn="l">
              <a:defRPr sz="1200"/>
            </a:lvl1pPr>
          </a:lstStyle>
          <a:p>
            <a:endParaRPr lang="en-US"/>
          </a:p>
        </p:txBody>
      </p:sp>
      <p:sp>
        <p:nvSpPr>
          <p:cNvPr id="5" name="Slide Number Placeholder 4"/>
          <p:cNvSpPr>
            <a:spLocks noGrp="1"/>
          </p:cNvSpPr>
          <p:nvPr>
            <p:ph type="sldNum" sz="quarter" idx="3"/>
          </p:nvPr>
        </p:nvSpPr>
        <p:spPr>
          <a:xfrm>
            <a:off x="4143589" y="9119476"/>
            <a:ext cx="3169920" cy="481726"/>
          </a:xfrm>
          <a:prstGeom prst="rect">
            <a:avLst/>
          </a:prstGeom>
        </p:spPr>
        <p:txBody>
          <a:bodyPr vert="horz" lIns="96618" tIns="48310" rIns="96618" bIns="48310" rtlCol="0" anchor="b"/>
          <a:lstStyle>
            <a:lvl1pPr algn="r">
              <a:defRPr sz="1200"/>
            </a:lvl1pPr>
          </a:lstStyle>
          <a:p>
            <a:fld id="{4E0ED0A4-5DB0-4E35-BC04-A9E0D07A7EB8}" type="slidenum">
              <a:rPr lang="en-US" smtClean="0"/>
              <a:t>‹#›</a:t>
            </a:fld>
            <a:endParaRPr lang="en-US"/>
          </a:p>
        </p:txBody>
      </p:sp>
    </p:spTree>
    <p:extLst>
      <p:ext uri="{BB962C8B-B14F-4D97-AF65-F5344CB8AC3E}">
        <p14:creationId xmlns:p14="http://schemas.microsoft.com/office/powerpoint/2010/main" val="25005769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1"/>
            <a:ext cx="3169920" cy="480060"/>
          </a:xfrm>
          <a:prstGeom prst="rect">
            <a:avLst/>
          </a:prstGeom>
          <a:noFill/>
          <a:ln w="9525">
            <a:noFill/>
            <a:miter lim="800000"/>
            <a:headEnd/>
            <a:tailEnd/>
          </a:ln>
          <a:effectLst/>
        </p:spPr>
        <p:txBody>
          <a:bodyPr vert="horz" wrap="square" lIns="96618" tIns="48310" rIns="96618" bIns="48310" numCol="1" anchor="t" anchorCtr="0" compatLnSpc="1">
            <a:prstTxWarp prst="textNoShape">
              <a:avLst/>
            </a:prstTxWarp>
          </a:bodyPr>
          <a:lstStyle>
            <a:lvl1pPr>
              <a:defRPr sz="1200"/>
            </a:lvl1pPr>
          </a:lstStyle>
          <a:p>
            <a:pPr>
              <a:defRPr/>
            </a:pPr>
            <a:endParaRPr lang="en-US"/>
          </a:p>
        </p:txBody>
      </p:sp>
      <p:sp>
        <p:nvSpPr>
          <p:cNvPr id="12291" name="Rectangle 3"/>
          <p:cNvSpPr>
            <a:spLocks noGrp="1" noChangeArrowheads="1"/>
          </p:cNvSpPr>
          <p:nvPr>
            <p:ph type="dt" idx="1"/>
          </p:nvPr>
        </p:nvSpPr>
        <p:spPr bwMode="auto">
          <a:xfrm>
            <a:off x="4143589" y="1"/>
            <a:ext cx="3169920" cy="480060"/>
          </a:xfrm>
          <a:prstGeom prst="rect">
            <a:avLst/>
          </a:prstGeom>
          <a:noFill/>
          <a:ln w="9525">
            <a:noFill/>
            <a:miter lim="800000"/>
            <a:headEnd/>
            <a:tailEnd/>
          </a:ln>
          <a:effectLst/>
        </p:spPr>
        <p:txBody>
          <a:bodyPr vert="horz" wrap="square" lIns="96618" tIns="48310" rIns="96618" bIns="48310" numCol="1" anchor="t" anchorCtr="0" compatLnSpc="1">
            <a:prstTxWarp prst="textNoShape">
              <a:avLst/>
            </a:prstTxWarp>
          </a:bodyPr>
          <a:lstStyle>
            <a:lvl1pPr algn="r">
              <a:defRPr sz="1200"/>
            </a:lvl1pPr>
          </a:lstStyle>
          <a:p>
            <a:pPr>
              <a:defRPr/>
            </a:pPr>
            <a:endParaRPr lang="en-US"/>
          </a:p>
        </p:txBody>
      </p:sp>
      <p:sp>
        <p:nvSpPr>
          <p:cNvPr id="8196" name="Rectangle 4"/>
          <p:cNvSpPr>
            <a:spLocks noGrp="1" noRot="1" noChangeAspect="1" noChangeArrowheads="1" noTextEdit="1"/>
          </p:cNvSpPr>
          <p:nvPr>
            <p:ph type="sldImg" idx="2"/>
          </p:nvPr>
        </p:nvSpPr>
        <p:spPr bwMode="auto">
          <a:xfrm>
            <a:off x="458788" y="719138"/>
            <a:ext cx="6399212" cy="3600450"/>
          </a:xfrm>
          <a:prstGeom prst="rect">
            <a:avLst/>
          </a:prstGeom>
          <a:noFill/>
          <a:ln w="9525">
            <a:solidFill>
              <a:srgbClr val="000000"/>
            </a:solidFill>
            <a:miter lim="800000"/>
            <a:headEnd/>
            <a:tailEnd/>
          </a:ln>
        </p:spPr>
      </p:sp>
      <p:sp>
        <p:nvSpPr>
          <p:cNvPr id="12293" name="Rectangle 5"/>
          <p:cNvSpPr>
            <a:spLocks noGrp="1" noChangeArrowheads="1"/>
          </p:cNvSpPr>
          <p:nvPr>
            <p:ph type="body" sz="quarter" idx="3"/>
          </p:nvPr>
        </p:nvSpPr>
        <p:spPr bwMode="auto">
          <a:xfrm>
            <a:off x="731520" y="4560571"/>
            <a:ext cx="5852160" cy="4320540"/>
          </a:xfrm>
          <a:prstGeom prst="rect">
            <a:avLst/>
          </a:prstGeom>
          <a:noFill/>
          <a:ln w="9525">
            <a:noFill/>
            <a:miter lim="800000"/>
            <a:headEnd/>
            <a:tailEnd/>
          </a:ln>
          <a:effectLst/>
        </p:spPr>
        <p:txBody>
          <a:bodyPr vert="horz" wrap="square" lIns="96618" tIns="48310" rIns="96618" bIns="4831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294" name="Rectangle 6"/>
          <p:cNvSpPr>
            <a:spLocks noGrp="1" noChangeArrowheads="1"/>
          </p:cNvSpPr>
          <p:nvPr>
            <p:ph type="ftr" sz="quarter" idx="4"/>
          </p:nvPr>
        </p:nvSpPr>
        <p:spPr bwMode="auto">
          <a:xfrm>
            <a:off x="0" y="9119473"/>
            <a:ext cx="3169920" cy="480060"/>
          </a:xfrm>
          <a:prstGeom prst="rect">
            <a:avLst/>
          </a:prstGeom>
          <a:noFill/>
          <a:ln w="9525">
            <a:noFill/>
            <a:miter lim="800000"/>
            <a:headEnd/>
            <a:tailEnd/>
          </a:ln>
          <a:effectLst/>
        </p:spPr>
        <p:txBody>
          <a:bodyPr vert="horz" wrap="square" lIns="96618" tIns="48310" rIns="96618" bIns="48310" numCol="1" anchor="b" anchorCtr="0" compatLnSpc="1">
            <a:prstTxWarp prst="textNoShape">
              <a:avLst/>
            </a:prstTxWarp>
          </a:bodyPr>
          <a:lstStyle>
            <a:lvl1pPr>
              <a:defRPr sz="1200"/>
            </a:lvl1pPr>
          </a:lstStyle>
          <a:p>
            <a:pPr>
              <a:defRPr/>
            </a:pPr>
            <a:endParaRPr lang="en-US"/>
          </a:p>
        </p:txBody>
      </p:sp>
      <p:sp>
        <p:nvSpPr>
          <p:cNvPr id="12295" name="Rectangle 7"/>
          <p:cNvSpPr>
            <a:spLocks noGrp="1" noChangeArrowheads="1"/>
          </p:cNvSpPr>
          <p:nvPr>
            <p:ph type="sldNum" sz="quarter" idx="5"/>
          </p:nvPr>
        </p:nvSpPr>
        <p:spPr bwMode="auto">
          <a:xfrm>
            <a:off x="4143589" y="9119473"/>
            <a:ext cx="3169920" cy="480060"/>
          </a:xfrm>
          <a:prstGeom prst="rect">
            <a:avLst/>
          </a:prstGeom>
          <a:noFill/>
          <a:ln w="9525">
            <a:noFill/>
            <a:miter lim="800000"/>
            <a:headEnd/>
            <a:tailEnd/>
          </a:ln>
          <a:effectLst/>
        </p:spPr>
        <p:txBody>
          <a:bodyPr vert="horz" wrap="square" lIns="96618" tIns="48310" rIns="96618" bIns="48310" numCol="1" anchor="b" anchorCtr="0" compatLnSpc="1">
            <a:prstTxWarp prst="textNoShape">
              <a:avLst/>
            </a:prstTxWarp>
          </a:bodyPr>
          <a:lstStyle>
            <a:lvl1pPr algn="r">
              <a:defRPr sz="1200"/>
            </a:lvl1pPr>
          </a:lstStyle>
          <a:p>
            <a:pPr>
              <a:defRPr/>
            </a:pPr>
            <a:fld id="{A58DCC5C-44F7-4822-8A64-EAD038DB3748}" type="slidenum">
              <a:rPr lang="en-US"/>
              <a:pPr>
                <a:defRPr/>
              </a:pPr>
              <a:t>‹#›</a:t>
            </a:fld>
            <a:endParaRPr lang="en-US"/>
          </a:p>
        </p:txBody>
      </p:sp>
    </p:spTree>
    <p:extLst>
      <p:ext uri="{BB962C8B-B14F-4D97-AF65-F5344CB8AC3E}">
        <p14:creationId xmlns:p14="http://schemas.microsoft.com/office/powerpoint/2010/main" val="30582256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89C2215-21C6-4C7F-B0AA-80C750AB2EFE}" type="slidenum">
              <a:rPr lang="en-US" smtClean="0"/>
              <a:pPr>
                <a:defRPr/>
              </a:pPr>
              <a:t>1</a:t>
            </a:fld>
            <a:endParaRPr lang="en-US"/>
          </a:p>
        </p:txBody>
      </p:sp>
    </p:spTree>
    <p:extLst>
      <p:ext uri="{BB962C8B-B14F-4D97-AF65-F5344CB8AC3E}">
        <p14:creationId xmlns:p14="http://schemas.microsoft.com/office/powerpoint/2010/main" val="17362477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89C2215-21C6-4C7F-B0AA-80C750AB2EFE}" type="slidenum">
              <a:rPr lang="en-US" smtClean="0"/>
              <a:pPr>
                <a:defRPr/>
              </a:pPr>
              <a:t>10</a:t>
            </a:fld>
            <a:endParaRPr lang="en-US"/>
          </a:p>
        </p:txBody>
      </p:sp>
    </p:spTree>
    <p:extLst>
      <p:ext uri="{BB962C8B-B14F-4D97-AF65-F5344CB8AC3E}">
        <p14:creationId xmlns:p14="http://schemas.microsoft.com/office/powerpoint/2010/main" val="1585723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89C2215-21C6-4C7F-B0AA-80C750AB2EFE}" type="slidenum">
              <a:rPr lang="en-US" smtClean="0"/>
              <a:pPr>
                <a:defRPr/>
              </a:pPr>
              <a:t>11</a:t>
            </a:fld>
            <a:endParaRPr lang="en-US"/>
          </a:p>
        </p:txBody>
      </p:sp>
    </p:spTree>
    <p:extLst>
      <p:ext uri="{BB962C8B-B14F-4D97-AF65-F5344CB8AC3E}">
        <p14:creationId xmlns:p14="http://schemas.microsoft.com/office/powerpoint/2010/main" val="4305981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89C2215-21C6-4C7F-B0AA-80C750AB2EFE}" type="slidenum">
              <a:rPr lang="en-US" smtClean="0"/>
              <a:pPr>
                <a:defRPr/>
              </a:pPr>
              <a:t>12</a:t>
            </a:fld>
            <a:endParaRPr lang="en-US"/>
          </a:p>
        </p:txBody>
      </p:sp>
    </p:spTree>
    <p:extLst>
      <p:ext uri="{BB962C8B-B14F-4D97-AF65-F5344CB8AC3E}">
        <p14:creationId xmlns:p14="http://schemas.microsoft.com/office/powerpoint/2010/main" val="3974964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89C2215-21C6-4C7F-B0AA-80C750AB2EFE}" type="slidenum">
              <a:rPr lang="en-US" smtClean="0"/>
              <a:pPr>
                <a:defRPr/>
              </a:pPr>
              <a:t>2</a:t>
            </a:fld>
            <a:endParaRPr lang="en-US"/>
          </a:p>
        </p:txBody>
      </p:sp>
    </p:spTree>
    <p:extLst>
      <p:ext uri="{BB962C8B-B14F-4D97-AF65-F5344CB8AC3E}">
        <p14:creationId xmlns:p14="http://schemas.microsoft.com/office/powerpoint/2010/main" val="1531550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89C2215-21C6-4C7F-B0AA-80C750AB2EFE}" type="slidenum">
              <a:rPr lang="en-US" smtClean="0"/>
              <a:pPr>
                <a:defRPr/>
              </a:pPr>
              <a:t>3</a:t>
            </a:fld>
            <a:endParaRPr lang="en-US"/>
          </a:p>
        </p:txBody>
      </p:sp>
    </p:spTree>
    <p:extLst>
      <p:ext uri="{BB962C8B-B14F-4D97-AF65-F5344CB8AC3E}">
        <p14:creationId xmlns:p14="http://schemas.microsoft.com/office/powerpoint/2010/main" val="4133909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89C2215-21C6-4C7F-B0AA-80C750AB2EFE}" type="slidenum">
              <a:rPr lang="en-US" smtClean="0"/>
              <a:pPr>
                <a:defRPr/>
              </a:pPr>
              <a:t>4</a:t>
            </a:fld>
            <a:endParaRPr lang="en-US"/>
          </a:p>
        </p:txBody>
      </p:sp>
    </p:spTree>
    <p:extLst>
      <p:ext uri="{BB962C8B-B14F-4D97-AF65-F5344CB8AC3E}">
        <p14:creationId xmlns:p14="http://schemas.microsoft.com/office/powerpoint/2010/main" val="4235743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89C2215-21C6-4C7F-B0AA-80C750AB2EFE}" type="slidenum">
              <a:rPr lang="en-US" smtClean="0"/>
              <a:pPr>
                <a:defRPr/>
              </a:pPr>
              <a:t>5</a:t>
            </a:fld>
            <a:endParaRPr lang="en-US"/>
          </a:p>
        </p:txBody>
      </p:sp>
    </p:spTree>
    <p:extLst>
      <p:ext uri="{BB962C8B-B14F-4D97-AF65-F5344CB8AC3E}">
        <p14:creationId xmlns:p14="http://schemas.microsoft.com/office/powerpoint/2010/main" val="26991118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89C2215-21C6-4C7F-B0AA-80C750AB2EFE}" type="slidenum">
              <a:rPr lang="en-US" smtClean="0"/>
              <a:pPr>
                <a:defRPr/>
              </a:pPr>
              <a:t>6</a:t>
            </a:fld>
            <a:endParaRPr lang="en-US"/>
          </a:p>
        </p:txBody>
      </p:sp>
    </p:spTree>
    <p:extLst>
      <p:ext uri="{BB962C8B-B14F-4D97-AF65-F5344CB8AC3E}">
        <p14:creationId xmlns:p14="http://schemas.microsoft.com/office/powerpoint/2010/main" val="3348721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89C2215-21C6-4C7F-B0AA-80C750AB2EFE}" type="slidenum">
              <a:rPr lang="en-US" smtClean="0"/>
              <a:pPr>
                <a:defRPr/>
              </a:pPr>
              <a:t>7</a:t>
            </a:fld>
            <a:endParaRPr lang="en-US"/>
          </a:p>
        </p:txBody>
      </p:sp>
    </p:spTree>
    <p:extLst>
      <p:ext uri="{BB962C8B-B14F-4D97-AF65-F5344CB8AC3E}">
        <p14:creationId xmlns:p14="http://schemas.microsoft.com/office/powerpoint/2010/main" val="33281402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89C2215-21C6-4C7F-B0AA-80C750AB2EFE}" type="slidenum">
              <a:rPr lang="en-US" smtClean="0"/>
              <a:pPr>
                <a:defRPr/>
              </a:pPr>
              <a:t>8</a:t>
            </a:fld>
            <a:endParaRPr lang="en-US"/>
          </a:p>
        </p:txBody>
      </p:sp>
    </p:spTree>
    <p:extLst>
      <p:ext uri="{BB962C8B-B14F-4D97-AF65-F5344CB8AC3E}">
        <p14:creationId xmlns:p14="http://schemas.microsoft.com/office/powerpoint/2010/main" val="28799917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89C2215-21C6-4C7F-B0AA-80C750AB2EFE}" type="slidenum">
              <a:rPr lang="en-US" smtClean="0"/>
              <a:pPr>
                <a:defRPr/>
              </a:pPr>
              <a:t>9</a:t>
            </a:fld>
            <a:endParaRPr lang="en-US"/>
          </a:p>
        </p:txBody>
      </p:sp>
    </p:spTree>
    <p:extLst>
      <p:ext uri="{BB962C8B-B14F-4D97-AF65-F5344CB8AC3E}">
        <p14:creationId xmlns:p14="http://schemas.microsoft.com/office/powerpoint/2010/main" val="2301785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11AAB3C-8F93-4EE6-9060-9463DC68FD54}"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B9B9FFD-0B4A-47D2-B04C-AF1A6C3187B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E57E2D4-A486-4DA1-ABEF-AF6F14B439FC}"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09600" y="274639"/>
            <a:ext cx="109728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02CE549-1457-4AA6-BA2E-5A251CA4936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9792B14-1707-41FF-AD49-42AEE25BB052}"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217B6DA-9B58-48A3-A8F8-B36BD7F0590E}"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9274146-2B0B-44F3-9742-5A2AF07B693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003DE396-0A5B-4DE5-BA98-E55DF7633106}"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46EA2FF7-B4C9-4FE3-98C9-5338C5DD0FC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6EAD7AE3-3F90-4E66-B39A-02D97CB91D9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C3AE4AE-B329-4412-95E7-ED3D26E0AC2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8189A12-04B5-4E26-8427-C2050117D8E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0C729E6C-1E46-4EF7-8F7E-65E645361D4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eaLnBrk="0" fontAlgn="base" hangingPunct="0">
        <a:spcBef>
          <a:spcPct val="0"/>
        </a:spcBef>
        <a:spcAft>
          <a:spcPct val="0"/>
        </a:spcAft>
        <a:defRPr sz="44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Arial" charset="0"/>
        </a:defRPr>
      </a:lvl2pPr>
      <a:lvl3pPr algn="ctr" rtl="0" eaLnBrk="0" fontAlgn="base" hangingPunct="0">
        <a:spcBef>
          <a:spcPct val="0"/>
        </a:spcBef>
        <a:spcAft>
          <a:spcPct val="0"/>
        </a:spcAft>
        <a:defRPr sz="4400">
          <a:solidFill>
            <a:schemeClr val="bg1"/>
          </a:solidFill>
          <a:latin typeface="Arial" charset="0"/>
        </a:defRPr>
      </a:lvl3pPr>
      <a:lvl4pPr algn="ctr" rtl="0" eaLnBrk="0" fontAlgn="base" hangingPunct="0">
        <a:spcBef>
          <a:spcPct val="0"/>
        </a:spcBef>
        <a:spcAft>
          <a:spcPct val="0"/>
        </a:spcAft>
        <a:defRPr sz="4400">
          <a:solidFill>
            <a:schemeClr val="bg1"/>
          </a:solidFill>
          <a:latin typeface="Arial" charset="0"/>
        </a:defRPr>
      </a:lvl4pPr>
      <a:lvl5pPr algn="ctr" rtl="0" eaLnBrk="0" fontAlgn="base" hangingPunct="0">
        <a:spcBef>
          <a:spcPct val="0"/>
        </a:spcBef>
        <a:spcAft>
          <a:spcPct val="0"/>
        </a:spcAft>
        <a:defRPr sz="4400">
          <a:solidFill>
            <a:schemeClr val="bg1"/>
          </a:solidFill>
          <a:latin typeface="Arial" charset="0"/>
        </a:defRPr>
      </a:lvl5pPr>
      <a:lvl6pPr marL="457200" algn="ctr" rtl="0" fontAlgn="base">
        <a:spcBef>
          <a:spcPct val="0"/>
        </a:spcBef>
        <a:spcAft>
          <a:spcPct val="0"/>
        </a:spcAft>
        <a:defRPr sz="4400">
          <a:solidFill>
            <a:schemeClr val="bg1"/>
          </a:solidFill>
          <a:latin typeface="Arial" charset="0"/>
        </a:defRPr>
      </a:lvl6pPr>
      <a:lvl7pPr marL="914400" algn="ctr" rtl="0" fontAlgn="base">
        <a:spcBef>
          <a:spcPct val="0"/>
        </a:spcBef>
        <a:spcAft>
          <a:spcPct val="0"/>
        </a:spcAft>
        <a:defRPr sz="4400">
          <a:solidFill>
            <a:schemeClr val="bg1"/>
          </a:solidFill>
          <a:latin typeface="Arial" charset="0"/>
        </a:defRPr>
      </a:lvl7pPr>
      <a:lvl8pPr marL="1371600" algn="ctr" rtl="0" fontAlgn="base">
        <a:spcBef>
          <a:spcPct val="0"/>
        </a:spcBef>
        <a:spcAft>
          <a:spcPct val="0"/>
        </a:spcAft>
        <a:defRPr sz="4400">
          <a:solidFill>
            <a:schemeClr val="bg1"/>
          </a:solidFill>
          <a:latin typeface="Arial" charset="0"/>
        </a:defRPr>
      </a:lvl8pPr>
      <a:lvl9pPr marL="1828800" algn="ctr" rtl="0" fontAlgn="base">
        <a:spcBef>
          <a:spcPct val="0"/>
        </a:spcBef>
        <a:spcAft>
          <a:spcPct val="0"/>
        </a:spcAft>
        <a:defRPr sz="4400">
          <a:solidFill>
            <a:schemeClr val="bg1"/>
          </a:solidFill>
          <a:latin typeface="Arial" charset="0"/>
        </a:defRPr>
      </a:lvl9pPr>
    </p:titleStyle>
    <p:bodyStyle>
      <a:lvl1pPr marL="342900" indent="-342900" algn="l" rtl="0" eaLnBrk="0" fontAlgn="base" hangingPunct="0">
        <a:spcBef>
          <a:spcPct val="20000"/>
        </a:spcBef>
        <a:spcAft>
          <a:spcPct val="0"/>
        </a:spcAft>
        <a:buChar char="•"/>
        <a:defRPr sz="3200">
          <a:solidFill>
            <a:srgbClr val="FFFF00"/>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rgbClr val="FFFF00"/>
          </a:solidFill>
          <a:latin typeface="+mn-lt"/>
        </a:defRPr>
      </a:lvl2pPr>
      <a:lvl3pPr marL="1143000" indent="-228600" algn="l" rtl="0" eaLnBrk="0" fontAlgn="base" hangingPunct="0">
        <a:spcBef>
          <a:spcPct val="20000"/>
        </a:spcBef>
        <a:spcAft>
          <a:spcPct val="0"/>
        </a:spcAft>
        <a:buChar char="•"/>
        <a:defRPr sz="2400">
          <a:solidFill>
            <a:srgbClr val="FFFF00"/>
          </a:solidFill>
          <a:latin typeface="+mn-lt"/>
        </a:defRPr>
      </a:lvl3pPr>
      <a:lvl4pPr marL="1600200" indent="-228600" algn="l" rtl="0" eaLnBrk="0" fontAlgn="base" hangingPunct="0">
        <a:spcBef>
          <a:spcPct val="20000"/>
        </a:spcBef>
        <a:spcAft>
          <a:spcPct val="0"/>
        </a:spcAft>
        <a:buChar char="–"/>
        <a:defRPr sz="2000">
          <a:solidFill>
            <a:srgbClr val="FFFF00"/>
          </a:solidFill>
          <a:latin typeface="+mn-lt"/>
        </a:defRPr>
      </a:lvl4pPr>
      <a:lvl5pPr marL="2057400" indent="-228600" algn="l" rtl="0" eaLnBrk="0" fontAlgn="base" hangingPunct="0">
        <a:spcBef>
          <a:spcPct val="20000"/>
        </a:spcBef>
        <a:spcAft>
          <a:spcPct val="0"/>
        </a:spcAft>
        <a:buChar char="»"/>
        <a:defRPr sz="2000">
          <a:solidFill>
            <a:srgbClr val="FFFF00"/>
          </a:solidFill>
          <a:latin typeface="+mn-lt"/>
        </a:defRPr>
      </a:lvl5pPr>
      <a:lvl6pPr marL="2514600" indent="-228600" algn="l" rtl="0" fontAlgn="base">
        <a:spcBef>
          <a:spcPct val="20000"/>
        </a:spcBef>
        <a:spcAft>
          <a:spcPct val="0"/>
        </a:spcAft>
        <a:buChar char="»"/>
        <a:defRPr sz="2000">
          <a:solidFill>
            <a:srgbClr val="FFFF00"/>
          </a:solidFill>
          <a:latin typeface="+mn-lt"/>
        </a:defRPr>
      </a:lvl6pPr>
      <a:lvl7pPr marL="2971800" indent="-228600" algn="l" rtl="0" fontAlgn="base">
        <a:spcBef>
          <a:spcPct val="20000"/>
        </a:spcBef>
        <a:spcAft>
          <a:spcPct val="0"/>
        </a:spcAft>
        <a:buChar char="»"/>
        <a:defRPr sz="2000">
          <a:solidFill>
            <a:srgbClr val="FFFF00"/>
          </a:solidFill>
          <a:latin typeface="+mn-lt"/>
        </a:defRPr>
      </a:lvl7pPr>
      <a:lvl8pPr marL="3429000" indent="-228600" algn="l" rtl="0" fontAlgn="base">
        <a:spcBef>
          <a:spcPct val="20000"/>
        </a:spcBef>
        <a:spcAft>
          <a:spcPct val="0"/>
        </a:spcAft>
        <a:buChar char="»"/>
        <a:defRPr sz="2000">
          <a:solidFill>
            <a:srgbClr val="FFFF00"/>
          </a:solidFill>
          <a:latin typeface="+mn-lt"/>
        </a:defRPr>
      </a:lvl8pPr>
      <a:lvl9pPr marL="3886200" indent="-228600" algn="l" rtl="0" fontAlgn="base">
        <a:spcBef>
          <a:spcPct val="20000"/>
        </a:spcBef>
        <a:spcAft>
          <a:spcPct val="0"/>
        </a:spcAft>
        <a:buChar char="»"/>
        <a:defRPr sz="2000">
          <a:solidFill>
            <a:srgbClr val="FFFF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0.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video" Target="../media/media1.3gp"/><Relationship Id="rId1" Type="http://schemas.microsoft.com/office/2007/relationships/media" Target="../media/media1.3gp"/><Relationship Id="rId6" Type="http://schemas.openxmlformats.org/officeDocument/2006/relationships/hyperlink" Target="https://www.youtube.com/watch?v=owIvg9I37MM" TargetMode="External"/><Relationship Id="rId5" Type="http://schemas.openxmlformats.org/officeDocument/2006/relationships/image" Target="../media/image6.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10.png"/><Relationship Id="rId4" Type="http://schemas.openxmlformats.org/officeDocument/2006/relationships/image" Target="../media/image10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Slide Number Placeholder 6"/>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8AFC285-CDEF-4F5E-9E3D-70B40282689B}" type="slidenum">
              <a:rPr lang="en-US" sz="1400"/>
              <a:pPr/>
              <a:t>1</a:t>
            </a:fld>
            <a:endParaRPr lang="en-US" sz="1400" dirty="0"/>
          </a:p>
        </p:txBody>
      </p:sp>
      <p:sp>
        <p:nvSpPr>
          <p:cNvPr id="4102" name="Rectangle 3"/>
          <p:cNvSpPr>
            <a:spLocks noGrp="1" noChangeArrowheads="1"/>
          </p:cNvSpPr>
          <p:nvPr>
            <p:ph type="body" sz="half" idx="1"/>
          </p:nvPr>
        </p:nvSpPr>
        <p:spPr>
          <a:xfrm>
            <a:off x="762000" y="1676400"/>
            <a:ext cx="5410200" cy="4708981"/>
          </a:xfrm>
        </p:spPr>
        <p:txBody>
          <a:bodyPr>
            <a:spAutoFit/>
          </a:bodyPr>
          <a:lstStyle/>
          <a:p>
            <a:pPr marL="0" indent="0" algn="ctr">
              <a:buNone/>
            </a:pPr>
            <a:r>
              <a:rPr lang="en-US" sz="2000" u="sng" dirty="0">
                <a:solidFill>
                  <a:schemeClr val="tx1"/>
                </a:solidFill>
              </a:rPr>
              <a:t>ANNOUNCE / BUSINESS</a:t>
            </a:r>
            <a:endParaRPr lang="en-US" sz="2000" dirty="0">
              <a:solidFill>
                <a:schemeClr val="tx1"/>
              </a:solidFill>
            </a:endParaRPr>
          </a:p>
          <a:p>
            <a:pPr>
              <a:buFont typeface="Arial" panose="020B0604020202020204" pitchFamily="34" charset="0"/>
              <a:buChar char="•"/>
            </a:pPr>
            <a:r>
              <a:rPr lang="en-US" sz="2000" dirty="0">
                <a:solidFill>
                  <a:schemeClr val="tx1"/>
                </a:solidFill>
              </a:rPr>
              <a:t>HW 6 (due Thursday, 2/27)</a:t>
            </a:r>
          </a:p>
          <a:p>
            <a:pPr>
              <a:buFont typeface="Arial" panose="020B0604020202020204" pitchFamily="34" charset="0"/>
              <a:buChar char="•"/>
            </a:pPr>
            <a:r>
              <a:rPr lang="en-US" sz="2000" b="1" dirty="0">
                <a:solidFill>
                  <a:schemeClr val="tx1"/>
                </a:solidFill>
              </a:rPr>
              <a:t>HW 7 (due Sat, 3/01</a:t>
            </a:r>
            <a:r>
              <a:rPr lang="en-US" sz="2000" b="1">
                <a:solidFill>
                  <a:schemeClr val="tx1"/>
                </a:solidFill>
              </a:rPr>
              <a:t>) – updated due date</a:t>
            </a:r>
            <a:br>
              <a:rPr lang="en-US" sz="2000" dirty="0">
                <a:solidFill>
                  <a:schemeClr val="tx1"/>
                </a:solidFill>
              </a:rPr>
            </a:br>
            <a:endParaRPr lang="en-US" sz="2000" dirty="0">
              <a:solidFill>
                <a:schemeClr val="tx1"/>
              </a:solidFill>
            </a:endParaRPr>
          </a:p>
          <a:p>
            <a:pPr>
              <a:buFont typeface="Arial" panose="020B0604020202020204" pitchFamily="34" charset="0"/>
              <a:buChar char="•"/>
            </a:pPr>
            <a:r>
              <a:rPr lang="en-US" sz="2000" b="1" dirty="0">
                <a:solidFill>
                  <a:schemeClr val="tx1"/>
                </a:solidFill>
              </a:rPr>
              <a:t>Exam 02: Tuesday, 03/04</a:t>
            </a:r>
            <a:br>
              <a:rPr lang="en-US" sz="2000" b="1" dirty="0">
                <a:solidFill>
                  <a:schemeClr val="tx1"/>
                </a:solidFill>
              </a:rPr>
            </a:br>
            <a:r>
              <a:rPr lang="en-US" sz="2000" dirty="0">
                <a:solidFill>
                  <a:schemeClr val="tx1"/>
                </a:solidFill>
              </a:rPr>
              <a:t>Q1: Failure criteria</a:t>
            </a:r>
            <a:br>
              <a:rPr lang="en-US" sz="2000" dirty="0">
                <a:solidFill>
                  <a:schemeClr val="tx1"/>
                </a:solidFill>
              </a:rPr>
            </a:br>
            <a:r>
              <a:rPr lang="en-US" sz="2000" dirty="0">
                <a:solidFill>
                  <a:schemeClr val="tx1"/>
                </a:solidFill>
              </a:rPr>
              <a:t>Q2: Contact stresses</a:t>
            </a:r>
            <a:br>
              <a:rPr lang="en-US" sz="2000" dirty="0">
                <a:solidFill>
                  <a:schemeClr val="tx1"/>
                </a:solidFill>
              </a:rPr>
            </a:br>
            <a:r>
              <a:rPr lang="en-US" sz="2000" dirty="0">
                <a:solidFill>
                  <a:schemeClr val="tx1"/>
                </a:solidFill>
              </a:rPr>
              <a:t>Q3: Stress concentration</a:t>
            </a:r>
          </a:p>
          <a:p>
            <a:pPr>
              <a:buFont typeface="Arial" panose="020B0604020202020204" pitchFamily="34" charset="0"/>
              <a:buChar char="•"/>
            </a:pPr>
            <a:endParaRPr lang="en-US" sz="2000" dirty="0">
              <a:solidFill>
                <a:schemeClr val="tx1"/>
              </a:solidFill>
            </a:endParaRPr>
          </a:p>
          <a:p>
            <a:pPr algn="ctr">
              <a:lnSpc>
                <a:spcPct val="80000"/>
              </a:lnSpc>
              <a:buFontTx/>
              <a:buNone/>
            </a:pPr>
            <a:r>
              <a:rPr lang="en-US" sz="2000" u="sng" dirty="0">
                <a:solidFill>
                  <a:schemeClr val="tx1"/>
                </a:solidFill>
              </a:rPr>
              <a:t>PREVIOUS</a:t>
            </a:r>
          </a:p>
          <a:p>
            <a:pPr>
              <a:lnSpc>
                <a:spcPct val="80000"/>
              </a:lnSpc>
            </a:pPr>
            <a:r>
              <a:rPr lang="en-US" sz="2000" dirty="0">
                <a:solidFill>
                  <a:schemeClr val="tx1"/>
                </a:solidFill>
              </a:rPr>
              <a:t>Contact stresses</a:t>
            </a:r>
          </a:p>
          <a:p>
            <a:pPr algn="ctr">
              <a:lnSpc>
                <a:spcPct val="80000"/>
              </a:lnSpc>
              <a:buFontTx/>
              <a:buNone/>
            </a:pPr>
            <a:endParaRPr lang="en-US" sz="2000" u="sng" dirty="0">
              <a:solidFill>
                <a:schemeClr val="tx1"/>
              </a:solidFill>
            </a:endParaRPr>
          </a:p>
          <a:p>
            <a:pPr algn="ctr">
              <a:lnSpc>
                <a:spcPct val="80000"/>
              </a:lnSpc>
              <a:buFontTx/>
              <a:buNone/>
            </a:pPr>
            <a:r>
              <a:rPr lang="en-US" sz="2000" u="sng" dirty="0">
                <a:solidFill>
                  <a:schemeClr val="tx1"/>
                </a:solidFill>
              </a:rPr>
              <a:t>TODAY</a:t>
            </a:r>
            <a:endParaRPr lang="en-US" sz="2000" dirty="0">
              <a:solidFill>
                <a:schemeClr val="tx1"/>
              </a:solidFill>
            </a:endParaRPr>
          </a:p>
          <a:p>
            <a:r>
              <a:rPr lang="en-US" sz="2000" dirty="0">
                <a:solidFill>
                  <a:schemeClr val="tx1"/>
                </a:solidFill>
              </a:rPr>
              <a:t>Bending (Asymmetric cross-section)</a:t>
            </a:r>
          </a:p>
        </p:txBody>
      </p:sp>
      <p:sp>
        <p:nvSpPr>
          <p:cNvPr id="8" name="Rectangle 2"/>
          <p:cNvSpPr txBox="1">
            <a:spLocks noChangeArrowheads="1"/>
          </p:cNvSpPr>
          <p:nvPr/>
        </p:nvSpPr>
        <p:spPr bwMode="auto">
          <a:xfrm>
            <a:off x="304801" y="457200"/>
            <a:ext cx="6324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32" charset="0"/>
              </a:defRPr>
            </a:lvl2pPr>
            <a:lvl3pPr algn="ctr" rtl="0" eaLnBrk="0" fontAlgn="base" hangingPunct="0">
              <a:spcBef>
                <a:spcPct val="0"/>
              </a:spcBef>
              <a:spcAft>
                <a:spcPct val="0"/>
              </a:spcAft>
              <a:defRPr sz="3200" b="1">
                <a:solidFill>
                  <a:schemeClr val="accent2"/>
                </a:solidFill>
                <a:latin typeface="Times New Roman" pitchFamily="32" charset="0"/>
              </a:defRPr>
            </a:lvl3pPr>
            <a:lvl4pPr algn="ctr" rtl="0" eaLnBrk="0" fontAlgn="base" hangingPunct="0">
              <a:spcBef>
                <a:spcPct val="0"/>
              </a:spcBef>
              <a:spcAft>
                <a:spcPct val="0"/>
              </a:spcAft>
              <a:defRPr sz="3200" b="1">
                <a:solidFill>
                  <a:schemeClr val="accent2"/>
                </a:solidFill>
                <a:latin typeface="Times New Roman" pitchFamily="32" charset="0"/>
              </a:defRPr>
            </a:lvl4pPr>
            <a:lvl5pPr algn="ctr" rtl="0" eaLnBrk="0" fontAlgn="base" hangingPunct="0">
              <a:spcBef>
                <a:spcPct val="0"/>
              </a:spcBef>
              <a:spcAft>
                <a:spcPct val="0"/>
              </a:spcAft>
              <a:defRPr sz="3200" b="1">
                <a:solidFill>
                  <a:schemeClr val="accent2"/>
                </a:solidFill>
                <a:latin typeface="Times New Roman" pitchFamily="32" charset="0"/>
              </a:defRPr>
            </a:lvl5pPr>
            <a:lvl6pPr marL="457200" algn="ctr" rtl="0" eaLnBrk="0" fontAlgn="base" hangingPunct="0">
              <a:spcBef>
                <a:spcPct val="0"/>
              </a:spcBef>
              <a:spcAft>
                <a:spcPct val="0"/>
              </a:spcAft>
              <a:defRPr sz="3200" b="1">
                <a:solidFill>
                  <a:schemeClr val="accent2"/>
                </a:solidFill>
                <a:latin typeface="Times New Roman" pitchFamily="32" charset="0"/>
              </a:defRPr>
            </a:lvl6pPr>
            <a:lvl7pPr marL="914400" algn="ctr" rtl="0" eaLnBrk="0" fontAlgn="base" hangingPunct="0">
              <a:spcBef>
                <a:spcPct val="0"/>
              </a:spcBef>
              <a:spcAft>
                <a:spcPct val="0"/>
              </a:spcAft>
              <a:defRPr sz="3200" b="1">
                <a:solidFill>
                  <a:schemeClr val="accent2"/>
                </a:solidFill>
                <a:latin typeface="Times New Roman" pitchFamily="32" charset="0"/>
              </a:defRPr>
            </a:lvl7pPr>
            <a:lvl8pPr marL="1371600" algn="ctr" rtl="0" eaLnBrk="0" fontAlgn="base" hangingPunct="0">
              <a:spcBef>
                <a:spcPct val="0"/>
              </a:spcBef>
              <a:spcAft>
                <a:spcPct val="0"/>
              </a:spcAft>
              <a:defRPr sz="3200" b="1">
                <a:solidFill>
                  <a:schemeClr val="accent2"/>
                </a:solidFill>
                <a:latin typeface="Times New Roman" pitchFamily="32" charset="0"/>
              </a:defRPr>
            </a:lvl8pPr>
            <a:lvl9pPr marL="1828800" algn="ctr" rtl="0" eaLnBrk="0" fontAlgn="base" hangingPunct="0">
              <a:spcBef>
                <a:spcPct val="0"/>
              </a:spcBef>
              <a:spcAft>
                <a:spcPct val="0"/>
              </a:spcAft>
              <a:defRPr sz="3200" b="1">
                <a:solidFill>
                  <a:schemeClr val="accent2"/>
                </a:solidFill>
                <a:latin typeface="Times New Roman" pitchFamily="32" charset="0"/>
              </a:defRPr>
            </a:lvl9pPr>
          </a:lstStyle>
          <a:p>
            <a:r>
              <a:rPr lang="en-US" kern="0" dirty="0">
                <a:solidFill>
                  <a:srgbClr val="0070C0"/>
                </a:solidFill>
              </a:rPr>
              <a:t>Advanced Mechanics</a:t>
            </a:r>
          </a:p>
          <a:p>
            <a:r>
              <a:rPr lang="en-US" b="0" kern="0" dirty="0">
                <a:solidFill>
                  <a:srgbClr val="0070C0"/>
                </a:solidFill>
              </a:rPr>
              <a:t>(Lecture 14)</a:t>
            </a:r>
          </a:p>
        </p:txBody>
      </p:sp>
      <p:pic>
        <p:nvPicPr>
          <p:cNvPr id="5" name="Picture 4" descr="Image result for Advanced Mechanics of Materials and Applied Elasticity, 5th Ed., A.C. Ugural &amp; S.K. Fenster, Prentice Hall, 2012">
            <a:extLst>
              <a:ext uri="{FF2B5EF4-FFF2-40B4-BE49-F238E27FC236}">
                <a16:creationId xmlns:a16="http://schemas.microsoft.com/office/drawing/2014/main" id="{EB467B6B-36AA-42E5-8E76-886520A5D6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844" r="4304"/>
          <a:stretch/>
        </p:blipFill>
        <p:spPr bwMode="auto">
          <a:xfrm>
            <a:off x="7199440" y="10"/>
            <a:ext cx="4992560" cy="6857990"/>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4559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Slide Number Placeholder 6"/>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8AFC285-CDEF-4F5E-9E3D-70B40282689B}" type="slidenum">
              <a:rPr lang="en-US" sz="1400"/>
              <a:pPr/>
              <a:t>10</a:t>
            </a:fld>
            <a:endParaRPr lang="en-US" sz="1400" dirty="0"/>
          </a:p>
        </p:txBody>
      </p:sp>
      <mc:AlternateContent xmlns:mc="http://schemas.openxmlformats.org/markup-compatibility/2006" xmlns:a14="http://schemas.microsoft.com/office/drawing/2010/main">
        <mc:Choice Requires="a14">
          <p:sp>
            <p:nvSpPr>
              <p:cNvPr id="5" name="TextBox 4"/>
              <p:cNvSpPr txBox="1"/>
              <p:nvPr/>
            </p:nvSpPr>
            <p:spPr>
              <a:xfrm>
                <a:off x="609599" y="457200"/>
                <a:ext cx="7848601" cy="1631216"/>
              </a:xfrm>
              <a:prstGeom prst="rect">
                <a:avLst/>
              </a:prstGeom>
              <a:noFill/>
            </p:spPr>
            <p:txBody>
              <a:bodyPr wrap="square" rtlCol="0">
                <a:spAutoFit/>
              </a:bodyPr>
              <a:lstStyle/>
              <a:p>
                <a:pPr marL="285750" indent="-285750">
                  <a:buFont typeface="Arial" panose="020B0604020202020204" pitchFamily="34" charset="0"/>
                  <a:buChar char="•"/>
                </a:pPr>
                <a:r>
                  <a:rPr lang="en-US" sz="2000" u="sng" dirty="0"/>
                  <a:t>Example 5.1</a:t>
                </a:r>
                <a:r>
                  <a:rPr lang="en-US" sz="2000" dirty="0"/>
                  <a:t>: A </a:t>
                </a:r>
                <a14:m>
                  <m:oMath xmlns:m="http://schemas.openxmlformats.org/officeDocument/2006/math">
                    <m:r>
                      <a:rPr lang="en-US" sz="2000" i="1" dirty="0" smtClean="0">
                        <a:latin typeface="Cambria Math" panose="02040503050406030204" pitchFamily="18" charset="0"/>
                      </a:rPr>
                      <m:t>150</m:t>
                    </m:r>
                  </m:oMath>
                </a14:m>
                <a:r>
                  <a:rPr lang="en-US" sz="2000" dirty="0"/>
                  <a:t>- by </a:t>
                </a:r>
                <a14:m>
                  <m:oMath xmlns:m="http://schemas.openxmlformats.org/officeDocument/2006/math">
                    <m:r>
                      <a:rPr lang="en-US" sz="2000" i="1" dirty="0" smtClean="0">
                        <a:latin typeface="Cambria Math" panose="02040503050406030204" pitchFamily="18" charset="0"/>
                      </a:rPr>
                      <m:t>150</m:t>
                    </m:r>
                  </m:oMath>
                </a14:m>
                <a:r>
                  <a:rPr lang="en-US" sz="2000" dirty="0"/>
                  <a:t>-</a:t>
                </a:r>
                <a14:m>
                  <m:oMath xmlns:m="http://schemas.openxmlformats.org/officeDocument/2006/math">
                    <m:r>
                      <a:rPr lang="en-US" sz="2000" i="1" dirty="0" smtClean="0">
                        <a:latin typeface="Cambria Math" panose="02040503050406030204" pitchFamily="18" charset="0"/>
                      </a:rPr>
                      <m:t>𝑚𝑚</m:t>
                    </m:r>
                  </m:oMath>
                </a14:m>
                <a:r>
                  <a:rPr lang="en-US" sz="2000" dirty="0"/>
                  <a:t> slender angle of </a:t>
                </a:r>
                <a14:m>
                  <m:oMath xmlns:m="http://schemas.openxmlformats.org/officeDocument/2006/math">
                    <m:r>
                      <a:rPr lang="en-US" sz="2000" i="1" dirty="0" smtClean="0">
                        <a:latin typeface="Cambria Math" panose="02040503050406030204" pitchFamily="18" charset="0"/>
                      </a:rPr>
                      <m:t>20</m:t>
                    </m:r>
                  </m:oMath>
                </a14:m>
                <a:r>
                  <a:rPr lang="en-US" sz="2000" dirty="0"/>
                  <a:t>-</a:t>
                </a:r>
                <a14:m>
                  <m:oMath xmlns:m="http://schemas.openxmlformats.org/officeDocument/2006/math">
                    <m:r>
                      <a:rPr lang="en-US" sz="2000" i="1" dirty="0" smtClean="0">
                        <a:latin typeface="Cambria Math" panose="02040503050406030204" pitchFamily="18" charset="0"/>
                      </a:rPr>
                      <m:t>𝑚𝑚</m:t>
                    </m:r>
                  </m:oMath>
                </a14:m>
                <a:r>
                  <a:rPr lang="en-US" sz="2000" dirty="0"/>
                  <a:t> thickness is subjected to oppositely directed end couples </a:t>
                </a:r>
                <a14:m>
                  <m:oMath xmlns:m="http://schemas.openxmlformats.org/officeDocument/2006/math">
                    <m:sSub>
                      <m:sSubPr>
                        <m:ctrlPr>
                          <a:rPr lang="en-US" sz="2000" i="1" dirty="0" smtClean="0">
                            <a:latin typeface="Cambria Math" panose="02040503050406030204" pitchFamily="18" charset="0"/>
                          </a:rPr>
                        </m:ctrlPr>
                      </m:sSubPr>
                      <m:e>
                        <m:r>
                          <a:rPr lang="en-US" sz="2000" i="1" dirty="0">
                            <a:latin typeface="Cambria Math" panose="02040503050406030204" pitchFamily="18" charset="0"/>
                          </a:rPr>
                          <m:t>𝑀</m:t>
                        </m:r>
                      </m:e>
                      <m:sub>
                        <m:r>
                          <a:rPr lang="en-US" sz="2000" b="0" i="1" dirty="0" smtClean="0">
                            <a:latin typeface="Cambria Math" panose="02040503050406030204" pitchFamily="18" charset="0"/>
                          </a:rPr>
                          <m:t>𝑧</m:t>
                        </m:r>
                      </m:sub>
                    </m:sSub>
                    <m:r>
                      <a:rPr lang="en-US" sz="2000" i="1" dirty="0" smtClean="0">
                        <a:latin typeface="Cambria Math" panose="02040503050406030204" pitchFamily="18" charset="0"/>
                      </a:rPr>
                      <m:t>=11 </m:t>
                    </m:r>
                    <m:r>
                      <a:rPr lang="en-US" sz="2000" i="1" dirty="0" err="1" smtClean="0">
                        <a:latin typeface="Cambria Math" panose="02040503050406030204" pitchFamily="18" charset="0"/>
                      </a:rPr>
                      <m:t>𝑘𝑁</m:t>
                    </m:r>
                  </m:oMath>
                </a14:m>
                <a:r>
                  <a:rPr lang="en-US" sz="2000" dirty="0"/>
                  <a:t>-</a:t>
                </a:r>
                <a14:m>
                  <m:oMath xmlns:m="http://schemas.openxmlformats.org/officeDocument/2006/math">
                    <m:r>
                      <a:rPr lang="en-US" sz="2000" i="1" dirty="0" smtClean="0">
                        <a:latin typeface="Cambria Math" panose="02040503050406030204" pitchFamily="18" charset="0"/>
                      </a:rPr>
                      <m:t>𝑚</m:t>
                    </m:r>
                  </m:oMath>
                </a14:m>
                <a:r>
                  <a:rPr lang="en-US" sz="2000" dirty="0"/>
                  <a:t> at the centroid of the cross section. What bending stresses exist at points </a:t>
                </a:r>
                <a14:m>
                  <m:oMath xmlns:m="http://schemas.openxmlformats.org/officeDocument/2006/math">
                    <m:r>
                      <a:rPr lang="en-US" sz="2000" i="1" dirty="0" smtClean="0">
                        <a:latin typeface="Cambria Math" panose="02040503050406030204" pitchFamily="18" charset="0"/>
                      </a:rPr>
                      <m:t>𝐴</m:t>
                    </m:r>
                  </m:oMath>
                </a14:m>
                <a:r>
                  <a:rPr lang="en-US" sz="2000" dirty="0"/>
                  <a:t> and </a:t>
                </a:r>
                <a14:m>
                  <m:oMath xmlns:m="http://schemas.openxmlformats.org/officeDocument/2006/math">
                    <m:r>
                      <a:rPr lang="en-US" sz="2000" i="1" dirty="0" smtClean="0">
                        <a:latin typeface="Cambria Math" panose="02040503050406030204" pitchFamily="18" charset="0"/>
                      </a:rPr>
                      <m:t>𝐵</m:t>
                    </m:r>
                  </m:oMath>
                </a14:m>
                <a:r>
                  <a:rPr lang="en-US" sz="2000" dirty="0"/>
                  <a:t> on a section away from the ends? Determine the orientation of the neutral axis.</a:t>
                </a:r>
              </a:p>
            </p:txBody>
          </p:sp>
        </mc:Choice>
        <mc:Fallback xmlns="">
          <p:sp>
            <p:nvSpPr>
              <p:cNvPr id="5" name="TextBox 4"/>
              <p:cNvSpPr txBox="1">
                <a:spLocks noRot="1" noChangeAspect="1" noMove="1" noResize="1" noEditPoints="1" noAdjustHandles="1" noChangeArrowheads="1" noChangeShapeType="1" noTextEdit="1"/>
              </p:cNvSpPr>
              <p:nvPr/>
            </p:nvSpPr>
            <p:spPr>
              <a:xfrm>
                <a:off x="609599" y="457200"/>
                <a:ext cx="7848601" cy="1631216"/>
              </a:xfrm>
              <a:prstGeom prst="rect">
                <a:avLst/>
              </a:prstGeom>
              <a:blipFill>
                <a:blip r:embed="rId3"/>
                <a:stretch>
                  <a:fillRect l="-699" t="-1493" b="-5970"/>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AB67F2B4-4728-D0BF-180C-496B1F636059}"/>
              </a:ext>
            </a:extLst>
          </p:cNvPr>
          <p:cNvPicPr>
            <a:picLocks noChangeAspect="1"/>
          </p:cNvPicPr>
          <p:nvPr/>
        </p:nvPicPr>
        <p:blipFill>
          <a:blip r:embed="rId4"/>
          <a:stretch>
            <a:fillRect/>
          </a:stretch>
        </p:blipFill>
        <p:spPr>
          <a:xfrm>
            <a:off x="1524000" y="2514600"/>
            <a:ext cx="4800600" cy="770329"/>
          </a:xfrm>
          <a:prstGeom prst="rect">
            <a:avLst/>
          </a:prstGeom>
        </p:spPr>
      </p:pic>
      <p:cxnSp>
        <p:nvCxnSpPr>
          <p:cNvPr id="3" name="Straight Connector 2">
            <a:extLst>
              <a:ext uri="{FF2B5EF4-FFF2-40B4-BE49-F238E27FC236}">
                <a16:creationId xmlns:a16="http://schemas.microsoft.com/office/drawing/2014/main" id="{ACF88A1B-0A0C-40A4-CC94-C176D420469D}"/>
              </a:ext>
            </a:extLst>
          </p:cNvPr>
          <p:cNvCxnSpPr/>
          <p:nvPr/>
        </p:nvCxnSpPr>
        <p:spPr>
          <a:xfrm flipH="1">
            <a:off x="2286000" y="2362200"/>
            <a:ext cx="381000" cy="6096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4E9711CA-51BF-FD02-383C-0642B88E1817}"/>
              </a:ext>
            </a:extLst>
          </p:cNvPr>
          <p:cNvCxnSpPr/>
          <p:nvPr/>
        </p:nvCxnSpPr>
        <p:spPr>
          <a:xfrm flipH="1">
            <a:off x="4527803" y="2362200"/>
            <a:ext cx="381000" cy="6096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82F68AE2-6D9E-BAF9-E6A3-EB626DA7A950}"/>
              </a:ext>
            </a:extLst>
          </p:cNvPr>
          <p:cNvGrpSpPr/>
          <p:nvPr/>
        </p:nvGrpSpPr>
        <p:grpSpPr>
          <a:xfrm>
            <a:off x="8600895" y="304800"/>
            <a:ext cx="3210105" cy="2971801"/>
            <a:chOff x="8600895" y="304800"/>
            <a:chExt cx="3210105" cy="2971801"/>
          </a:xfrm>
        </p:grpSpPr>
        <p:pic>
          <p:nvPicPr>
            <p:cNvPr id="7" name="Picture 6">
              <a:extLst>
                <a:ext uri="{FF2B5EF4-FFF2-40B4-BE49-F238E27FC236}">
                  <a16:creationId xmlns:a16="http://schemas.microsoft.com/office/drawing/2014/main" id="{A194584C-72C8-50FB-17A2-D5F65DF93B74}"/>
                </a:ext>
              </a:extLst>
            </p:cNvPr>
            <p:cNvPicPr>
              <a:picLocks noChangeAspect="1"/>
            </p:cNvPicPr>
            <p:nvPr/>
          </p:nvPicPr>
          <p:blipFill>
            <a:blip r:embed="rId5"/>
            <a:stretch>
              <a:fillRect/>
            </a:stretch>
          </p:blipFill>
          <p:spPr>
            <a:xfrm>
              <a:off x="8600895" y="304800"/>
              <a:ext cx="3210105" cy="2971801"/>
            </a:xfrm>
            <a:prstGeom prst="rect">
              <a:avLst/>
            </a:prstGeom>
          </p:spPr>
        </p:pic>
        <p:sp>
          <p:nvSpPr>
            <p:cNvPr id="6" name="Rectangle 5">
              <a:extLst>
                <a:ext uri="{FF2B5EF4-FFF2-40B4-BE49-F238E27FC236}">
                  <a16:creationId xmlns:a16="http://schemas.microsoft.com/office/drawing/2014/main" id="{0C0187DD-B158-1D6B-9F82-7F108ED1B019}"/>
                </a:ext>
              </a:extLst>
            </p:cNvPr>
            <p:cNvSpPr/>
            <p:nvPr/>
          </p:nvSpPr>
          <p:spPr>
            <a:xfrm>
              <a:off x="10148454" y="614218"/>
              <a:ext cx="685800" cy="1524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48032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Slide Number Placeholder 6"/>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8AFC285-CDEF-4F5E-9E3D-70B40282689B}" type="slidenum">
              <a:rPr lang="en-US" sz="1400"/>
              <a:pPr/>
              <a:t>11</a:t>
            </a:fld>
            <a:endParaRPr lang="en-US" sz="1400" dirty="0"/>
          </a:p>
        </p:txBody>
      </p:sp>
    </p:spTree>
    <p:extLst>
      <p:ext uri="{BB962C8B-B14F-4D97-AF65-F5344CB8AC3E}">
        <p14:creationId xmlns:p14="http://schemas.microsoft.com/office/powerpoint/2010/main" val="1658015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Slide Number Placeholder 6"/>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8AFC285-CDEF-4F5E-9E3D-70B40282689B}" type="slidenum">
              <a:rPr lang="en-US" sz="1400"/>
              <a:pPr/>
              <a:t>12</a:t>
            </a:fld>
            <a:endParaRPr lang="en-US" sz="1400" dirty="0"/>
          </a:p>
        </p:txBody>
      </p:sp>
    </p:spTree>
    <p:extLst>
      <p:ext uri="{BB962C8B-B14F-4D97-AF65-F5344CB8AC3E}">
        <p14:creationId xmlns:p14="http://schemas.microsoft.com/office/powerpoint/2010/main" val="2694097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Slide Number Placeholder 6"/>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8AFC285-CDEF-4F5E-9E3D-70B40282689B}" type="slidenum">
              <a:rPr lang="en-US" sz="1400"/>
              <a:pPr/>
              <a:t>2</a:t>
            </a:fld>
            <a:endParaRPr lang="en-US" sz="1400" dirty="0"/>
          </a:p>
        </p:txBody>
      </p:sp>
      <p:sp>
        <p:nvSpPr>
          <p:cNvPr id="8" name="Rectangle 2"/>
          <p:cNvSpPr txBox="1">
            <a:spLocks noChangeArrowheads="1"/>
          </p:cNvSpPr>
          <p:nvPr/>
        </p:nvSpPr>
        <p:spPr bwMode="auto">
          <a:xfrm>
            <a:off x="1905000" y="159589"/>
            <a:ext cx="8382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32" charset="0"/>
              </a:defRPr>
            </a:lvl2pPr>
            <a:lvl3pPr algn="ctr" rtl="0" eaLnBrk="0" fontAlgn="base" hangingPunct="0">
              <a:spcBef>
                <a:spcPct val="0"/>
              </a:spcBef>
              <a:spcAft>
                <a:spcPct val="0"/>
              </a:spcAft>
              <a:defRPr sz="3200" b="1">
                <a:solidFill>
                  <a:schemeClr val="accent2"/>
                </a:solidFill>
                <a:latin typeface="Times New Roman" pitchFamily="32" charset="0"/>
              </a:defRPr>
            </a:lvl3pPr>
            <a:lvl4pPr algn="ctr" rtl="0" eaLnBrk="0" fontAlgn="base" hangingPunct="0">
              <a:spcBef>
                <a:spcPct val="0"/>
              </a:spcBef>
              <a:spcAft>
                <a:spcPct val="0"/>
              </a:spcAft>
              <a:defRPr sz="3200" b="1">
                <a:solidFill>
                  <a:schemeClr val="accent2"/>
                </a:solidFill>
                <a:latin typeface="Times New Roman" pitchFamily="32" charset="0"/>
              </a:defRPr>
            </a:lvl4pPr>
            <a:lvl5pPr algn="ctr" rtl="0" eaLnBrk="0" fontAlgn="base" hangingPunct="0">
              <a:spcBef>
                <a:spcPct val="0"/>
              </a:spcBef>
              <a:spcAft>
                <a:spcPct val="0"/>
              </a:spcAft>
              <a:defRPr sz="3200" b="1">
                <a:solidFill>
                  <a:schemeClr val="accent2"/>
                </a:solidFill>
                <a:latin typeface="Times New Roman" pitchFamily="32" charset="0"/>
              </a:defRPr>
            </a:lvl5pPr>
            <a:lvl6pPr marL="457200" algn="ctr" rtl="0" eaLnBrk="0" fontAlgn="base" hangingPunct="0">
              <a:spcBef>
                <a:spcPct val="0"/>
              </a:spcBef>
              <a:spcAft>
                <a:spcPct val="0"/>
              </a:spcAft>
              <a:defRPr sz="3200" b="1">
                <a:solidFill>
                  <a:schemeClr val="accent2"/>
                </a:solidFill>
                <a:latin typeface="Times New Roman" pitchFamily="32" charset="0"/>
              </a:defRPr>
            </a:lvl6pPr>
            <a:lvl7pPr marL="914400" algn="ctr" rtl="0" eaLnBrk="0" fontAlgn="base" hangingPunct="0">
              <a:spcBef>
                <a:spcPct val="0"/>
              </a:spcBef>
              <a:spcAft>
                <a:spcPct val="0"/>
              </a:spcAft>
              <a:defRPr sz="3200" b="1">
                <a:solidFill>
                  <a:schemeClr val="accent2"/>
                </a:solidFill>
                <a:latin typeface="Times New Roman" pitchFamily="32" charset="0"/>
              </a:defRPr>
            </a:lvl7pPr>
            <a:lvl8pPr marL="1371600" algn="ctr" rtl="0" eaLnBrk="0" fontAlgn="base" hangingPunct="0">
              <a:spcBef>
                <a:spcPct val="0"/>
              </a:spcBef>
              <a:spcAft>
                <a:spcPct val="0"/>
              </a:spcAft>
              <a:defRPr sz="3200" b="1">
                <a:solidFill>
                  <a:schemeClr val="accent2"/>
                </a:solidFill>
                <a:latin typeface="Times New Roman" pitchFamily="32" charset="0"/>
              </a:defRPr>
            </a:lvl8pPr>
            <a:lvl9pPr marL="1828800" algn="ctr" rtl="0" eaLnBrk="0" fontAlgn="base" hangingPunct="0">
              <a:spcBef>
                <a:spcPct val="0"/>
              </a:spcBef>
              <a:spcAft>
                <a:spcPct val="0"/>
              </a:spcAft>
              <a:defRPr sz="3200" b="1">
                <a:solidFill>
                  <a:schemeClr val="accent2"/>
                </a:solidFill>
                <a:latin typeface="Times New Roman" pitchFamily="32" charset="0"/>
              </a:defRPr>
            </a:lvl9pPr>
          </a:lstStyle>
          <a:p>
            <a:r>
              <a:rPr lang="en-US" kern="0" dirty="0">
                <a:solidFill>
                  <a:srgbClr val="0070C0"/>
                </a:solidFill>
              </a:rPr>
              <a:t>Bending</a:t>
            </a:r>
          </a:p>
        </p:txBody>
      </p:sp>
      <p:sp>
        <p:nvSpPr>
          <p:cNvPr id="5" name="TextBox 4"/>
          <p:cNvSpPr txBox="1"/>
          <p:nvPr/>
        </p:nvSpPr>
        <p:spPr>
          <a:xfrm>
            <a:off x="609600" y="914400"/>
            <a:ext cx="10972800"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t>Beam: object with one dimension much larger than the other two</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Review of pure bending (moment constant along length; no shear stress) </a:t>
            </a:r>
          </a:p>
          <a:p>
            <a:pPr marL="742950" lvl="1" indent="-285750">
              <a:buFont typeface="Arial" panose="020B0604020202020204" pitchFamily="34" charset="0"/>
              <a:buChar char="•"/>
            </a:pPr>
            <a:r>
              <a:rPr lang="en-US" sz="2400" dirty="0"/>
              <a:t>Stress</a:t>
            </a:r>
          </a:p>
          <a:p>
            <a:pPr marL="285750" indent="-285750">
              <a:buFont typeface="Arial" panose="020B0604020202020204" pitchFamily="34" charset="0"/>
              <a:buChar char="•"/>
            </a:pPr>
            <a:endParaRPr lang="en-US" sz="2400" dirty="0"/>
          </a:p>
        </p:txBody>
      </p:sp>
      <p:pic>
        <p:nvPicPr>
          <p:cNvPr id="2" name="Picture 1">
            <a:extLst>
              <a:ext uri="{FF2B5EF4-FFF2-40B4-BE49-F238E27FC236}">
                <a16:creationId xmlns:a16="http://schemas.microsoft.com/office/drawing/2014/main" id="{B2C16A42-9C01-4D1C-9967-A2D61056E360}"/>
              </a:ext>
            </a:extLst>
          </p:cNvPr>
          <p:cNvPicPr>
            <a:picLocks noChangeAspect="1"/>
          </p:cNvPicPr>
          <p:nvPr/>
        </p:nvPicPr>
        <p:blipFill>
          <a:blip r:embed="rId3"/>
          <a:stretch>
            <a:fillRect/>
          </a:stretch>
        </p:blipFill>
        <p:spPr>
          <a:xfrm>
            <a:off x="6324600" y="2334974"/>
            <a:ext cx="4406023" cy="1385932"/>
          </a:xfrm>
          <a:prstGeom prst="rect">
            <a:avLst/>
          </a:prstGeom>
        </p:spPr>
      </p:pic>
      <p:pic>
        <p:nvPicPr>
          <p:cNvPr id="3" name="Picture 2">
            <a:extLst>
              <a:ext uri="{FF2B5EF4-FFF2-40B4-BE49-F238E27FC236}">
                <a16:creationId xmlns:a16="http://schemas.microsoft.com/office/drawing/2014/main" id="{546223AD-49A5-4694-9F7D-5E8FF28D5463}"/>
              </a:ext>
            </a:extLst>
          </p:cNvPr>
          <p:cNvPicPr>
            <a:picLocks noChangeAspect="1"/>
          </p:cNvPicPr>
          <p:nvPr/>
        </p:nvPicPr>
        <p:blipFill>
          <a:blip r:embed="rId4"/>
          <a:stretch>
            <a:fillRect/>
          </a:stretch>
        </p:blipFill>
        <p:spPr>
          <a:xfrm>
            <a:off x="5743867" y="4142309"/>
            <a:ext cx="5858411" cy="1648891"/>
          </a:xfrm>
          <a:prstGeom prst="rect">
            <a:avLst/>
          </a:prstGeom>
        </p:spPr>
      </p:pic>
    </p:spTree>
    <p:extLst>
      <p:ext uri="{BB962C8B-B14F-4D97-AF65-F5344CB8AC3E}">
        <p14:creationId xmlns:p14="http://schemas.microsoft.com/office/powerpoint/2010/main" val="266596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Slide Number Placeholder 6"/>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8AFC285-CDEF-4F5E-9E3D-70B40282689B}" type="slidenum">
              <a:rPr lang="en-US" sz="1400"/>
              <a:pPr/>
              <a:t>3</a:t>
            </a:fld>
            <a:endParaRPr lang="en-US" sz="1400" dirty="0"/>
          </a:p>
        </p:txBody>
      </p:sp>
      <p:sp>
        <p:nvSpPr>
          <p:cNvPr id="8" name="Rectangle 2"/>
          <p:cNvSpPr txBox="1">
            <a:spLocks noChangeArrowheads="1"/>
          </p:cNvSpPr>
          <p:nvPr/>
        </p:nvSpPr>
        <p:spPr bwMode="auto">
          <a:xfrm>
            <a:off x="1905000" y="159589"/>
            <a:ext cx="8382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32" charset="0"/>
              </a:defRPr>
            </a:lvl2pPr>
            <a:lvl3pPr algn="ctr" rtl="0" eaLnBrk="0" fontAlgn="base" hangingPunct="0">
              <a:spcBef>
                <a:spcPct val="0"/>
              </a:spcBef>
              <a:spcAft>
                <a:spcPct val="0"/>
              </a:spcAft>
              <a:defRPr sz="3200" b="1">
                <a:solidFill>
                  <a:schemeClr val="accent2"/>
                </a:solidFill>
                <a:latin typeface="Times New Roman" pitchFamily="32" charset="0"/>
              </a:defRPr>
            </a:lvl3pPr>
            <a:lvl4pPr algn="ctr" rtl="0" eaLnBrk="0" fontAlgn="base" hangingPunct="0">
              <a:spcBef>
                <a:spcPct val="0"/>
              </a:spcBef>
              <a:spcAft>
                <a:spcPct val="0"/>
              </a:spcAft>
              <a:defRPr sz="3200" b="1">
                <a:solidFill>
                  <a:schemeClr val="accent2"/>
                </a:solidFill>
                <a:latin typeface="Times New Roman" pitchFamily="32" charset="0"/>
              </a:defRPr>
            </a:lvl4pPr>
            <a:lvl5pPr algn="ctr" rtl="0" eaLnBrk="0" fontAlgn="base" hangingPunct="0">
              <a:spcBef>
                <a:spcPct val="0"/>
              </a:spcBef>
              <a:spcAft>
                <a:spcPct val="0"/>
              </a:spcAft>
              <a:defRPr sz="3200" b="1">
                <a:solidFill>
                  <a:schemeClr val="accent2"/>
                </a:solidFill>
                <a:latin typeface="Times New Roman" pitchFamily="32" charset="0"/>
              </a:defRPr>
            </a:lvl5pPr>
            <a:lvl6pPr marL="457200" algn="ctr" rtl="0" eaLnBrk="0" fontAlgn="base" hangingPunct="0">
              <a:spcBef>
                <a:spcPct val="0"/>
              </a:spcBef>
              <a:spcAft>
                <a:spcPct val="0"/>
              </a:spcAft>
              <a:defRPr sz="3200" b="1">
                <a:solidFill>
                  <a:schemeClr val="accent2"/>
                </a:solidFill>
                <a:latin typeface="Times New Roman" pitchFamily="32" charset="0"/>
              </a:defRPr>
            </a:lvl6pPr>
            <a:lvl7pPr marL="914400" algn="ctr" rtl="0" eaLnBrk="0" fontAlgn="base" hangingPunct="0">
              <a:spcBef>
                <a:spcPct val="0"/>
              </a:spcBef>
              <a:spcAft>
                <a:spcPct val="0"/>
              </a:spcAft>
              <a:defRPr sz="3200" b="1">
                <a:solidFill>
                  <a:schemeClr val="accent2"/>
                </a:solidFill>
                <a:latin typeface="Times New Roman" pitchFamily="32" charset="0"/>
              </a:defRPr>
            </a:lvl7pPr>
            <a:lvl8pPr marL="1371600" algn="ctr" rtl="0" eaLnBrk="0" fontAlgn="base" hangingPunct="0">
              <a:spcBef>
                <a:spcPct val="0"/>
              </a:spcBef>
              <a:spcAft>
                <a:spcPct val="0"/>
              </a:spcAft>
              <a:defRPr sz="3200" b="1">
                <a:solidFill>
                  <a:schemeClr val="accent2"/>
                </a:solidFill>
                <a:latin typeface="Times New Roman" pitchFamily="32" charset="0"/>
              </a:defRPr>
            </a:lvl8pPr>
            <a:lvl9pPr marL="1828800" algn="ctr" rtl="0" eaLnBrk="0" fontAlgn="base" hangingPunct="0">
              <a:spcBef>
                <a:spcPct val="0"/>
              </a:spcBef>
              <a:spcAft>
                <a:spcPct val="0"/>
              </a:spcAft>
              <a:defRPr sz="3200" b="1">
                <a:solidFill>
                  <a:schemeClr val="accent2"/>
                </a:solidFill>
                <a:latin typeface="Times New Roman" pitchFamily="32" charset="0"/>
              </a:defRPr>
            </a:lvl9pPr>
          </a:lstStyle>
          <a:p>
            <a:r>
              <a:rPr lang="en-US" kern="0" dirty="0">
                <a:solidFill>
                  <a:srgbClr val="0070C0"/>
                </a:solidFill>
              </a:rPr>
              <a:t>Bending</a:t>
            </a:r>
          </a:p>
        </p:txBody>
      </p:sp>
    </p:spTree>
    <p:extLst>
      <p:ext uri="{BB962C8B-B14F-4D97-AF65-F5344CB8AC3E}">
        <p14:creationId xmlns:p14="http://schemas.microsoft.com/office/powerpoint/2010/main" val="1273771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Slide Number Placeholder 6"/>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8AFC285-CDEF-4F5E-9E3D-70B40282689B}" type="slidenum">
              <a:rPr lang="en-US" sz="1400"/>
              <a:pPr/>
              <a:t>4</a:t>
            </a:fld>
            <a:endParaRPr lang="en-US" sz="1400" dirty="0"/>
          </a:p>
        </p:txBody>
      </p:sp>
      <p:sp>
        <p:nvSpPr>
          <p:cNvPr id="8" name="Rectangle 2"/>
          <p:cNvSpPr txBox="1">
            <a:spLocks noChangeArrowheads="1"/>
          </p:cNvSpPr>
          <p:nvPr/>
        </p:nvSpPr>
        <p:spPr bwMode="auto">
          <a:xfrm>
            <a:off x="1905000" y="159589"/>
            <a:ext cx="8382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32" charset="0"/>
              </a:defRPr>
            </a:lvl2pPr>
            <a:lvl3pPr algn="ctr" rtl="0" eaLnBrk="0" fontAlgn="base" hangingPunct="0">
              <a:spcBef>
                <a:spcPct val="0"/>
              </a:spcBef>
              <a:spcAft>
                <a:spcPct val="0"/>
              </a:spcAft>
              <a:defRPr sz="3200" b="1">
                <a:solidFill>
                  <a:schemeClr val="accent2"/>
                </a:solidFill>
                <a:latin typeface="Times New Roman" pitchFamily="32" charset="0"/>
              </a:defRPr>
            </a:lvl3pPr>
            <a:lvl4pPr algn="ctr" rtl="0" eaLnBrk="0" fontAlgn="base" hangingPunct="0">
              <a:spcBef>
                <a:spcPct val="0"/>
              </a:spcBef>
              <a:spcAft>
                <a:spcPct val="0"/>
              </a:spcAft>
              <a:defRPr sz="3200" b="1">
                <a:solidFill>
                  <a:schemeClr val="accent2"/>
                </a:solidFill>
                <a:latin typeface="Times New Roman" pitchFamily="32" charset="0"/>
              </a:defRPr>
            </a:lvl4pPr>
            <a:lvl5pPr algn="ctr" rtl="0" eaLnBrk="0" fontAlgn="base" hangingPunct="0">
              <a:spcBef>
                <a:spcPct val="0"/>
              </a:spcBef>
              <a:spcAft>
                <a:spcPct val="0"/>
              </a:spcAft>
              <a:defRPr sz="3200" b="1">
                <a:solidFill>
                  <a:schemeClr val="accent2"/>
                </a:solidFill>
                <a:latin typeface="Times New Roman" pitchFamily="32" charset="0"/>
              </a:defRPr>
            </a:lvl5pPr>
            <a:lvl6pPr marL="457200" algn="ctr" rtl="0" eaLnBrk="0" fontAlgn="base" hangingPunct="0">
              <a:spcBef>
                <a:spcPct val="0"/>
              </a:spcBef>
              <a:spcAft>
                <a:spcPct val="0"/>
              </a:spcAft>
              <a:defRPr sz="3200" b="1">
                <a:solidFill>
                  <a:schemeClr val="accent2"/>
                </a:solidFill>
                <a:latin typeface="Times New Roman" pitchFamily="32" charset="0"/>
              </a:defRPr>
            </a:lvl6pPr>
            <a:lvl7pPr marL="914400" algn="ctr" rtl="0" eaLnBrk="0" fontAlgn="base" hangingPunct="0">
              <a:spcBef>
                <a:spcPct val="0"/>
              </a:spcBef>
              <a:spcAft>
                <a:spcPct val="0"/>
              </a:spcAft>
              <a:defRPr sz="3200" b="1">
                <a:solidFill>
                  <a:schemeClr val="accent2"/>
                </a:solidFill>
                <a:latin typeface="Times New Roman" pitchFamily="32" charset="0"/>
              </a:defRPr>
            </a:lvl7pPr>
            <a:lvl8pPr marL="1371600" algn="ctr" rtl="0" eaLnBrk="0" fontAlgn="base" hangingPunct="0">
              <a:spcBef>
                <a:spcPct val="0"/>
              </a:spcBef>
              <a:spcAft>
                <a:spcPct val="0"/>
              </a:spcAft>
              <a:defRPr sz="3200" b="1">
                <a:solidFill>
                  <a:schemeClr val="accent2"/>
                </a:solidFill>
                <a:latin typeface="Times New Roman" pitchFamily="32" charset="0"/>
              </a:defRPr>
            </a:lvl8pPr>
            <a:lvl9pPr marL="1828800" algn="ctr" rtl="0" eaLnBrk="0" fontAlgn="base" hangingPunct="0">
              <a:spcBef>
                <a:spcPct val="0"/>
              </a:spcBef>
              <a:spcAft>
                <a:spcPct val="0"/>
              </a:spcAft>
              <a:defRPr sz="3200" b="1">
                <a:solidFill>
                  <a:schemeClr val="accent2"/>
                </a:solidFill>
                <a:latin typeface="Times New Roman" pitchFamily="32" charset="0"/>
              </a:defRPr>
            </a:lvl9pPr>
          </a:lstStyle>
          <a:p>
            <a:r>
              <a:rPr lang="en-US" kern="0" dirty="0">
                <a:solidFill>
                  <a:srgbClr val="0070C0"/>
                </a:solidFill>
              </a:rPr>
              <a:t>Bending - Strain</a:t>
            </a:r>
          </a:p>
        </p:txBody>
      </p:sp>
      <p:sp>
        <p:nvSpPr>
          <p:cNvPr id="5" name="TextBox 4"/>
          <p:cNvSpPr txBox="1"/>
          <p:nvPr/>
        </p:nvSpPr>
        <p:spPr>
          <a:xfrm>
            <a:off x="609600" y="914400"/>
            <a:ext cx="3733800"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t>Strain</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Anticlastic bending </a:t>
            </a:r>
          </a:p>
        </p:txBody>
      </p:sp>
      <p:pic>
        <p:nvPicPr>
          <p:cNvPr id="6" name="Picture 5"/>
          <p:cNvPicPr>
            <a:picLocks noChangeAspect="1"/>
          </p:cNvPicPr>
          <p:nvPr/>
        </p:nvPicPr>
        <p:blipFill>
          <a:blip r:embed="rId3"/>
          <a:stretch>
            <a:fillRect/>
          </a:stretch>
        </p:blipFill>
        <p:spPr>
          <a:xfrm>
            <a:off x="6934200" y="3886338"/>
            <a:ext cx="3962400" cy="2358887"/>
          </a:xfrm>
          <a:prstGeom prst="rect">
            <a:avLst/>
          </a:prstGeom>
        </p:spPr>
      </p:pic>
      <p:grpSp>
        <p:nvGrpSpPr>
          <p:cNvPr id="43" name="Group 42">
            <a:extLst>
              <a:ext uri="{FF2B5EF4-FFF2-40B4-BE49-F238E27FC236}">
                <a16:creationId xmlns:a16="http://schemas.microsoft.com/office/drawing/2014/main" id="{40AE61B0-A768-4095-F4F2-BB71D1580AA6}"/>
              </a:ext>
            </a:extLst>
          </p:cNvPr>
          <p:cNvGrpSpPr/>
          <p:nvPr/>
        </p:nvGrpSpPr>
        <p:grpSpPr>
          <a:xfrm>
            <a:off x="7391400" y="609600"/>
            <a:ext cx="4572000" cy="4572000"/>
            <a:chOff x="7391400" y="513504"/>
            <a:chExt cx="4572000" cy="4572000"/>
          </a:xfrm>
        </p:grpSpPr>
        <p:sp>
          <p:nvSpPr>
            <p:cNvPr id="2" name="Arc 1">
              <a:extLst>
                <a:ext uri="{FF2B5EF4-FFF2-40B4-BE49-F238E27FC236}">
                  <a16:creationId xmlns:a16="http://schemas.microsoft.com/office/drawing/2014/main" id="{80BA2F53-D74E-DE90-08A8-289BF5A3105D}"/>
                </a:ext>
              </a:extLst>
            </p:cNvPr>
            <p:cNvSpPr/>
            <p:nvPr/>
          </p:nvSpPr>
          <p:spPr>
            <a:xfrm>
              <a:off x="7391400" y="513504"/>
              <a:ext cx="4572000" cy="4572000"/>
            </a:xfrm>
            <a:prstGeom prst="arc">
              <a:avLst>
                <a:gd name="adj1" fmla="val 14007506"/>
                <a:gd name="adj2" fmla="val 18393784"/>
              </a:avLst>
            </a:prstGeom>
            <a:solidFill>
              <a:srgbClr val="00B050">
                <a:alpha val="35000"/>
              </a:srgb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3" name="Arc 22">
              <a:extLst>
                <a:ext uri="{FF2B5EF4-FFF2-40B4-BE49-F238E27FC236}">
                  <a16:creationId xmlns:a16="http://schemas.microsoft.com/office/drawing/2014/main" id="{381C2A13-900E-B713-EA0C-3F09C14CB215}"/>
                </a:ext>
              </a:extLst>
            </p:cNvPr>
            <p:cNvSpPr/>
            <p:nvPr/>
          </p:nvSpPr>
          <p:spPr>
            <a:xfrm>
              <a:off x="7848600" y="970704"/>
              <a:ext cx="3657600" cy="3657600"/>
            </a:xfrm>
            <a:prstGeom prst="arc">
              <a:avLst>
                <a:gd name="adj1" fmla="val 14007506"/>
                <a:gd name="adj2" fmla="val 18393784"/>
              </a:avLst>
            </a:prstGeom>
            <a:solidFill>
              <a:schemeClr val="bg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1B0B278F-3B17-B629-DF4F-AEDB6D9202EB}"/>
                </a:ext>
              </a:extLst>
            </p:cNvPr>
            <p:cNvCxnSpPr>
              <a:cxnSpLocks/>
              <a:stCxn id="23" idx="0"/>
              <a:endCxn id="2" idx="1"/>
            </p:cNvCxnSpPr>
            <p:nvPr/>
          </p:nvCxnSpPr>
          <p:spPr>
            <a:xfrm>
              <a:off x="8588522" y="1330200"/>
              <a:ext cx="1088878" cy="1469304"/>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751F478-B0B5-55DE-32B0-243EAF25C62C}"/>
                </a:ext>
              </a:extLst>
            </p:cNvPr>
            <p:cNvCxnSpPr>
              <a:cxnSpLocks/>
              <a:endCxn id="2" idx="1"/>
            </p:cNvCxnSpPr>
            <p:nvPr/>
          </p:nvCxnSpPr>
          <p:spPr>
            <a:xfrm flipH="1">
              <a:off x="9677400" y="1155637"/>
              <a:ext cx="1219200" cy="1643867"/>
            </a:xfrm>
            <a:prstGeom prst="line">
              <a:avLst/>
            </a:prstGeom>
            <a:ln>
              <a:solidFill>
                <a:schemeClr val="tx1"/>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Arc 31">
              <a:extLst>
                <a:ext uri="{FF2B5EF4-FFF2-40B4-BE49-F238E27FC236}">
                  <a16:creationId xmlns:a16="http://schemas.microsoft.com/office/drawing/2014/main" id="{037209F2-DFC5-DBAA-62B5-0EEED37E2A80}"/>
                </a:ext>
              </a:extLst>
            </p:cNvPr>
            <p:cNvSpPr/>
            <p:nvPr/>
          </p:nvSpPr>
          <p:spPr>
            <a:xfrm>
              <a:off x="7620000" y="742104"/>
              <a:ext cx="4114800" cy="4114800"/>
            </a:xfrm>
            <a:prstGeom prst="arc">
              <a:avLst>
                <a:gd name="adj1" fmla="val 13713562"/>
                <a:gd name="adj2" fmla="val 18681330"/>
              </a:avLst>
            </a:prstGeom>
            <a:ln>
              <a:prstDash val="lgDashDotDot"/>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C1AE935D-7E80-B23B-B781-65A0A4975C50}"/>
                </a:ext>
              </a:extLst>
            </p:cNvPr>
            <p:cNvCxnSpPr/>
            <p:nvPr/>
          </p:nvCxnSpPr>
          <p:spPr>
            <a:xfrm>
              <a:off x="9677400" y="742104"/>
              <a:ext cx="12192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2591881-6F39-5863-377E-D2F8361E206A}"/>
                </a:ext>
              </a:extLst>
            </p:cNvPr>
            <p:cNvCxnSpPr>
              <a:cxnSpLocks/>
            </p:cNvCxnSpPr>
            <p:nvPr/>
          </p:nvCxnSpPr>
          <p:spPr>
            <a:xfrm rot="5400000">
              <a:off x="9036124" y="1351704"/>
              <a:ext cx="12192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6DA752E2-C64E-F9C3-7C85-79C47E69F23A}"/>
                    </a:ext>
                  </a:extLst>
                </p:cNvPr>
                <p:cNvSpPr txBox="1"/>
                <p:nvPr/>
              </p:nvSpPr>
              <p:spPr>
                <a:xfrm>
                  <a:off x="10992140" y="551291"/>
                  <a:ext cx="1945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xmlns="">
            <p:sp>
              <p:nvSpPr>
                <p:cNvPr id="36" name="TextBox 35">
                  <a:extLst>
                    <a:ext uri="{FF2B5EF4-FFF2-40B4-BE49-F238E27FC236}">
                      <a16:creationId xmlns:a16="http://schemas.microsoft.com/office/drawing/2014/main" id="{6DA752E2-C64E-F9C3-7C85-79C47E69F23A}"/>
                    </a:ext>
                  </a:extLst>
                </p:cNvPr>
                <p:cNvSpPr txBox="1">
                  <a:spLocks noRot="1" noChangeAspect="1" noMove="1" noResize="1" noEditPoints="1" noAdjustHandles="1" noChangeArrowheads="1" noChangeShapeType="1" noTextEdit="1"/>
                </p:cNvSpPr>
                <p:nvPr/>
              </p:nvSpPr>
              <p:spPr>
                <a:xfrm>
                  <a:off x="10992140" y="551291"/>
                  <a:ext cx="194540" cy="276999"/>
                </a:xfrm>
                <a:prstGeom prst="rect">
                  <a:avLst/>
                </a:prstGeom>
                <a:blipFill>
                  <a:blip r:embed="rId4"/>
                  <a:stretch>
                    <a:fillRect l="-15625" r="-9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AF9C27D8-5CA7-390C-8600-FEC1F6D88DF5}"/>
                    </a:ext>
                  </a:extLst>
                </p:cNvPr>
                <p:cNvSpPr txBox="1"/>
                <p:nvPr/>
              </p:nvSpPr>
              <p:spPr>
                <a:xfrm>
                  <a:off x="9669453" y="1763326"/>
                  <a:ext cx="19793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dirty="0"/>
                </a:p>
              </p:txBody>
            </p:sp>
          </mc:Choice>
          <mc:Fallback xmlns="">
            <p:sp>
              <p:nvSpPr>
                <p:cNvPr id="37" name="TextBox 36">
                  <a:extLst>
                    <a:ext uri="{FF2B5EF4-FFF2-40B4-BE49-F238E27FC236}">
                      <a16:creationId xmlns:a16="http://schemas.microsoft.com/office/drawing/2014/main" id="{AF9C27D8-5CA7-390C-8600-FEC1F6D88DF5}"/>
                    </a:ext>
                  </a:extLst>
                </p:cNvPr>
                <p:cNvSpPr txBox="1">
                  <a:spLocks noRot="1" noChangeAspect="1" noMove="1" noResize="1" noEditPoints="1" noAdjustHandles="1" noChangeArrowheads="1" noChangeShapeType="1" noTextEdit="1"/>
                </p:cNvSpPr>
                <p:nvPr/>
              </p:nvSpPr>
              <p:spPr>
                <a:xfrm>
                  <a:off x="9669453" y="1763326"/>
                  <a:ext cx="197939" cy="276999"/>
                </a:xfrm>
                <a:prstGeom prst="rect">
                  <a:avLst/>
                </a:prstGeom>
                <a:blipFill>
                  <a:blip r:embed="rId5"/>
                  <a:stretch>
                    <a:fillRect l="-27273" r="-21212" b="-2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5BAED4EA-9B51-4279-A18A-321C683C0601}"/>
                    </a:ext>
                  </a:extLst>
                </p:cNvPr>
                <p:cNvSpPr txBox="1"/>
                <p:nvPr/>
              </p:nvSpPr>
              <p:spPr>
                <a:xfrm>
                  <a:off x="10492322" y="1731690"/>
                  <a:ext cx="19678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𝜌</m:t>
                        </m:r>
                      </m:oMath>
                    </m:oMathPara>
                  </a14:m>
                  <a:endParaRPr lang="en-US" dirty="0"/>
                </a:p>
              </p:txBody>
            </p:sp>
          </mc:Choice>
          <mc:Fallback xmlns="">
            <p:sp>
              <p:nvSpPr>
                <p:cNvPr id="38" name="TextBox 37">
                  <a:extLst>
                    <a:ext uri="{FF2B5EF4-FFF2-40B4-BE49-F238E27FC236}">
                      <a16:creationId xmlns:a16="http://schemas.microsoft.com/office/drawing/2014/main" id="{5BAED4EA-9B51-4279-A18A-321C683C0601}"/>
                    </a:ext>
                  </a:extLst>
                </p:cNvPr>
                <p:cNvSpPr txBox="1">
                  <a:spLocks noRot="1" noChangeAspect="1" noMove="1" noResize="1" noEditPoints="1" noAdjustHandles="1" noChangeArrowheads="1" noChangeShapeType="1" noTextEdit="1"/>
                </p:cNvSpPr>
                <p:nvPr/>
              </p:nvSpPr>
              <p:spPr>
                <a:xfrm>
                  <a:off x="10492322" y="1731690"/>
                  <a:ext cx="196785" cy="276999"/>
                </a:xfrm>
                <a:prstGeom prst="rect">
                  <a:avLst/>
                </a:prstGeom>
                <a:blipFill>
                  <a:blip r:embed="rId6"/>
                  <a:stretch>
                    <a:fillRect l="-28125" r="-25000" b="-2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20F3BD3B-6EB1-02F4-828D-26C97AF97798}"/>
                    </a:ext>
                  </a:extLst>
                </p:cNvPr>
                <p:cNvSpPr txBox="1"/>
                <p:nvPr/>
              </p:nvSpPr>
              <p:spPr>
                <a:xfrm>
                  <a:off x="9592869" y="2387093"/>
                  <a:ext cx="20069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𝜃</m:t>
                        </m:r>
                      </m:oMath>
                    </m:oMathPara>
                  </a14:m>
                  <a:endParaRPr lang="en-US" dirty="0"/>
                </a:p>
              </p:txBody>
            </p:sp>
          </mc:Choice>
          <mc:Fallback xmlns="">
            <p:sp>
              <p:nvSpPr>
                <p:cNvPr id="39" name="TextBox 38">
                  <a:extLst>
                    <a:ext uri="{FF2B5EF4-FFF2-40B4-BE49-F238E27FC236}">
                      <a16:creationId xmlns:a16="http://schemas.microsoft.com/office/drawing/2014/main" id="{20F3BD3B-6EB1-02F4-828D-26C97AF97798}"/>
                    </a:ext>
                  </a:extLst>
                </p:cNvPr>
                <p:cNvSpPr txBox="1">
                  <a:spLocks noRot="1" noChangeAspect="1" noMove="1" noResize="1" noEditPoints="1" noAdjustHandles="1" noChangeArrowheads="1" noChangeShapeType="1" noTextEdit="1"/>
                </p:cNvSpPr>
                <p:nvPr/>
              </p:nvSpPr>
              <p:spPr>
                <a:xfrm>
                  <a:off x="9592869" y="2387093"/>
                  <a:ext cx="200696" cy="276999"/>
                </a:xfrm>
                <a:prstGeom prst="rect">
                  <a:avLst/>
                </a:prstGeom>
                <a:blipFill>
                  <a:blip r:embed="rId7"/>
                  <a:stretch>
                    <a:fillRect l="-27273" r="-18182" b="-8696"/>
                  </a:stretch>
                </a:blipFill>
              </p:spPr>
              <p:txBody>
                <a:bodyPr/>
                <a:lstStyle/>
                <a:p>
                  <a:r>
                    <a:rPr lang="en-US">
                      <a:noFill/>
                    </a:rPr>
                    <a:t> </a:t>
                  </a:r>
                </a:p>
              </p:txBody>
            </p:sp>
          </mc:Fallback>
        </mc:AlternateContent>
        <p:sp>
          <p:nvSpPr>
            <p:cNvPr id="40" name="Arc 39">
              <a:extLst>
                <a:ext uri="{FF2B5EF4-FFF2-40B4-BE49-F238E27FC236}">
                  <a16:creationId xmlns:a16="http://schemas.microsoft.com/office/drawing/2014/main" id="{3159AF93-DADC-1555-E9B8-AB5FB966F21E}"/>
                </a:ext>
              </a:extLst>
            </p:cNvPr>
            <p:cNvSpPr/>
            <p:nvPr/>
          </p:nvSpPr>
          <p:spPr>
            <a:xfrm>
              <a:off x="9220199" y="2353149"/>
              <a:ext cx="914400" cy="914400"/>
            </a:xfrm>
            <a:prstGeom prst="arc">
              <a:avLst>
                <a:gd name="adj1" fmla="val 14007506"/>
                <a:gd name="adj2" fmla="val 18393784"/>
              </a:avLst>
            </a:prstGeom>
            <a:ln>
              <a:headEnd type="arrow" w="med" len="med"/>
              <a:tailEnd type="arrow"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3198165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Slide Number Placeholder 6"/>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8AFC285-CDEF-4F5E-9E3D-70B40282689B}" type="slidenum">
              <a:rPr lang="en-US" sz="1400"/>
              <a:pPr/>
              <a:t>5</a:t>
            </a:fld>
            <a:endParaRPr lang="en-US" sz="1400" dirty="0"/>
          </a:p>
        </p:txBody>
      </p:sp>
      <p:sp>
        <p:nvSpPr>
          <p:cNvPr id="8" name="Rectangle 2"/>
          <p:cNvSpPr txBox="1">
            <a:spLocks noChangeArrowheads="1"/>
          </p:cNvSpPr>
          <p:nvPr/>
        </p:nvSpPr>
        <p:spPr bwMode="auto">
          <a:xfrm>
            <a:off x="1905000" y="159589"/>
            <a:ext cx="8382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32" charset="0"/>
              </a:defRPr>
            </a:lvl2pPr>
            <a:lvl3pPr algn="ctr" rtl="0" eaLnBrk="0" fontAlgn="base" hangingPunct="0">
              <a:spcBef>
                <a:spcPct val="0"/>
              </a:spcBef>
              <a:spcAft>
                <a:spcPct val="0"/>
              </a:spcAft>
              <a:defRPr sz="3200" b="1">
                <a:solidFill>
                  <a:schemeClr val="accent2"/>
                </a:solidFill>
                <a:latin typeface="Times New Roman" pitchFamily="32" charset="0"/>
              </a:defRPr>
            </a:lvl3pPr>
            <a:lvl4pPr algn="ctr" rtl="0" eaLnBrk="0" fontAlgn="base" hangingPunct="0">
              <a:spcBef>
                <a:spcPct val="0"/>
              </a:spcBef>
              <a:spcAft>
                <a:spcPct val="0"/>
              </a:spcAft>
              <a:defRPr sz="3200" b="1">
                <a:solidFill>
                  <a:schemeClr val="accent2"/>
                </a:solidFill>
                <a:latin typeface="Times New Roman" pitchFamily="32" charset="0"/>
              </a:defRPr>
            </a:lvl4pPr>
            <a:lvl5pPr algn="ctr" rtl="0" eaLnBrk="0" fontAlgn="base" hangingPunct="0">
              <a:spcBef>
                <a:spcPct val="0"/>
              </a:spcBef>
              <a:spcAft>
                <a:spcPct val="0"/>
              </a:spcAft>
              <a:defRPr sz="3200" b="1">
                <a:solidFill>
                  <a:schemeClr val="accent2"/>
                </a:solidFill>
                <a:latin typeface="Times New Roman" pitchFamily="32" charset="0"/>
              </a:defRPr>
            </a:lvl5pPr>
            <a:lvl6pPr marL="457200" algn="ctr" rtl="0" eaLnBrk="0" fontAlgn="base" hangingPunct="0">
              <a:spcBef>
                <a:spcPct val="0"/>
              </a:spcBef>
              <a:spcAft>
                <a:spcPct val="0"/>
              </a:spcAft>
              <a:defRPr sz="3200" b="1">
                <a:solidFill>
                  <a:schemeClr val="accent2"/>
                </a:solidFill>
                <a:latin typeface="Times New Roman" pitchFamily="32" charset="0"/>
              </a:defRPr>
            </a:lvl6pPr>
            <a:lvl7pPr marL="914400" algn="ctr" rtl="0" eaLnBrk="0" fontAlgn="base" hangingPunct="0">
              <a:spcBef>
                <a:spcPct val="0"/>
              </a:spcBef>
              <a:spcAft>
                <a:spcPct val="0"/>
              </a:spcAft>
              <a:defRPr sz="3200" b="1">
                <a:solidFill>
                  <a:schemeClr val="accent2"/>
                </a:solidFill>
                <a:latin typeface="Times New Roman" pitchFamily="32" charset="0"/>
              </a:defRPr>
            </a:lvl7pPr>
            <a:lvl8pPr marL="1371600" algn="ctr" rtl="0" eaLnBrk="0" fontAlgn="base" hangingPunct="0">
              <a:spcBef>
                <a:spcPct val="0"/>
              </a:spcBef>
              <a:spcAft>
                <a:spcPct val="0"/>
              </a:spcAft>
              <a:defRPr sz="3200" b="1">
                <a:solidFill>
                  <a:schemeClr val="accent2"/>
                </a:solidFill>
                <a:latin typeface="Times New Roman" pitchFamily="32" charset="0"/>
              </a:defRPr>
            </a:lvl8pPr>
            <a:lvl9pPr marL="1828800" algn="ctr" rtl="0" eaLnBrk="0" fontAlgn="base" hangingPunct="0">
              <a:spcBef>
                <a:spcPct val="0"/>
              </a:spcBef>
              <a:spcAft>
                <a:spcPct val="0"/>
              </a:spcAft>
              <a:defRPr sz="3200" b="1">
                <a:solidFill>
                  <a:schemeClr val="accent2"/>
                </a:solidFill>
                <a:latin typeface="Times New Roman" pitchFamily="32" charset="0"/>
              </a:defRPr>
            </a:lvl9pPr>
          </a:lstStyle>
          <a:p>
            <a:r>
              <a:rPr lang="en-US" kern="0" dirty="0">
                <a:solidFill>
                  <a:srgbClr val="0070C0"/>
                </a:solidFill>
              </a:rPr>
              <a:t>Moment of Inertia – A Word</a:t>
            </a:r>
          </a:p>
        </p:txBody>
      </p:sp>
      <mc:AlternateContent xmlns:mc="http://schemas.openxmlformats.org/markup-compatibility/2006" xmlns:a14="http://schemas.microsoft.com/office/drawing/2010/main">
        <mc:Choice Requires="a14">
          <p:sp>
            <p:nvSpPr>
              <p:cNvPr id="5" name="TextBox 4"/>
              <p:cNvSpPr txBox="1"/>
              <p:nvPr/>
            </p:nvSpPr>
            <p:spPr>
              <a:xfrm>
                <a:off x="609600" y="1132523"/>
                <a:ext cx="10972800" cy="3200171"/>
              </a:xfrm>
              <a:prstGeom prst="rect">
                <a:avLst/>
              </a:prstGeom>
              <a:noFill/>
            </p:spPr>
            <p:txBody>
              <a:bodyPr wrap="square" rtlCol="0">
                <a:spAutoFit/>
              </a:bodyPr>
              <a:lstStyle/>
              <a:p>
                <a:pPr marL="285750" indent="-285750">
                  <a:buFont typeface="Arial" panose="020B0604020202020204" pitchFamily="34" charset="0"/>
                  <a:buChar char="•"/>
                </a:pPr>
                <a:r>
                  <a:rPr lang="en-US" sz="2400" dirty="0"/>
                  <a:t>A lot of technical literature, including our textbook, often refer to </a:t>
                </a:r>
                <a14:m>
                  <m:oMath xmlns:m="http://schemas.openxmlformats.org/officeDocument/2006/math">
                    <m:r>
                      <a:rPr lang="en-US" sz="2400" i="1" dirty="0" smtClean="0">
                        <a:latin typeface="Cambria Math" panose="02040503050406030204" pitchFamily="18" charset="0"/>
                      </a:rPr>
                      <m:t>𝐼</m:t>
                    </m:r>
                  </m:oMath>
                </a14:m>
                <a:r>
                  <a:rPr lang="en-US" sz="2400" dirty="0"/>
                  <a:t> (in </a:t>
                </a:r>
                <a14:m>
                  <m:oMath xmlns:m="http://schemas.openxmlformats.org/officeDocument/2006/math">
                    <m:r>
                      <a:rPr lang="en-US" sz="2400" i="1" dirty="0">
                        <a:latin typeface="Cambria Math" panose="02040503050406030204" pitchFamily="18" charset="0"/>
                        <a:ea typeface="Cambria Math" panose="02040503050406030204" pitchFamily="18" charset="0"/>
                      </a:rPr>
                      <m:t>𝜎</m:t>
                    </m:r>
                    <m:r>
                      <a:rPr lang="en-US" sz="2400" i="1" dirty="0">
                        <a:latin typeface="Cambria Math" panose="02040503050406030204" pitchFamily="18" charset="0"/>
                      </a:rPr>
                      <m:t>=</m:t>
                    </m:r>
                    <m:f>
                      <m:fPr>
                        <m:ctrlPr>
                          <a:rPr lang="en-US" sz="2400" i="1" dirty="0">
                            <a:latin typeface="Cambria Math" panose="02040503050406030204" pitchFamily="18" charset="0"/>
                          </a:rPr>
                        </m:ctrlPr>
                      </m:fPr>
                      <m:num>
                        <m:r>
                          <a:rPr lang="en-US" sz="2400" i="1" dirty="0">
                            <a:latin typeface="Cambria Math" panose="02040503050406030204" pitchFamily="18" charset="0"/>
                          </a:rPr>
                          <m:t>𝑀𝑦</m:t>
                        </m:r>
                      </m:num>
                      <m:den>
                        <m:r>
                          <a:rPr lang="en-US" sz="2400" i="1" dirty="0">
                            <a:latin typeface="Cambria Math" panose="02040503050406030204" pitchFamily="18" charset="0"/>
                          </a:rPr>
                          <m:t>𝐼</m:t>
                        </m:r>
                      </m:den>
                    </m:f>
                  </m:oMath>
                </a14:m>
                <a:r>
                  <a:rPr lang="en-US" sz="2400" dirty="0"/>
                  <a:t>) as the “moment of inertia,” but didn’t we have a different moment of inertia in dynamics?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Yes … that was the </a:t>
                </a:r>
                <a:r>
                  <a:rPr lang="en-US" sz="2400" i="1" dirty="0"/>
                  <a:t>mass</a:t>
                </a:r>
                <a:r>
                  <a:rPr lang="en-US" sz="2400" dirty="0"/>
                  <a:t> moment of inertia. The parameter here is the </a:t>
                </a:r>
                <a:r>
                  <a:rPr lang="en-US" sz="2400" i="1" dirty="0"/>
                  <a:t>area</a:t>
                </a:r>
                <a:r>
                  <a:rPr lang="en-US" sz="2400" dirty="0"/>
                  <a:t> moment of inertia (also second moment of area). But we often get lazy and use the shortened version, though it is usually easy to determine which one is being referred to based on context.</a:t>
                </a:r>
              </a:p>
            </p:txBody>
          </p:sp>
        </mc:Choice>
        <mc:Fallback xmlns="">
          <p:sp>
            <p:nvSpPr>
              <p:cNvPr id="5" name="TextBox 4"/>
              <p:cNvSpPr txBox="1">
                <a:spLocks noRot="1" noChangeAspect="1" noMove="1" noResize="1" noEditPoints="1" noAdjustHandles="1" noChangeArrowheads="1" noChangeShapeType="1" noTextEdit="1"/>
              </p:cNvSpPr>
              <p:nvPr/>
            </p:nvSpPr>
            <p:spPr>
              <a:xfrm>
                <a:off x="609600" y="1132523"/>
                <a:ext cx="10972800" cy="3200171"/>
              </a:xfrm>
              <a:prstGeom prst="rect">
                <a:avLst/>
              </a:prstGeom>
              <a:blipFill>
                <a:blip r:embed="rId3"/>
                <a:stretch>
                  <a:fillRect l="-722" r="-1222" b="-3619"/>
                </a:stretch>
              </a:blipFill>
            </p:spPr>
            <p:txBody>
              <a:bodyPr/>
              <a:lstStyle/>
              <a:p>
                <a:r>
                  <a:rPr lang="en-US">
                    <a:noFill/>
                  </a:rPr>
                  <a:t> </a:t>
                </a:r>
              </a:p>
            </p:txBody>
          </p:sp>
        </mc:Fallback>
      </mc:AlternateContent>
    </p:spTree>
    <p:extLst>
      <p:ext uri="{BB962C8B-B14F-4D97-AF65-F5344CB8AC3E}">
        <p14:creationId xmlns:p14="http://schemas.microsoft.com/office/powerpoint/2010/main" val="3049385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Slide Number Placeholder 6"/>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8AFC285-CDEF-4F5E-9E3D-70B40282689B}" type="slidenum">
              <a:rPr lang="en-US" sz="1400"/>
              <a:pPr/>
              <a:t>6</a:t>
            </a:fld>
            <a:endParaRPr lang="en-US" sz="1400" dirty="0"/>
          </a:p>
        </p:txBody>
      </p:sp>
      <p:pic>
        <p:nvPicPr>
          <p:cNvPr id="10" name="asymmetrical bending">
            <a:hlinkClick r:id="" action="ppaction://media"/>
            <a:extLst>
              <a:ext uri="{FF2B5EF4-FFF2-40B4-BE49-F238E27FC236}">
                <a16:creationId xmlns:a16="http://schemas.microsoft.com/office/drawing/2014/main" id="{2E5CD89E-B7CF-4F95-A36D-27A3BFFB5E0C}"/>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2133600" y="0"/>
            <a:ext cx="7924094" cy="6483349"/>
          </a:xfrm>
          <a:prstGeom prst="rect">
            <a:avLst/>
          </a:prstGeom>
        </p:spPr>
      </p:pic>
      <p:sp>
        <p:nvSpPr>
          <p:cNvPr id="11" name="TextBox 10">
            <a:extLst>
              <a:ext uri="{FF2B5EF4-FFF2-40B4-BE49-F238E27FC236}">
                <a16:creationId xmlns:a16="http://schemas.microsoft.com/office/drawing/2014/main" id="{B370AE66-D9E7-4068-B204-7B6A3C5FC6BD}"/>
              </a:ext>
            </a:extLst>
          </p:cNvPr>
          <p:cNvSpPr txBox="1"/>
          <p:nvPr/>
        </p:nvSpPr>
        <p:spPr>
          <a:xfrm>
            <a:off x="2286000" y="6483350"/>
            <a:ext cx="7573740" cy="369332"/>
          </a:xfrm>
          <a:prstGeom prst="rect">
            <a:avLst/>
          </a:prstGeom>
          <a:noFill/>
        </p:spPr>
        <p:txBody>
          <a:bodyPr wrap="none" rtlCol="0">
            <a:spAutoFit/>
          </a:bodyPr>
          <a:lstStyle/>
          <a:p>
            <a:r>
              <a:rPr lang="en-US" dirty="0"/>
              <a:t>(Carl T. F. Ross, DSc; </a:t>
            </a:r>
            <a:r>
              <a:rPr lang="en-US" dirty="0">
                <a:hlinkClick r:id="rId6"/>
              </a:rPr>
              <a:t>https://www.youtube.com/watch?v=owIvg9I37MM</a:t>
            </a:r>
            <a:r>
              <a:rPr lang="en-US" dirty="0"/>
              <a:t>)</a:t>
            </a:r>
          </a:p>
        </p:txBody>
      </p:sp>
      <p:sp>
        <p:nvSpPr>
          <p:cNvPr id="2" name="Rectangle 2">
            <a:extLst>
              <a:ext uri="{FF2B5EF4-FFF2-40B4-BE49-F238E27FC236}">
                <a16:creationId xmlns:a16="http://schemas.microsoft.com/office/drawing/2014/main" id="{F1AAD631-DCC1-3427-9642-1B73EEFD43DC}"/>
              </a:ext>
            </a:extLst>
          </p:cNvPr>
          <p:cNvSpPr txBox="1">
            <a:spLocks noChangeArrowheads="1"/>
          </p:cNvSpPr>
          <p:nvPr/>
        </p:nvSpPr>
        <p:spPr bwMode="auto">
          <a:xfrm>
            <a:off x="3176586" y="159589"/>
            <a:ext cx="5891214" cy="685800"/>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32" charset="0"/>
              </a:defRPr>
            </a:lvl2pPr>
            <a:lvl3pPr algn="ctr" rtl="0" eaLnBrk="0" fontAlgn="base" hangingPunct="0">
              <a:spcBef>
                <a:spcPct val="0"/>
              </a:spcBef>
              <a:spcAft>
                <a:spcPct val="0"/>
              </a:spcAft>
              <a:defRPr sz="3200" b="1">
                <a:solidFill>
                  <a:schemeClr val="accent2"/>
                </a:solidFill>
                <a:latin typeface="Times New Roman" pitchFamily="32" charset="0"/>
              </a:defRPr>
            </a:lvl3pPr>
            <a:lvl4pPr algn="ctr" rtl="0" eaLnBrk="0" fontAlgn="base" hangingPunct="0">
              <a:spcBef>
                <a:spcPct val="0"/>
              </a:spcBef>
              <a:spcAft>
                <a:spcPct val="0"/>
              </a:spcAft>
              <a:defRPr sz="3200" b="1">
                <a:solidFill>
                  <a:schemeClr val="accent2"/>
                </a:solidFill>
                <a:latin typeface="Times New Roman" pitchFamily="32" charset="0"/>
              </a:defRPr>
            </a:lvl4pPr>
            <a:lvl5pPr algn="ctr" rtl="0" eaLnBrk="0" fontAlgn="base" hangingPunct="0">
              <a:spcBef>
                <a:spcPct val="0"/>
              </a:spcBef>
              <a:spcAft>
                <a:spcPct val="0"/>
              </a:spcAft>
              <a:defRPr sz="3200" b="1">
                <a:solidFill>
                  <a:schemeClr val="accent2"/>
                </a:solidFill>
                <a:latin typeface="Times New Roman" pitchFamily="32" charset="0"/>
              </a:defRPr>
            </a:lvl5pPr>
            <a:lvl6pPr marL="457200" algn="ctr" rtl="0" eaLnBrk="0" fontAlgn="base" hangingPunct="0">
              <a:spcBef>
                <a:spcPct val="0"/>
              </a:spcBef>
              <a:spcAft>
                <a:spcPct val="0"/>
              </a:spcAft>
              <a:defRPr sz="3200" b="1">
                <a:solidFill>
                  <a:schemeClr val="accent2"/>
                </a:solidFill>
                <a:latin typeface="Times New Roman" pitchFamily="32" charset="0"/>
              </a:defRPr>
            </a:lvl6pPr>
            <a:lvl7pPr marL="914400" algn="ctr" rtl="0" eaLnBrk="0" fontAlgn="base" hangingPunct="0">
              <a:spcBef>
                <a:spcPct val="0"/>
              </a:spcBef>
              <a:spcAft>
                <a:spcPct val="0"/>
              </a:spcAft>
              <a:defRPr sz="3200" b="1">
                <a:solidFill>
                  <a:schemeClr val="accent2"/>
                </a:solidFill>
                <a:latin typeface="Times New Roman" pitchFamily="32" charset="0"/>
              </a:defRPr>
            </a:lvl7pPr>
            <a:lvl8pPr marL="1371600" algn="ctr" rtl="0" eaLnBrk="0" fontAlgn="base" hangingPunct="0">
              <a:spcBef>
                <a:spcPct val="0"/>
              </a:spcBef>
              <a:spcAft>
                <a:spcPct val="0"/>
              </a:spcAft>
              <a:defRPr sz="3200" b="1">
                <a:solidFill>
                  <a:schemeClr val="accent2"/>
                </a:solidFill>
                <a:latin typeface="Times New Roman" pitchFamily="32" charset="0"/>
              </a:defRPr>
            </a:lvl8pPr>
            <a:lvl9pPr marL="1828800" algn="ctr" rtl="0" eaLnBrk="0" fontAlgn="base" hangingPunct="0">
              <a:spcBef>
                <a:spcPct val="0"/>
              </a:spcBef>
              <a:spcAft>
                <a:spcPct val="0"/>
              </a:spcAft>
              <a:defRPr sz="3200" b="1">
                <a:solidFill>
                  <a:schemeClr val="accent2"/>
                </a:solidFill>
                <a:latin typeface="Times New Roman" pitchFamily="32" charset="0"/>
              </a:defRPr>
            </a:lvl9pPr>
          </a:lstStyle>
          <a:p>
            <a:r>
              <a:rPr lang="en-US" kern="0" dirty="0">
                <a:solidFill>
                  <a:srgbClr val="0070C0"/>
                </a:solidFill>
              </a:rPr>
              <a:t>Asymmetric Bending</a:t>
            </a:r>
          </a:p>
        </p:txBody>
      </p:sp>
    </p:spTree>
    <p:extLst>
      <p:ext uri="{BB962C8B-B14F-4D97-AF65-F5344CB8AC3E}">
        <p14:creationId xmlns:p14="http://schemas.microsoft.com/office/powerpoint/2010/main" val="2945912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2400"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10"/>
                </p:tgtEl>
              </p:cMediaNode>
            </p:video>
            <p:seq concurrent="1" nextAc="seek">
              <p:cTn id="8" restart="whenNotActive" fill="hold" evtFilter="cancelBubble" nodeType="interactiveSeq">
                <p:stCondLst>
                  <p:cond evt="onClick" delay="0">
                    <p:tgtEl>
                      <p:spTgt spid="10"/>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0"/>
                                        </p:tgtEl>
                                      </p:cBhvr>
                                    </p:cmd>
                                  </p:childTnLst>
                                </p:cTn>
                              </p:par>
                            </p:childTnLst>
                          </p:cTn>
                        </p:par>
                      </p:childTnLst>
                    </p:cTn>
                  </p:par>
                </p:childTnLst>
              </p:cTn>
              <p:nextCondLst>
                <p:cond evt="onClick" delay="0">
                  <p:tgtEl>
                    <p:spTgt spid="10"/>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8066728" y="228600"/>
            <a:ext cx="3855903" cy="3048000"/>
          </a:xfrm>
          <a:prstGeom prst="rect">
            <a:avLst/>
          </a:prstGeom>
        </p:spPr>
      </p:pic>
      <p:sp>
        <p:nvSpPr>
          <p:cNvPr id="4100" name="Slide Number Placeholder 6"/>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8AFC285-CDEF-4F5E-9E3D-70B40282689B}" type="slidenum">
              <a:rPr lang="en-US" sz="1400"/>
              <a:pPr/>
              <a:t>7</a:t>
            </a:fld>
            <a:endParaRPr lang="en-US" sz="1400" dirty="0"/>
          </a:p>
        </p:txBody>
      </p:sp>
      <p:sp>
        <p:nvSpPr>
          <p:cNvPr id="8" name="Rectangle 2"/>
          <p:cNvSpPr txBox="1">
            <a:spLocks noChangeArrowheads="1"/>
          </p:cNvSpPr>
          <p:nvPr/>
        </p:nvSpPr>
        <p:spPr bwMode="auto">
          <a:xfrm>
            <a:off x="1957386" y="159589"/>
            <a:ext cx="5891214"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32" charset="0"/>
              </a:defRPr>
            </a:lvl2pPr>
            <a:lvl3pPr algn="ctr" rtl="0" eaLnBrk="0" fontAlgn="base" hangingPunct="0">
              <a:spcBef>
                <a:spcPct val="0"/>
              </a:spcBef>
              <a:spcAft>
                <a:spcPct val="0"/>
              </a:spcAft>
              <a:defRPr sz="3200" b="1">
                <a:solidFill>
                  <a:schemeClr val="accent2"/>
                </a:solidFill>
                <a:latin typeface="Times New Roman" pitchFamily="32" charset="0"/>
              </a:defRPr>
            </a:lvl3pPr>
            <a:lvl4pPr algn="ctr" rtl="0" eaLnBrk="0" fontAlgn="base" hangingPunct="0">
              <a:spcBef>
                <a:spcPct val="0"/>
              </a:spcBef>
              <a:spcAft>
                <a:spcPct val="0"/>
              </a:spcAft>
              <a:defRPr sz="3200" b="1">
                <a:solidFill>
                  <a:schemeClr val="accent2"/>
                </a:solidFill>
                <a:latin typeface="Times New Roman" pitchFamily="32" charset="0"/>
              </a:defRPr>
            </a:lvl4pPr>
            <a:lvl5pPr algn="ctr" rtl="0" eaLnBrk="0" fontAlgn="base" hangingPunct="0">
              <a:spcBef>
                <a:spcPct val="0"/>
              </a:spcBef>
              <a:spcAft>
                <a:spcPct val="0"/>
              </a:spcAft>
              <a:defRPr sz="3200" b="1">
                <a:solidFill>
                  <a:schemeClr val="accent2"/>
                </a:solidFill>
                <a:latin typeface="Times New Roman" pitchFamily="32" charset="0"/>
              </a:defRPr>
            </a:lvl5pPr>
            <a:lvl6pPr marL="457200" algn="ctr" rtl="0" eaLnBrk="0" fontAlgn="base" hangingPunct="0">
              <a:spcBef>
                <a:spcPct val="0"/>
              </a:spcBef>
              <a:spcAft>
                <a:spcPct val="0"/>
              </a:spcAft>
              <a:defRPr sz="3200" b="1">
                <a:solidFill>
                  <a:schemeClr val="accent2"/>
                </a:solidFill>
                <a:latin typeface="Times New Roman" pitchFamily="32" charset="0"/>
              </a:defRPr>
            </a:lvl6pPr>
            <a:lvl7pPr marL="914400" algn="ctr" rtl="0" eaLnBrk="0" fontAlgn="base" hangingPunct="0">
              <a:spcBef>
                <a:spcPct val="0"/>
              </a:spcBef>
              <a:spcAft>
                <a:spcPct val="0"/>
              </a:spcAft>
              <a:defRPr sz="3200" b="1">
                <a:solidFill>
                  <a:schemeClr val="accent2"/>
                </a:solidFill>
                <a:latin typeface="Times New Roman" pitchFamily="32" charset="0"/>
              </a:defRPr>
            </a:lvl7pPr>
            <a:lvl8pPr marL="1371600" algn="ctr" rtl="0" eaLnBrk="0" fontAlgn="base" hangingPunct="0">
              <a:spcBef>
                <a:spcPct val="0"/>
              </a:spcBef>
              <a:spcAft>
                <a:spcPct val="0"/>
              </a:spcAft>
              <a:defRPr sz="3200" b="1">
                <a:solidFill>
                  <a:schemeClr val="accent2"/>
                </a:solidFill>
                <a:latin typeface="Times New Roman" pitchFamily="32" charset="0"/>
              </a:defRPr>
            </a:lvl8pPr>
            <a:lvl9pPr marL="1828800" algn="ctr" rtl="0" eaLnBrk="0" fontAlgn="base" hangingPunct="0">
              <a:spcBef>
                <a:spcPct val="0"/>
              </a:spcBef>
              <a:spcAft>
                <a:spcPct val="0"/>
              </a:spcAft>
              <a:defRPr sz="3200" b="1">
                <a:solidFill>
                  <a:schemeClr val="accent2"/>
                </a:solidFill>
                <a:latin typeface="Times New Roman" pitchFamily="32" charset="0"/>
              </a:defRPr>
            </a:lvl9pPr>
          </a:lstStyle>
          <a:p>
            <a:r>
              <a:rPr lang="en-US" kern="0" dirty="0">
                <a:solidFill>
                  <a:srgbClr val="0070C0"/>
                </a:solidFill>
              </a:rPr>
              <a:t>Asymmetric Bending</a:t>
            </a:r>
          </a:p>
        </p:txBody>
      </p:sp>
      <p:sp>
        <p:nvSpPr>
          <p:cNvPr id="5" name="TextBox 4"/>
          <p:cNvSpPr txBox="1"/>
          <p:nvPr/>
        </p:nvSpPr>
        <p:spPr>
          <a:xfrm>
            <a:off x="685800" y="914401"/>
            <a:ext cx="7380928"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Asymmetric bending occurs when net applied moment is not about a principal axis</a:t>
            </a:r>
          </a:p>
          <a:p>
            <a:pPr marL="285750" indent="-285750">
              <a:buFont typeface="Arial" panose="020B0604020202020204" pitchFamily="34" charset="0"/>
              <a:buChar char="•"/>
            </a:pPr>
            <a:r>
              <a:rPr lang="en-US" sz="2400" dirty="0"/>
              <a:t>Derive expression for stress:</a:t>
            </a:r>
          </a:p>
        </p:txBody>
      </p:sp>
    </p:spTree>
    <p:extLst>
      <p:ext uri="{BB962C8B-B14F-4D97-AF65-F5344CB8AC3E}">
        <p14:creationId xmlns:p14="http://schemas.microsoft.com/office/powerpoint/2010/main" val="2983061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7086600" y="228600"/>
            <a:ext cx="4836032" cy="3822768"/>
          </a:xfrm>
          <a:prstGeom prst="rect">
            <a:avLst/>
          </a:prstGeom>
        </p:spPr>
      </p:pic>
      <p:sp>
        <p:nvSpPr>
          <p:cNvPr id="4100" name="Slide Number Placeholder 6"/>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8AFC285-CDEF-4F5E-9E3D-70B40282689B}" type="slidenum">
              <a:rPr lang="en-US" sz="1400"/>
              <a:pPr/>
              <a:t>8</a:t>
            </a:fld>
            <a:endParaRPr lang="en-US" sz="1400" dirty="0"/>
          </a:p>
        </p:txBody>
      </p:sp>
      <p:sp>
        <p:nvSpPr>
          <p:cNvPr id="8" name="Rectangle 2"/>
          <p:cNvSpPr txBox="1">
            <a:spLocks noChangeArrowheads="1"/>
          </p:cNvSpPr>
          <p:nvPr/>
        </p:nvSpPr>
        <p:spPr bwMode="auto">
          <a:xfrm>
            <a:off x="1957386" y="159589"/>
            <a:ext cx="5891214"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32" charset="0"/>
              </a:defRPr>
            </a:lvl2pPr>
            <a:lvl3pPr algn="ctr" rtl="0" eaLnBrk="0" fontAlgn="base" hangingPunct="0">
              <a:spcBef>
                <a:spcPct val="0"/>
              </a:spcBef>
              <a:spcAft>
                <a:spcPct val="0"/>
              </a:spcAft>
              <a:defRPr sz="3200" b="1">
                <a:solidFill>
                  <a:schemeClr val="accent2"/>
                </a:solidFill>
                <a:latin typeface="Times New Roman" pitchFamily="32" charset="0"/>
              </a:defRPr>
            </a:lvl3pPr>
            <a:lvl4pPr algn="ctr" rtl="0" eaLnBrk="0" fontAlgn="base" hangingPunct="0">
              <a:spcBef>
                <a:spcPct val="0"/>
              </a:spcBef>
              <a:spcAft>
                <a:spcPct val="0"/>
              </a:spcAft>
              <a:defRPr sz="3200" b="1">
                <a:solidFill>
                  <a:schemeClr val="accent2"/>
                </a:solidFill>
                <a:latin typeface="Times New Roman" pitchFamily="32" charset="0"/>
              </a:defRPr>
            </a:lvl4pPr>
            <a:lvl5pPr algn="ctr" rtl="0" eaLnBrk="0" fontAlgn="base" hangingPunct="0">
              <a:spcBef>
                <a:spcPct val="0"/>
              </a:spcBef>
              <a:spcAft>
                <a:spcPct val="0"/>
              </a:spcAft>
              <a:defRPr sz="3200" b="1">
                <a:solidFill>
                  <a:schemeClr val="accent2"/>
                </a:solidFill>
                <a:latin typeface="Times New Roman" pitchFamily="32" charset="0"/>
              </a:defRPr>
            </a:lvl5pPr>
            <a:lvl6pPr marL="457200" algn="ctr" rtl="0" eaLnBrk="0" fontAlgn="base" hangingPunct="0">
              <a:spcBef>
                <a:spcPct val="0"/>
              </a:spcBef>
              <a:spcAft>
                <a:spcPct val="0"/>
              </a:spcAft>
              <a:defRPr sz="3200" b="1">
                <a:solidFill>
                  <a:schemeClr val="accent2"/>
                </a:solidFill>
                <a:latin typeface="Times New Roman" pitchFamily="32" charset="0"/>
              </a:defRPr>
            </a:lvl6pPr>
            <a:lvl7pPr marL="914400" algn="ctr" rtl="0" eaLnBrk="0" fontAlgn="base" hangingPunct="0">
              <a:spcBef>
                <a:spcPct val="0"/>
              </a:spcBef>
              <a:spcAft>
                <a:spcPct val="0"/>
              </a:spcAft>
              <a:defRPr sz="3200" b="1">
                <a:solidFill>
                  <a:schemeClr val="accent2"/>
                </a:solidFill>
                <a:latin typeface="Times New Roman" pitchFamily="32" charset="0"/>
              </a:defRPr>
            </a:lvl7pPr>
            <a:lvl8pPr marL="1371600" algn="ctr" rtl="0" eaLnBrk="0" fontAlgn="base" hangingPunct="0">
              <a:spcBef>
                <a:spcPct val="0"/>
              </a:spcBef>
              <a:spcAft>
                <a:spcPct val="0"/>
              </a:spcAft>
              <a:defRPr sz="3200" b="1">
                <a:solidFill>
                  <a:schemeClr val="accent2"/>
                </a:solidFill>
                <a:latin typeface="Times New Roman" pitchFamily="32" charset="0"/>
              </a:defRPr>
            </a:lvl8pPr>
            <a:lvl9pPr marL="1828800" algn="ctr" rtl="0" eaLnBrk="0" fontAlgn="base" hangingPunct="0">
              <a:spcBef>
                <a:spcPct val="0"/>
              </a:spcBef>
              <a:spcAft>
                <a:spcPct val="0"/>
              </a:spcAft>
              <a:defRPr sz="3200" b="1">
                <a:solidFill>
                  <a:schemeClr val="accent2"/>
                </a:solidFill>
                <a:latin typeface="Times New Roman" pitchFamily="32" charset="0"/>
              </a:defRPr>
            </a:lvl9pPr>
          </a:lstStyle>
          <a:p>
            <a:r>
              <a:rPr lang="en-US" kern="0" dirty="0">
                <a:solidFill>
                  <a:srgbClr val="0070C0"/>
                </a:solidFill>
              </a:rPr>
              <a:t>Asymmetric Bending</a:t>
            </a:r>
          </a:p>
        </p:txBody>
      </p:sp>
      <p:pic>
        <p:nvPicPr>
          <p:cNvPr id="3" name="Picture 2"/>
          <p:cNvPicPr>
            <a:picLocks noChangeAspect="1"/>
          </p:cNvPicPr>
          <p:nvPr/>
        </p:nvPicPr>
        <p:blipFill>
          <a:blip r:embed="rId4"/>
          <a:stretch>
            <a:fillRect/>
          </a:stretch>
        </p:blipFill>
        <p:spPr>
          <a:xfrm>
            <a:off x="817564" y="1905000"/>
            <a:ext cx="5734050" cy="920115"/>
          </a:xfrm>
          <a:prstGeom prst="rect">
            <a:avLst/>
          </a:prstGeom>
        </p:spPr>
      </p:pic>
      <p:sp>
        <p:nvSpPr>
          <p:cNvPr id="4" name="Rectangle 3"/>
          <p:cNvSpPr/>
          <p:nvPr/>
        </p:nvSpPr>
        <p:spPr>
          <a:xfrm>
            <a:off x="685800" y="3657600"/>
            <a:ext cx="4968944" cy="461665"/>
          </a:xfrm>
          <a:prstGeom prst="rect">
            <a:avLst/>
          </a:prstGeom>
        </p:spPr>
        <p:txBody>
          <a:bodyPr wrap="square">
            <a:spAutoFit/>
          </a:bodyPr>
          <a:lstStyle/>
          <a:p>
            <a:pPr marL="342900" indent="-342900">
              <a:buFont typeface="Arial" panose="020B0604020202020204" pitchFamily="34" charset="0"/>
              <a:buChar char="•"/>
            </a:pPr>
            <a:r>
              <a:rPr lang="en-US" sz="2400" dirty="0"/>
              <a:t>Equation of neutral axis</a:t>
            </a:r>
          </a:p>
        </p:txBody>
      </p:sp>
      <p:pic>
        <p:nvPicPr>
          <p:cNvPr id="6" name="Picture 5"/>
          <p:cNvPicPr>
            <a:picLocks noChangeAspect="1"/>
          </p:cNvPicPr>
          <p:nvPr/>
        </p:nvPicPr>
        <p:blipFill>
          <a:blip r:embed="rId5"/>
          <a:stretch>
            <a:fillRect/>
          </a:stretch>
        </p:blipFill>
        <p:spPr>
          <a:xfrm>
            <a:off x="1752600" y="4495800"/>
            <a:ext cx="5534025" cy="480060"/>
          </a:xfrm>
          <a:prstGeom prst="rect">
            <a:avLst/>
          </a:prstGeom>
        </p:spPr>
      </p:pic>
      <p:pic>
        <p:nvPicPr>
          <p:cNvPr id="7" name="Picture 6"/>
          <p:cNvPicPr>
            <a:picLocks noChangeAspect="1"/>
          </p:cNvPicPr>
          <p:nvPr/>
        </p:nvPicPr>
        <p:blipFill>
          <a:blip r:embed="rId6"/>
          <a:stretch>
            <a:fillRect/>
          </a:stretch>
        </p:blipFill>
        <p:spPr>
          <a:xfrm>
            <a:off x="1855801" y="5404486"/>
            <a:ext cx="3680460" cy="920115"/>
          </a:xfrm>
          <a:prstGeom prst="rect">
            <a:avLst/>
          </a:prstGeom>
        </p:spPr>
      </p:pic>
      <p:sp>
        <p:nvSpPr>
          <p:cNvPr id="5" name="TextBox 4">
            <a:extLst>
              <a:ext uri="{FF2B5EF4-FFF2-40B4-BE49-F238E27FC236}">
                <a16:creationId xmlns:a16="http://schemas.microsoft.com/office/drawing/2014/main" id="{54F5D4F4-E122-5029-86AC-09668BCAB23C}"/>
              </a:ext>
            </a:extLst>
          </p:cNvPr>
          <p:cNvSpPr txBox="1"/>
          <p:nvPr/>
        </p:nvSpPr>
        <p:spPr>
          <a:xfrm>
            <a:off x="6184900" y="5352395"/>
            <a:ext cx="5105400" cy="923330"/>
          </a:xfrm>
          <a:prstGeom prst="rect">
            <a:avLst/>
          </a:prstGeom>
          <a:noFill/>
          <a:ln w="28575">
            <a:solidFill>
              <a:srgbClr val="FF0000"/>
            </a:solidFill>
          </a:ln>
        </p:spPr>
        <p:txBody>
          <a:bodyPr wrap="square" rtlCol="0">
            <a:spAutoFit/>
          </a:bodyPr>
          <a:lstStyle/>
          <a:p>
            <a:pPr algn="ctr"/>
            <a:r>
              <a:rPr lang="en-US" dirty="0"/>
              <a:t>Note that the angle of the N.A. is dependent upon both the loading and the cross-sectional properties</a:t>
            </a:r>
          </a:p>
        </p:txBody>
      </p:sp>
    </p:spTree>
    <p:extLst>
      <p:ext uri="{BB962C8B-B14F-4D97-AF65-F5344CB8AC3E}">
        <p14:creationId xmlns:p14="http://schemas.microsoft.com/office/powerpoint/2010/main" val="2197131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6577014" y="228600"/>
            <a:ext cx="5345618" cy="4225584"/>
          </a:xfrm>
          <a:prstGeom prst="rect">
            <a:avLst/>
          </a:prstGeom>
        </p:spPr>
      </p:pic>
      <p:sp>
        <p:nvSpPr>
          <p:cNvPr id="4100" name="Slide Number Placeholder 6"/>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8AFC285-CDEF-4F5E-9E3D-70B40282689B}" type="slidenum">
              <a:rPr lang="en-US" sz="1400"/>
              <a:pPr/>
              <a:t>9</a:t>
            </a:fld>
            <a:endParaRPr lang="en-US" sz="1400" dirty="0"/>
          </a:p>
        </p:txBody>
      </p:sp>
      <p:sp>
        <p:nvSpPr>
          <p:cNvPr id="8" name="Rectangle 2"/>
          <p:cNvSpPr txBox="1">
            <a:spLocks noChangeArrowheads="1"/>
          </p:cNvSpPr>
          <p:nvPr/>
        </p:nvSpPr>
        <p:spPr bwMode="auto">
          <a:xfrm>
            <a:off x="1957386" y="159589"/>
            <a:ext cx="5891214"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32" charset="0"/>
              </a:defRPr>
            </a:lvl2pPr>
            <a:lvl3pPr algn="ctr" rtl="0" eaLnBrk="0" fontAlgn="base" hangingPunct="0">
              <a:spcBef>
                <a:spcPct val="0"/>
              </a:spcBef>
              <a:spcAft>
                <a:spcPct val="0"/>
              </a:spcAft>
              <a:defRPr sz="3200" b="1">
                <a:solidFill>
                  <a:schemeClr val="accent2"/>
                </a:solidFill>
                <a:latin typeface="Times New Roman" pitchFamily="32" charset="0"/>
              </a:defRPr>
            </a:lvl3pPr>
            <a:lvl4pPr algn="ctr" rtl="0" eaLnBrk="0" fontAlgn="base" hangingPunct="0">
              <a:spcBef>
                <a:spcPct val="0"/>
              </a:spcBef>
              <a:spcAft>
                <a:spcPct val="0"/>
              </a:spcAft>
              <a:defRPr sz="3200" b="1">
                <a:solidFill>
                  <a:schemeClr val="accent2"/>
                </a:solidFill>
                <a:latin typeface="Times New Roman" pitchFamily="32" charset="0"/>
              </a:defRPr>
            </a:lvl4pPr>
            <a:lvl5pPr algn="ctr" rtl="0" eaLnBrk="0" fontAlgn="base" hangingPunct="0">
              <a:spcBef>
                <a:spcPct val="0"/>
              </a:spcBef>
              <a:spcAft>
                <a:spcPct val="0"/>
              </a:spcAft>
              <a:defRPr sz="3200" b="1">
                <a:solidFill>
                  <a:schemeClr val="accent2"/>
                </a:solidFill>
                <a:latin typeface="Times New Roman" pitchFamily="32" charset="0"/>
              </a:defRPr>
            </a:lvl5pPr>
            <a:lvl6pPr marL="457200" algn="ctr" rtl="0" eaLnBrk="0" fontAlgn="base" hangingPunct="0">
              <a:spcBef>
                <a:spcPct val="0"/>
              </a:spcBef>
              <a:spcAft>
                <a:spcPct val="0"/>
              </a:spcAft>
              <a:defRPr sz="3200" b="1">
                <a:solidFill>
                  <a:schemeClr val="accent2"/>
                </a:solidFill>
                <a:latin typeface="Times New Roman" pitchFamily="32" charset="0"/>
              </a:defRPr>
            </a:lvl6pPr>
            <a:lvl7pPr marL="914400" algn="ctr" rtl="0" eaLnBrk="0" fontAlgn="base" hangingPunct="0">
              <a:spcBef>
                <a:spcPct val="0"/>
              </a:spcBef>
              <a:spcAft>
                <a:spcPct val="0"/>
              </a:spcAft>
              <a:defRPr sz="3200" b="1">
                <a:solidFill>
                  <a:schemeClr val="accent2"/>
                </a:solidFill>
                <a:latin typeface="Times New Roman" pitchFamily="32" charset="0"/>
              </a:defRPr>
            </a:lvl7pPr>
            <a:lvl8pPr marL="1371600" algn="ctr" rtl="0" eaLnBrk="0" fontAlgn="base" hangingPunct="0">
              <a:spcBef>
                <a:spcPct val="0"/>
              </a:spcBef>
              <a:spcAft>
                <a:spcPct val="0"/>
              </a:spcAft>
              <a:defRPr sz="3200" b="1">
                <a:solidFill>
                  <a:schemeClr val="accent2"/>
                </a:solidFill>
                <a:latin typeface="Times New Roman" pitchFamily="32" charset="0"/>
              </a:defRPr>
            </a:lvl8pPr>
            <a:lvl9pPr marL="1828800" algn="ctr" rtl="0" eaLnBrk="0" fontAlgn="base" hangingPunct="0">
              <a:spcBef>
                <a:spcPct val="0"/>
              </a:spcBef>
              <a:spcAft>
                <a:spcPct val="0"/>
              </a:spcAft>
              <a:defRPr sz="3200" b="1">
                <a:solidFill>
                  <a:schemeClr val="accent2"/>
                </a:solidFill>
                <a:latin typeface="Times New Roman" pitchFamily="32" charset="0"/>
              </a:defRPr>
            </a:lvl9pPr>
          </a:lstStyle>
          <a:p>
            <a:r>
              <a:rPr lang="en-US" kern="0" dirty="0">
                <a:solidFill>
                  <a:srgbClr val="0070C0"/>
                </a:solidFill>
              </a:rPr>
              <a:t>Asymmetric Bending</a:t>
            </a:r>
          </a:p>
        </p:txBody>
      </p:sp>
      <mc:AlternateContent xmlns:mc="http://schemas.openxmlformats.org/markup-compatibility/2006" xmlns:a14="http://schemas.microsoft.com/office/drawing/2010/main">
        <mc:Choice Requires="a14">
          <p:sp>
            <p:nvSpPr>
              <p:cNvPr id="5" name="TextBox 4"/>
              <p:cNvSpPr txBox="1"/>
              <p:nvPr/>
            </p:nvSpPr>
            <p:spPr>
              <a:xfrm>
                <a:off x="685800" y="914401"/>
                <a:ext cx="5891214" cy="490840"/>
              </a:xfrm>
              <a:prstGeom prst="rect">
                <a:avLst/>
              </a:prstGeom>
              <a:noFill/>
            </p:spPr>
            <p:txBody>
              <a:bodyPr wrap="square" rtlCol="0">
                <a:spAutoFit/>
              </a:bodyPr>
              <a:lstStyle/>
              <a:p>
                <a:pPr marL="285750" indent="-285750">
                  <a:buFont typeface="Arial" panose="020B0604020202020204" pitchFamily="34" charset="0"/>
                  <a:buChar char="•"/>
                </a:pPr>
                <a:r>
                  <a:rPr lang="en-US" sz="2400" dirty="0"/>
                  <a:t>If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𝐼</m:t>
                        </m:r>
                      </m:e>
                      <m:sub>
                        <m:r>
                          <a:rPr lang="en-US" sz="2400" b="0" i="1" smtClean="0">
                            <a:latin typeface="Cambria Math" panose="02040503050406030204" pitchFamily="18" charset="0"/>
                          </a:rPr>
                          <m:t>𝑦𝑧</m:t>
                        </m:r>
                      </m:sub>
                    </m:sSub>
                    <m:r>
                      <a:rPr lang="en-US" sz="2400" b="0" i="1" smtClean="0">
                        <a:latin typeface="Cambria Math" panose="02040503050406030204" pitchFamily="18" charset="0"/>
                      </a:rPr>
                      <m:t>=0</m:t>
                    </m:r>
                  </m:oMath>
                </a14:m>
                <a:r>
                  <a:rPr lang="en-US" sz="2400" dirty="0"/>
                  <a:t>,</a:t>
                </a:r>
              </a:p>
            </p:txBody>
          </p:sp>
        </mc:Choice>
        <mc:Fallback xmlns="">
          <p:sp>
            <p:nvSpPr>
              <p:cNvPr id="5" name="TextBox 4"/>
              <p:cNvSpPr txBox="1">
                <a:spLocks noRot="1" noChangeAspect="1" noMove="1" noResize="1" noEditPoints="1" noAdjustHandles="1" noChangeArrowheads="1" noChangeShapeType="1" noTextEdit="1"/>
              </p:cNvSpPr>
              <p:nvPr/>
            </p:nvSpPr>
            <p:spPr>
              <a:xfrm>
                <a:off x="685800" y="914401"/>
                <a:ext cx="5891214" cy="490840"/>
              </a:xfrm>
              <a:prstGeom prst="rect">
                <a:avLst/>
              </a:prstGeom>
              <a:blipFill>
                <a:blip r:embed="rId4"/>
                <a:stretch>
                  <a:fillRect l="-1449" t="-9877" b="-20988"/>
                </a:stretch>
              </a:blipFill>
            </p:spPr>
            <p:txBody>
              <a:bodyPr/>
              <a:lstStyle/>
              <a:p>
                <a:r>
                  <a:rPr lang="en-US">
                    <a:noFill/>
                  </a:rPr>
                  <a:t> </a:t>
                </a:r>
              </a:p>
            </p:txBody>
          </p:sp>
        </mc:Fallback>
      </mc:AlternateContent>
      <p:pic>
        <p:nvPicPr>
          <p:cNvPr id="7" name="Picture 6"/>
          <p:cNvPicPr>
            <a:picLocks noChangeAspect="1"/>
          </p:cNvPicPr>
          <p:nvPr/>
        </p:nvPicPr>
        <p:blipFill>
          <a:blip r:embed="rId5"/>
          <a:stretch>
            <a:fillRect/>
          </a:stretch>
        </p:blipFill>
        <p:spPr>
          <a:xfrm>
            <a:off x="1252350" y="5237494"/>
            <a:ext cx="3680460" cy="920115"/>
          </a:xfrm>
          <a:prstGeom prst="rect">
            <a:avLst/>
          </a:prstGeom>
        </p:spPr>
      </p:pic>
      <p:pic>
        <p:nvPicPr>
          <p:cNvPr id="11" name="Picture 10">
            <a:extLst>
              <a:ext uri="{FF2B5EF4-FFF2-40B4-BE49-F238E27FC236}">
                <a16:creationId xmlns:a16="http://schemas.microsoft.com/office/drawing/2014/main" id="{FDE3595C-7CF8-4640-A796-6B0847C2FA8F}"/>
              </a:ext>
            </a:extLst>
          </p:cNvPr>
          <p:cNvPicPr>
            <a:picLocks noChangeAspect="1"/>
          </p:cNvPicPr>
          <p:nvPr/>
        </p:nvPicPr>
        <p:blipFill>
          <a:blip r:embed="rId6"/>
          <a:stretch>
            <a:fillRect/>
          </a:stretch>
        </p:blipFill>
        <p:spPr>
          <a:xfrm>
            <a:off x="842964" y="1673218"/>
            <a:ext cx="5734050" cy="920115"/>
          </a:xfrm>
          <a:prstGeom prst="rect">
            <a:avLst/>
          </a:prstGeom>
        </p:spPr>
      </p:pic>
      <p:pic>
        <p:nvPicPr>
          <p:cNvPr id="10" name="Picture 9">
            <a:extLst>
              <a:ext uri="{FF2B5EF4-FFF2-40B4-BE49-F238E27FC236}">
                <a16:creationId xmlns:a16="http://schemas.microsoft.com/office/drawing/2014/main" id="{D8CD4067-80C9-46DF-9B6F-3931F41E882B}"/>
              </a:ext>
            </a:extLst>
          </p:cNvPr>
          <p:cNvPicPr>
            <a:picLocks noChangeAspect="1"/>
          </p:cNvPicPr>
          <p:nvPr/>
        </p:nvPicPr>
        <p:blipFill>
          <a:blip r:embed="rId7"/>
          <a:stretch>
            <a:fillRect/>
          </a:stretch>
        </p:blipFill>
        <p:spPr>
          <a:xfrm>
            <a:off x="3089102" y="2861310"/>
            <a:ext cx="3072251" cy="920115"/>
          </a:xfrm>
          <a:prstGeom prst="rect">
            <a:avLst/>
          </a:prstGeom>
        </p:spPr>
      </p:pic>
      <p:sp>
        <p:nvSpPr>
          <p:cNvPr id="12" name="Arrow: Right 11">
            <a:extLst>
              <a:ext uri="{FF2B5EF4-FFF2-40B4-BE49-F238E27FC236}">
                <a16:creationId xmlns:a16="http://schemas.microsoft.com/office/drawing/2014/main" id="{2E2E6ECC-66EE-499C-9CD2-3699DD9BE431}"/>
              </a:ext>
            </a:extLst>
          </p:cNvPr>
          <p:cNvSpPr/>
          <p:nvPr/>
        </p:nvSpPr>
        <p:spPr>
          <a:xfrm>
            <a:off x="1676400" y="3147973"/>
            <a:ext cx="978408" cy="484632"/>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BDC57311-C5C2-4F80-890C-D1C22B0281CA}"/>
              </a:ext>
            </a:extLst>
          </p:cNvPr>
          <p:cNvSpPr txBox="1"/>
          <p:nvPr/>
        </p:nvSpPr>
        <p:spPr>
          <a:xfrm>
            <a:off x="2255222" y="4049402"/>
            <a:ext cx="4721213" cy="646331"/>
          </a:xfrm>
          <a:prstGeom prst="rect">
            <a:avLst/>
          </a:prstGeom>
          <a:noFill/>
        </p:spPr>
        <p:txBody>
          <a:bodyPr wrap="square" rtlCol="0">
            <a:spAutoFit/>
          </a:bodyPr>
          <a:lstStyle/>
          <a:p>
            <a:pPr algn="ctr"/>
            <a:r>
              <a:rPr lang="en-US" dirty="0"/>
              <a:t>(where the primed variables correspond with the principal axes of the section)</a:t>
            </a:r>
          </a:p>
        </p:txBody>
      </p:sp>
      <p:sp>
        <p:nvSpPr>
          <p:cNvPr id="15" name="Arrow: Right 14">
            <a:extLst>
              <a:ext uri="{FF2B5EF4-FFF2-40B4-BE49-F238E27FC236}">
                <a16:creationId xmlns:a16="http://schemas.microsoft.com/office/drawing/2014/main" id="{0010A6D5-4FAD-493C-AEB3-BAE25FD6801C}"/>
              </a:ext>
            </a:extLst>
          </p:cNvPr>
          <p:cNvSpPr/>
          <p:nvPr/>
        </p:nvSpPr>
        <p:spPr>
          <a:xfrm>
            <a:off x="5498592" y="5455235"/>
            <a:ext cx="978408" cy="484632"/>
          </a:xfrm>
          <a:prstGeom prs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2E1347F-8D53-4819-B5B9-93F3A37BC1FC}"/>
                  </a:ext>
                </a:extLst>
              </p:cNvPr>
              <p:cNvSpPr txBox="1"/>
              <p:nvPr/>
            </p:nvSpPr>
            <p:spPr>
              <a:xfrm>
                <a:off x="6903064" y="5248348"/>
                <a:ext cx="2716833" cy="82561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𝑡𝑎𝑛</m:t>
                      </m:r>
                      <m:sSup>
                        <m:sSupPr>
                          <m:ctrlPr>
                            <a:rPr lang="en-US" sz="2400" b="0" i="1" smtClean="0">
                              <a:latin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𝜙</m:t>
                          </m:r>
                        </m:e>
                        <m:sup>
                          <m:r>
                            <a:rPr lang="en-US" sz="2400" b="0" i="1" smtClean="0">
                              <a:latin typeface="Cambria Math" panose="02040503050406030204" pitchFamily="18" charset="0"/>
                            </a:rPr>
                            <m:t>′</m:t>
                          </m:r>
                        </m:sup>
                      </m:sSup>
                      <m:r>
                        <a:rPr lang="en-US" sz="2400" b="0" i="1" smtClean="0">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𝑦</m:t>
                          </m:r>
                          <m:r>
                            <a:rPr lang="en-US" sz="2400" b="0" i="1" smtClean="0">
                              <a:latin typeface="Cambria Math" panose="02040503050406030204" pitchFamily="18" charset="0"/>
                              <a:ea typeface="Cambria Math" panose="02040503050406030204" pitchFamily="18" charset="0"/>
                            </a:rPr>
                            <m:t>′</m:t>
                          </m:r>
                        </m:num>
                        <m:den>
                          <m:r>
                            <a:rPr lang="en-US" sz="2400" b="0" i="1" smtClean="0">
                              <a:latin typeface="Cambria Math" panose="02040503050406030204" pitchFamily="18" charset="0"/>
                              <a:ea typeface="Cambria Math" panose="02040503050406030204" pitchFamily="18" charset="0"/>
                            </a:rPr>
                            <m:t>𝑧</m:t>
                          </m:r>
                          <m:r>
                            <a:rPr lang="en-US" sz="2400" b="0" i="1" smtClean="0">
                              <a:latin typeface="Cambria Math" panose="02040503050406030204" pitchFamily="18" charset="0"/>
                              <a:ea typeface="Cambria Math" panose="02040503050406030204" pitchFamily="18" charset="0"/>
                            </a:rPr>
                            <m:t>′</m:t>
                          </m:r>
                        </m:den>
                      </m:f>
                      <m:r>
                        <a:rPr lang="en-US" sz="2400" b="0" i="1" smtClean="0">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𝑀</m:t>
                              </m:r>
                            </m:e>
                            <m:sub>
                              <m:r>
                                <a:rPr lang="en-US" sz="2400" b="0" i="1" smtClean="0">
                                  <a:latin typeface="Cambria Math" panose="02040503050406030204" pitchFamily="18" charset="0"/>
                                  <a:ea typeface="Cambria Math" panose="02040503050406030204" pitchFamily="18" charset="0"/>
                                </a:rPr>
                                <m:t>𝑦</m:t>
                              </m:r>
                              <m:r>
                                <a:rPr lang="en-US" sz="2400" b="0" i="1" smtClean="0">
                                  <a:latin typeface="Cambria Math" panose="02040503050406030204" pitchFamily="18" charset="0"/>
                                  <a:ea typeface="Cambria Math" panose="02040503050406030204" pitchFamily="18" charset="0"/>
                                </a:rPr>
                                <m:t>′</m:t>
                              </m:r>
                            </m:sub>
                          </m:sSub>
                          <m:sSub>
                            <m:sSubPr>
                              <m:ctrlPr>
                                <a:rPr lang="en-US" sz="2400" i="1">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𝐼</m:t>
                              </m:r>
                            </m:e>
                            <m:sub>
                              <m:r>
                                <a:rPr lang="en-US" sz="2400" b="0" i="1" smtClean="0">
                                  <a:latin typeface="Cambria Math" panose="02040503050406030204" pitchFamily="18" charset="0"/>
                                  <a:ea typeface="Cambria Math" panose="02040503050406030204" pitchFamily="18" charset="0"/>
                                </a:rPr>
                                <m:t>𝑧</m:t>
                              </m:r>
                              <m:r>
                                <a:rPr lang="en-US" sz="2400" b="0" i="1" smtClean="0">
                                  <a:latin typeface="Cambria Math" panose="02040503050406030204" pitchFamily="18" charset="0"/>
                                  <a:ea typeface="Cambria Math" panose="02040503050406030204" pitchFamily="18" charset="0"/>
                                </a:rPr>
                                <m:t>′</m:t>
                              </m:r>
                            </m:sub>
                          </m:sSub>
                        </m:num>
                        <m:den>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𝑀</m:t>
                              </m:r>
                            </m:e>
                            <m:sub>
                              <m:r>
                                <a:rPr lang="en-US" sz="2400" b="0" i="1" smtClean="0">
                                  <a:latin typeface="Cambria Math" panose="02040503050406030204" pitchFamily="18" charset="0"/>
                                  <a:ea typeface="Cambria Math" panose="02040503050406030204" pitchFamily="18" charset="0"/>
                                </a:rPr>
                                <m:t>𝑧</m:t>
                              </m:r>
                              <m:r>
                                <a:rPr lang="en-US" sz="2400" b="0" i="1" smtClean="0">
                                  <a:latin typeface="Cambria Math" panose="02040503050406030204" pitchFamily="18" charset="0"/>
                                  <a:ea typeface="Cambria Math" panose="02040503050406030204" pitchFamily="18" charset="0"/>
                                </a:rPr>
                                <m:t>′</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𝐼</m:t>
                              </m:r>
                            </m:e>
                            <m:sub>
                              <m:r>
                                <a:rPr lang="en-US" sz="2400" b="0" i="1" smtClean="0">
                                  <a:latin typeface="Cambria Math" panose="02040503050406030204" pitchFamily="18" charset="0"/>
                                  <a:ea typeface="Cambria Math" panose="02040503050406030204" pitchFamily="18" charset="0"/>
                                </a:rPr>
                                <m:t>𝑦</m:t>
                              </m:r>
                              <m:r>
                                <a:rPr lang="en-US" sz="2400" b="0" i="1" smtClean="0">
                                  <a:latin typeface="Cambria Math" panose="02040503050406030204" pitchFamily="18" charset="0"/>
                                  <a:ea typeface="Cambria Math" panose="02040503050406030204" pitchFamily="18" charset="0"/>
                                </a:rPr>
                                <m:t>′</m:t>
                              </m:r>
                            </m:sub>
                          </m:sSub>
                        </m:den>
                      </m:f>
                    </m:oMath>
                  </m:oMathPara>
                </a14:m>
                <a:endParaRPr lang="en-US" sz="2400" dirty="0"/>
              </a:p>
            </p:txBody>
          </p:sp>
        </mc:Choice>
        <mc:Fallback xmlns="">
          <p:sp>
            <p:nvSpPr>
              <p:cNvPr id="14" name="TextBox 13">
                <a:extLst>
                  <a:ext uri="{FF2B5EF4-FFF2-40B4-BE49-F238E27FC236}">
                    <a16:creationId xmlns:a16="http://schemas.microsoft.com/office/drawing/2014/main" id="{12E1347F-8D53-4819-B5B9-93F3A37BC1FC}"/>
                  </a:ext>
                </a:extLst>
              </p:cNvPr>
              <p:cNvSpPr txBox="1">
                <a:spLocks noRot="1" noChangeAspect="1" noMove="1" noResize="1" noEditPoints="1" noAdjustHandles="1" noChangeArrowheads="1" noChangeShapeType="1" noTextEdit="1"/>
              </p:cNvSpPr>
              <p:nvPr/>
            </p:nvSpPr>
            <p:spPr>
              <a:xfrm>
                <a:off x="6903064" y="5248348"/>
                <a:ext cx="2716833" cy="825611"/>
              </a:xfrm>
              <a:prstGeom prst="rect">
                <a:avLst/>
              </a:prstGeom>
              <a:blipFill>
                <a:blip r:embed="rId8"/>
                <a:stretch>
                  <a:fillRect/>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0F56E369-5CC7-7ABB-96EE-2A2E217B5F38}"/>
              </a:ext>
            </a:extLst>
          </p:cNvPr>
          <p:cNvSpPr txBox="1"/>
          <p:nvPr/>
        </p:nvSpPr>
        <p:spPr>
          <a:xfrm>
            <a:off x="2596528" y="845389"/>
            <a:ext cx="4038599" cy="584775"/>
          </a:xfrm>
          <a:prstGeom prst="rect">
            <a:avLst/>
          </a:prstGeom>
          <a:noFill/>
        </p:spPr>
        <p:txBody>
          <a:bodyPr wrap="square" rtlCol="0">
            <a:spAutoFit/>
          </a:bodyPr>
          <a:lstStyle/>
          <a:p>
            <a:pPr algn="ctr"/>
            <a:r>
              <a:rPr lang="en-US" sz="1600" dirty="0">
                <a:solidFill>
                  <a:srgbClr val="FF0000"/>
                </a:solidFill>
              </a:rPr>
              <a:t>(true for symmetrical shapes when coords are aligned with axis of symmetry)</a:t>
            </a:r>
          </a:p>
        </p:txBody>
      </p:sp>
    </p:spTree>
    <p:extLst>
      <p:ext uri="{BB962C8B-B14F-4D97-AF65-F5344CB8AC3E}">
        <p14:creationId xmlns:p14="http://schemas.microsoft.com/office/powerpoint/2010/main" val="387772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4" grpId="0"/>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17589</TotalTime>
  <Words>395</Words>
  <Application>Microsoft Office PowerPoint</Application>
  <PresentationFormat>Widescreen</PresentationFormat>
  <Paragraphs>74</Paragraphs>
  <Slides>12</Slides>
  <Notes>12</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Cambria Math</vt:lpstr>
      <vt:lpstr>Times New Roman</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UCSF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Background and Design</dc:title>
  <dc:creator>Ken</dc:creator>
  <cp:lastModifiedBy>Pai Wang</cp:lastModifiedBy>
  <cp:revision>953</cp:revision>
  <cp:lastPrinted>2024-02-22T15:22:06Z</cp:lastPrinted>
  <dcterms:created xsi:type="dcterms:W3CDTF">2006-10-13T21:53:26Z</dcterms:created>
  <dcterms:modified xsi:type="dcterms:W3CDTF">2025-02-25T18:16:57Z</dcterms:modified>
</cp:coreProperties>
</file>