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9" r:id="rId3"/>
    <p:sldId id="413" r:id="rId4"/>
    <p:sldId id="280" r:id="rId5"/>
    <p:sldId id="296" r:id="rId6"/>
    <p:sldId id="281" r:id="rId7"/>
    <p:sldId id="422" r:id="rId8"/>
    <p:sldId id="282" r:id="rId9"/>
    <p:sldId id="284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3366FF"/>
    <a:srgbClr val="663300"/>
    <a:srgbClr val="996633"/>
    <a:srgbClr val="00CC00"/>
    <a:srgbClr val="0066FF"/>
    <a:srgbClr val="3399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5" autoAdjust="0"/>
    <p:restoredTop sz="87901" autoAdjust="0"/>
  </p:normalViewPr>
  <p:slideViewPr>
    <p:cSldViewPr>
      <p:cViewPr varScale="1">
        <p:scale>
          <a:sx n="94" d="100"/>
          <a:sy n="94" d="100"/>
        </p:scale>
        <p:origin x="7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middle: show that for distributed load case application of stacked beam scenario, a beam with height 2h has ¼ the deflection of two beams with height h stacked on top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middle: show that for distributed load case application of stacked beam scenario, a beam with height 2h has ¼ the deflection of two beams with height h stacked on top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5410200" cy="4401205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6 (due Thursday, 2/27)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HW 7 (due Sat, 3/01) – updated due date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Exam 02: Tuesday, 03/04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Q1: Failure criteria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Q2: Contact stresses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Q3: Stress concentration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Pure bending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TODAY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Asymmetric bending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15)</a:t>
            </a:r>
          </a:p>
        </p:txBody>
      </p:sp>
      <p:pic>
        <p:nvPicPr>
          <p:cNvPr id="2" name="Picture 1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7CEB6F0C-7541-40AE-84D7-49DEC3D1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Bending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Beam: object with one dimension much larger than the other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of pure bending (moment constant along length; no shear stress)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16A42-9C01-4D1C-9967-A2D61056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34974"/>
            <a:ext cx="4406023" cy="1385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6223AD-49A5-4694-9F7D-5E8FF28D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67" y="4142309"/>
            <a:ext cx="5858411" cy="1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Bending - Strain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Anticlastic bending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86338"/>
            <a:ext cx="3962400" cy="235888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0AE61B0-A768-4095-F4F2-BB71D1580AA6}"/>
              </a:ext>
            </a:extLst>
          </p:cNvPr>
          <p:cNvGrpSpPr/>
          <p:nvPr/>
        </p:nvGrpSpPr>
        <p:grpSpPr>
          <a:xfrm>
            <a:off x="7391400" y="609600"/>
            <a:ext cx="4572000" cy="4572000"/>
            <a:chOff x="7391400" y="513504"/>
            <a:chExt cx="4572000" cy="4572000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80BA2F53-D74E-DE90-08A8-289BF5A3105D}"/>
                </a:ext>
              </a:extLst>
            </p:cNvPr>
            <p:cNvSpPr/>
            <p:nvPr/>
          </p:nvSpPr>
          <p:spPr>
            <a:xfrm>
              <a:off x="7391400" y="513504"/>
              <a:ext cx="4572000" cy="4572000"/>
            </a:xfrm>
            <a:prstGeom prst="arc">
              <a:avLst>
                <a:gd name="adj1" fmla="val 14007506"/>
                <a:gd name="adj2" fmla="val 18393784"/>
              </a:avLst>
            </a:prstGeom>
            <a:solidFill>
              <a:srgbClr val="00B050">
                <a:alpha val="35000"/>
              </a:srgbClr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81C2A13-900E-B713-EA0C-3F09C14CB215}"/>
                </a:ext>
              </a:extLst>
            </p:cNvPr>
            <p:cNvSpPr/>
            <p:nvPr/>
          </p:nvSpPr>
          <p:spPr>
            <a:xfrm>
              <a:off x="7848600" y="970704"/>
              <a:ext cx="3657600" cy="3657600"/>
            </a:xfrm>
            <a:prstGeom prst="arc">
              <a:avLst>
                <a:gd name="adj1" fmla="val 14007506"/>
                <a:gd name="adj2" fmla="val 18393784"/>
              </a:avLst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0B278F-3B17-B629-DF4F-AEDB6D9202EB}"/>
                </a:ext>
              </a:extLst>
            </p:cNvPr>
            <p:cNvCxnSpPr>
              <a:cxnSpLocks/>
              <a:stCxn id="23" idx="0"/>
              <a:endCxn id="2" idx="1"/>
            </p:cNvCxnSpPr>
            <p:nvPr/>
          </p:nvCxnSpPr>
          <p:spPr>
            <a:xfrm>
              <a:off x="8588522" y="1330200"/>
              <a:ext cx="1088878" cy="146930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51F478-B0B5-55DE-32B0-243EAF25C62C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H="1">
              <a:off x="9677400" y="1155637"/>
              <a:ext cx="1219200" cy="16438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37209F2-DFC5-DBAA-62B5-0EEED37E2A80}"/>
                </a:ext>
              </a:extLst>
            </p:cNvPr>
            <p:cNvSpPr/>
            <p:nvPr/>
          </p:nvSpPr>
          <p:spPr>
            <a:xfrm>
              <a:off x="7620000" y="742104"/>
              <a:ext cx="4114800" cy="4114800"/>
            </a:xfrm>
            <a:prstGeom prst="arc">
              <a:avLst>
                <a:gd name="adj1" fmla="val 13713562"/>
                <a:gd name="adj2" fmla="val 18681330"/>
              </a:avLst>
            </a:prstGeom>
            <a:ln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AE935D-7E80-B23B-B781-65A0A4975C50}"/>
                </a:ext>
              </a:extLst>
            </p:cNvPr>
            <p:cNvCxnSpPr/>
            <p:nvPr/>
          </p:nvCxnSpPr>
          <p:spPr>
            <a:xfrm>
              <a:off x="9677400" y="742104"/>
              <a:ext cx="1219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591881-6F39-5863-377E-D2F8361E20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6124" y="1351704"/>
              <a:ext cx="1219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DA752E2-C64E-F9C3-7C85-79C47E69F23A}"/>
                    </a:ext>
                  </a:extLst>
                </p:cNvPr>
                <p:cNvSpPr txBox="1"/>
                <p:nvPr/>
              </p:nvSpPr>
              <p:spPr>
                <a:xfrm>
                  <a:off x="10992140" y="551291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DA752E2-C64E-F9C3-7C85-79C47E69F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140" y="551291"/>
                  <a:ext cx="1945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F9C27D8-5CA7-390C-8600-FEC1F6D88DF5}"/>
                    </a:ext>
                  </a:extLst>
                </p:cNvPr>
                <p:cNvSpPr txBox="1"/>
                <p:nvPr/>
              </p:nvSpPr>
              <p:spPr>
                <a:xfrm>
                  <a:off x="9669453" y="1763326"/>
                  <a:ext cx="197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F9C27D8-5CA7-390C-8600-FEC1F6D8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453" y="1763326"/>
                  <a:ext cx="1979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1212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BAED4EA-9B51-4279-A18A-321C683C0601}"/>
                    </a:ext>
                  </a:extLst>
                </p:cNvPr>
                <p:cNvSpPr txBox="1"/>
                <p:nvPr/>
              </p:nvSpPr>
              <p:spPr>
                <a:xfrm>
                  <a:off x="10492322" y="1731690"/>
                  <a:ext cx="196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BAED4EA-9B51-4279-A18A-321C683C0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22" y="1731690"/>
                  <a:ext cx="19678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125" r="-25000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F3BD3B-6EB1-02F4-828D-26C97AF97798}"/>
                    </a:ext>
                  </a:extLst>
                </p:cNvPr>
                <p:cNvSpPr txBox="1"/>
                <p:nvPr/>
              </p:nvSpPr>
              <p:spPr>
                <a:xfrm>
                  <a:off x="9592869" y="2387093"/>
                  <a:ext cx="200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F3BD3B-6EB1-02F4-828D-26C97AF97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69" y="2387093"/>
                  <a:ext cx="2006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r="-18182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159AF93-DADC-1555-E9B8-AB5FB966F21E}"/>
                </a:ext>
              </a:extLst>
            </p:cNvPr>
            <p:cNvSpPr/>
            <p:nvPr/>
          </p:nvSpPr>
          <p:spPr>
            <a:xfrm>
              <a:off x="9220199" y="2353149"/>
              <a:ext cx="914400" cy="914400"/>
            </a:xfrm>
            <a:prstGeom prst="arc">
              <a:avLst>
                <a:gd name="adj1" fmla="val 14007506"/>
                <a:gd name="adj2" fmla="val 18393784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1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4836032" cy="3822768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57386" y="159589"/>
            <a:ext cx="58912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Asymmetric Bending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64" y="1905000"/>
            <a:ext cx="5734050" cy="9201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3657600"/>
            <a:ext cx="496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Equation of neutral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495800"/>
            <a:ext cx="5534025" cy="480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801" y="5404486"/>
            <a:ext cx="3680460" cy="920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5D4F4-E122-5029-86AC-09668BCAB23C}"/>
              </a:ext>
            </a:extLst>
          </p:cNvPr>
          <p:cNvSpPr txBox="1"/>
          <p:nvPr/>
        </p:nvSpPr>
        <p:spPr>
          <a:xfrm>
            <a:off x="6184900" y="5352395"/>
            <a:ext cx="510540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that the angle of the N.A. is dependent upon both the loading and the cross-sectional properties</a:t>
            </a:r>
          </a:p>
        </p:txBody>
      </p:sp>
    </p:spTree>
    <p:extLst>
      <p:ext uri="{BB962C8B-B14F-4D97-AF65-F5344CB8AC3E}">
        <p14:creationId xmlns:p14="http://schemas.microsoft.com/office/powerpoint/2010/main" val="21971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4" y="228600"/>
            <a:ext cx="5345618" cy="4225584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57386" y="159589"/>
            <a:ext cx="58912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Asymmetric Bending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914401"/>
                <a:ext cx="5891214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14401"/>
                <a:ext cx="5891214" cy="490840"/>
              </a:xfrm>
              <a:prstGeom prst="rect">
                <a:avLst/>
              </a:prstGeom>
              <a:blipFill>
                <a:blip r:embed="rId4"/>
                <a:stretch>
                  <a:fillRect l="-1449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50" y="5237494"/>
            <a:ext cx="3680460" cy="920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3595C-7CF8-4640-A796-6B0847C2F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4" y="1673218"/>
            <a:ext cx="5734050" cy="920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D4067-80C9-46DF-9B6F-3931F41E8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102" y="2861310"/>
            <a:ext cx="3072251" cy="92011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2E6ECC-66EE-499C-9CD2-3699DD9BE431}"/>
              </a:ext>
            </a:extLst>
          </p:cNvPr>
          <p:cNvSpPr/>
          <p:nvPr/>
        </p:nvSpPr>
        <p:spPr>
          <a:xfrm>
            <a:off x="1676400" y="3147973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57311-C5C2-4F80-890C-D1C22B0281CA}"/>
              </a:ext>
            </a:extLst>
          </p:cNvPr>
          <p:cNvSpPr txBox="1"/>
          <p:nvPr/>
        </p:nvSpPr>
        <p:spPr>
          <a:xfrm>
            <a:off x="2255222" y="4049402"/>
            <a:ext cx="472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(where the primed variables correspond with the principal axes of the section)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10A6D5-4FAD-493C-AEB3-BAE25FD6801C}"/>
              </a:ext>
            </a:extLst>
          </p:cNvPr>
          <p:cNvSpPr/>
          <p:nvPr/>
        </p:nvSpPr>
        <p:spPr>
          <a:xfrm>
            <a:off x="5498592" y="5455235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347F-8D53-4819-B5B9-93F3A37BC1FC}"/>
                  </a:ext>
                </a:extLst>
              </p:cNvPr>
              <p:cNvSpPr txBox="1"/>
              <p:nvPr/>
            </p:nvSpPr>
            <p:spPr>
              <a:xfrm>
                <a:off x="6903064" y="5248348"/>
                <a:ext cx="2716833" cy="825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347F-8D53-4819-B5B9-93F3A37B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64" y="5248348"/>
                <a:ext cx="2716833" cy="825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755097-5C55-E3FD-5115-A04767671F0B}"/>
              </a:ext>
            </a:extLst>
          </p:cNvPr>
          <p:cNvSpPr txBox="1"/>
          <p:nvPr/>
        </p:nvSpPr>
        <p:spPr>
          <a:xfrm>
            <a:off x="2596528" y="845389"/>
            <a:ext cx="403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(true for symmetrical shapes when coords are aligned with axis of symmetry)</a:t>
            </a:r>
          </a:p>
        </p:txBody>
      </p:sp>
    </p:spTree>
    <p:extLst>
      <p:ext uri="{BB962C8B-B14F-4D97-AF65-F5344CB8AC3E}">
        <p14:creationId xmlns:p14="http://schemas.microsoft.com/office/powerpoint/2010/main" val="38777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457200"/>
                <a:ext cx="784860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Example 5.1</a:t>
                </a:r>
                <a:r>
                  <a:rPr lang="en-US" sz="2000" dirty="0"/>
                  <a:t>: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000" dirty="0"/>
                  <a:t>-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slender angle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thickness is subjected to oppositely directed end couples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at the centroid of the cross section. What bending stresses exist at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on a section away from the ends? Determine the orientation of the neutral axis.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57200"/>
                <a:ext cx="7848601" cy="1631216"/>
              </a:xfrm>
              <a:prstGeom prst="rect">
                <a:avLst/>
              </a:prstGeom>
              <a:blipFill>
                <a:blip r:embed="rId3"/>
                <a:stretch>
                  <a:fillRect l="-699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67F2B4-4728-D0BF-180C-496B1F63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14600"/>
            <a:ext cx="4800600" cy="77032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F88A1B-0A0C-40A4-CC94-C176D420469D}"/>
              </a:ext>
            </a:extLst>
          </p:cNvPr>
          <p:cNvCxnSpPr/>
          <p:nvPr/>
        </p:nvCxnSpPr>
        <p:spPr>
          <a:xfrm flipH="1">
            <a:off x="2286000" y="2362200"/>
            <a:ext cx="3810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9711CA-51BF-FD02-383C-0642B88E1817}"/>
              </a:ext>
            </a:extLst>
          </p:cNvPr>
          <p:cNvCxnSpPr/>
          <p:nvPr/>
        </p:nvCxnSpPr>
        <p:spPr>
          <a:xfrm flipH="1">
            <a:off x="4527803" y="2362200"/>
            <a:ext cx="3810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2F68AE2-6D9E-BAF9-E6A3-EB626DA7A950}"/>
              </a:ext>
            </a:extLst>
          </p:cNvPr>
          <p:cNvGrpSpPr/>
          <p:nvPr/>
        </p:nvGrpSpPr>
        <p:grpSpPr>
          <a:xfrm>
            <a:off x="8600895" y="304800"/>
            <a:ext cx="3210105" cy="2971801"/>
            <a:chOff x="8600895" y="304800"/>
            <a:chExt cx="3210105" cy="29718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94584C-72C8-50FB-17A2-D5F65DF9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0895" y="304800"/>
              <a:ext cx="3210105" cy="29718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187DD-B158-1D6B-9F82-7F108ED1B019}"/>
                </a:ext>
              </a:extLst>
            </p:cNvPr>
            <p:cNvSpPr/>
            <p:nvPr/>
          </p:nvSpPr>
          <p:spPr>
            <a:xfrm>
              <a:off x="10148454" y="614218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0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Stress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1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Often ignored during failure analysis since it is small compared to normal stress in typical beams; becomes more important for short, stubby beams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Still plays important role in constraining bending of long beams</a:t>
            </a:r>
          </a:p>
        </p:txBody>
      </p:sp>
      <p:pic>
        <p:nvPicPr>
          <p:cNvPr id="1026" name="Picture 2" descr="Image result for longitudinal shear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14" y="3036977"/>
            <a:ext cx="45949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4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Shear Stress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1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Exercise</a:t>
            </a:r>
            <a:r>
              <a:rPr lang="en-US" sz="2400" dirty="0"/>
              <a:t>: compare deflections of two stacked beams (left)</a:t>
            </a:r>
          </a:p>
        </p:txBody>
      </p:sp>
      <p:pic>
        <p:nvPicPr>
          <p:cNvPr id="1026" name="Picture 2" descr="Image result for longitudinal shear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6398"/>
            <a:ext cx="45949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D783F2-D616-204F-59A3-B4ECDED1B9D6}"/>
              </a:ext>
            </a:extLst>
          </p:cNvPr>
          <p:cNvGrpSpPr/>
          <p:nvPr/>
        </p:nvGrpSpPr>
        <p:grpSpPr>
          <a:xfrm>
            <a:off x="6781800" y="2608442"/>
            <a:ext cx="4953000" cy="3143070"/>
            <a:chOff x="6781800" y="2608442"/>
            <a:chExt cx="4953000" cy="3143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EE34-1DC1-4513-8DF1-0A70FFACBBED}"/>
                </a:ext>
              </a:extLst>
            </p:cNvPr>
            <p:cNvSpPr/>
            <p:nvPr/>
          </p:nvSpPr>
          <p:spPr>
            <a:xfrm>
              <a:off x="6781800" y="2608442"/>
              <a:ext cx="4953000" cy="314307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DCABE8-9CAE-450C-4128-5A3E701B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5656" y="2849190"/>
              <a:ext cx="3505288" cy="17656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CBFEBA-F805-641E-C542-56F0E6FF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6700" y="4800599"/>
              <a:ext cx="2743200" cy="685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97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59589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How do we quantify shear stress in bending beams?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B80C0-21DF-5594-A717-9C73F6C1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5605182"/>
            <a:ext cx="3581400" cy="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17806</TotalTime>
  <Words>371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 Wang</cp:lastModifiedBy>
  <cp:revision>962</cp:revision>
  <cp:lastPrinted>2024-02-22T15:22:06Z</cp:lastPrinted>
  <dcterms:created xsi:type="dcterms:W3CDTF">2006-10-13T21:53:26Z</dcterms:created>
  <dcterms:modified xsi:type="dcterms:W3CDTF">2025-02-27T15:36:58Z</dcterms:modified>
</cp:coreProperties>
</file>