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1" r:id="rId2"/>
    <p:sldId id="266" r:id="rId3"/>
    <p:sldId id="367" r:id="rId4"/>
    <p:sldId id="368" r:id="rId5"/>
    <p:sldId id="267" r:id="rId6"/>
    <p:sldId id="303" r:id="rId7"/>
    <p:sldId id="306" r:id="rId8"/>
    <p:sldId id="269" r:id="rId9"/>
    <p:sldId id="307" r:id="rId10"/>
    <p:sldId id="1162" r:id="rId11"/>
    <p:sldId id="270" r:id="rId12"/>
    <p:sldId id="308" r:id="rId13"/>
    <p:sldId id="271" r:id="rId14"/>
    <p:sldId id="273" r:id="rId15"/>
    <p:sldId id="309" r:id="rId16"/>
    <p:sldId id="310" r:id="rId17"/>
    <p:sldId id="312" r:id="rId18"/>
    <p:sldId id="277" r:id="rId19"/>
    <p:sldId id="1161" r:id="rId20"/>
    <p:sldId id="281" r:id="rId21"/>
    <p:sldId id="313" r:id="rId2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996633"/>
    <a:srgbClr val="3366FF"/>
    <a:srgbClr val="00CC00"/>
    <a:srgbClr val="0066FF"/>
    <a:srgbClr val="3399FF"/>
    <a:srgbClr val="FF33CC"/>
    <a:srgbClr val="FFFF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224" autoAdjust="0"/>
  </p:normalViewPr>
  <p:slideViewPr>
    <p:cSldViewPr>
      <p:cViewPr varScale="1">
        <p:scale>
          <a:sx n="89" d="100"/>
          <a:sy n="89" d="100"/>
        </p:scale>
        <p:origin x="1314" y="90"/>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p:scale>
        <a:sx n="130" d="100"/>
        <a:sy n="130" d="100"/>
      </p:scale>
      <p:origin x="0" y="0"/>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baseline="0" dirty="0">
                <a:ea typeface="ＭＳ Ｐゴシック" charset="0"/>
              </a:rPr>
              <a:t>Consider bar hanging under its own weight</a:t>
            </a:r>
          </a:p>
          <a:p>
            <a:pPr marL="181240" indent="-181240" eaLnBrk="1" hangingPunct="1">
              <a:buFontTx/>
              <a:buChar char="-"/>
              <a:defRPr/>
            </a:pPr>
            <a:r>
              <a:rPr lang="en-US" baseline="0" dirty="0">
                <a:ea typeface="ＭＳ Ｐゴシック" charset="0"/>
              </a:rPr>
              <a:t>Or consider example of cantilever bending: derivative of normal stress with respect to x (axis of beam) must be equal and opposite to derivative of transverse shear stress with respect to y (through beam thickness)</a:t>
            </a:r>
            <a:endParaRPr lang="en-US" dirty="0">
              <a:ea typeface="ＭＳ Ｐゴシック" charset="0"/>
            </a:endParaRPr>
          </a:p>
        </p:txBody>
      </p:sp>
    </p:spTree>
    <p:extLst>
      <p:ext uri="{BB962C8B-B14F-4D97-AF65-F5344CB8AC3E}">
        <p14:creationId xmlns:p14="http://schemas.microsoft.com/office/powerpoint/2010/main" val="131066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Demonstrates that stress components change as we change</a:t>
            </a:r>
            <a:r>
              <a:rPr lang="en-US" baseline="0" dirty="0">
                <a:ea typeface="ＭＳ Ｐゴシック" charset="0"/>
              </a:rPr>
              <a:t> the </a:t>
            </a:r>
            <a:r>
              <a:rPr lang="en-US" baseline="0" dirty="0" err="1">
                <a:ea typeface="ＭＳ Ｐゴシック" charset="0"/>
              </a:rPr>
              <a:t>coord</a:t>
            </a:r>
            <a:r>
              <a:rPr lang="en-US" baseline="0" dirty="0">
                <a:ea typeface="ＭＳ Ｐゴシック" charset="0"/>
              </a:rPr>
              <a:t> sys they refer to</a:t>
            </a:r>
            <a:endParaRPr lang="en-US" dirty="0">
              <a:ea typeface="ＭＳ Ｐゴシック" charset="0"/>
            </a:endParaRPr>
          </a:p>
        </p:txBody>
      </p:sp>
    </p:spTree>
    <p:extLst>
      <p:ext uri="{BB962C8B-B14F-4D97-AF65-F5344CB8AC3E}">
        <p14:creationId xmlns:p14="http://schemas.microsoft.com/office/powerpoint/2010/main" val="220349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Demonstrates that stress components change as we change</a:t>
            </a:r>
            <a:r>
              <a:rPr lang="en-US" baseline="0" dirty="0">
                <a:ea typeface="ＭＳ Ｐゴシック" charset="0"/>
              </a:rPr>
              <a:t> the </a:t>
            </a:r>
            <a:r>
              <a:rPr lang="en-US" baseline="0" dirty="0" err="1">
                <a:ea typeface="ＭＳ Ｐゴシック" charset="0"/>
              </a:rPr>
              <a:t>coord</a:t>
            </a:r>
            <a:r>
              <a:rPr lang="en-US" baseline="0" dirty="0">
                <a:ea typeface="ＭＳ Ｐゴシック" charset="0"/>
              </a:rPr>
              <a:t> sys they refer to</a:t>
            </a:r>
            <a:endParaRPr lang="en-US" dirty="0">
              <a:ea typeface="ＭＳ Ｐゴシック" charset="0"/>
            </a:endParaRPr>
          </a:p>
        </p:txBody>
      </p:sp>
    </p:spTree>
    <p:extLst>
      <p:ext uri="{BB962C8B-B14F-4D97-AF65-F5344CB8AC3E}">
        <p14:creationId xmlns:p14="http://schemas.microsoft.com/office/powerpoint/2010/main" val="34802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49246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153651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p,</a:t>
            </a:r>
            <a:r>
              <a:rPr lang="en-US" baseline="0" dirty="0">
                <a:ea typeface="ＭＳ Ｐゴシック" charset="0"/>
              </a:rPr>
              <a:t> sigma, and tau are all stresses here, but equilibrium requires equality of force, so areas are also considered; hence, the first set of equations between p and sig and tau</a:t>
            </a:r>
            <a:endParaRPr lang="en-US" dirty="0">
              <a:ea typeface="ＭＳ Ｐゴシック" charset="0"/>
            </a:endParaRPr>
          </a:p>
          <a:p>
            <a:pPr marL="181240" indent="-181240" eaLnBrk="1" hangingPunct="1">
              <a:buFontTx/>
              <a:buChar char="-"/>
              <a:defRPr/>
            </a:pPr>
            <a:r>
              <a:rPr lang="en-US" dirty="0">
                <a:ea typeface="ＭＳ Ｐゴシック" charset="0"/>
              </a:rPr>
              <a:t>These are the equations that</a:t>
            </a:r>
            <a:r>
              <a:rPr lang="en-US" baseline="0" dirty="0">
                <a:ea typeface="ＭＳ Ｐゴシック" charset="0"/>
              </a:rPr>
              <a:t> define Mohr’s Circle</a:t>
            </a:r>
          </a:p>
        </p:txBody>
      </p:sp>
    </p:spTree>
    <p:extLst>
      <p:ext uri="{BB962C8B-B14F-4D97-AF65-F5344CB8AC3E}">
        <p14:creationId xmlns:p14="http://schemas.microsoft.com/office/powerpoint/2010/main" val="295477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3426848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endParaRPr lang="en-US" dirty="0">
              <a:ea typeface="ＭＳ Ｐゴシック" charset="0"/>
            </a:endParaRPr>
          </a:p>
        </p:txBody>
      </p:sp>
    </p:spTree>
    <p:extLst>
      <p:ext uri="{BB962C8B-B14F-4D97-AF65-F5344CB8AC3E}">
        <p14:creationId xmlns:p14="http://schemas.microsoft.com/office/powerpoint/2010/main" val="2226665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endParaRPr lang="en-US" dirty="0">
              <a:ea typeface="ＭＳ Ｐゴシック" charset="0"/>
            </a:endParaRPr>
          </a:p>
        </p:txBody>
      </p:sp>
    </p:spTree>
    <p:extLst>
      <p:ext uri="{BB962C8B-B14F-4D97-AF65-F5344CB8AC3E}">
        <p14:creationId xmlns:p14="http://schemas.microsoft.com/office/powerpoint/2010/main" val="3700479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endParaRPr lang="en-US" dirty="0">
              <a:ea typeface="ＭＳ Ｐゴシック" charset="0"/>
            </a:endParaRPr>
          </a:p>
        </p:txBody>
      </p:sp>
    </p:spTree>
    <p:extLst>
      <p:ext uri="{BB962C8B-B14F-4D97-AF65-F5344CB8AC3E}">
        <p14:creationId xmlns:p14="http://schemas.microsoft.com/office/powerpoint/2010/main" val="472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20081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0" indent="0" eaLnBrk="1" hangingPunct="1">
              <a:buFontTx/>
              <a:buNone/>
              <a:defRPr/>
            </a:pPr>
            <a:r>
              <a:rPr lang="en-US" baseline="0" dirty="0">
                <a:ea typeface="ＭＳ Ｐゴシック" charset="0"/>
              </a:rPr>
              <a:t>My conventions for Mohr’s Circle:</a:t>
            </a:r>
          </a:p>
          <a:p>
            <a:pPr marL="191589" indent="-191589" eaLnBrk="1" hangingPunct="1">
              <a:buFontTx/>
              <a:buChar char="-"/>
              <a:defRPr/>
            </a:pPr>
            <a:r>
              <a:rPr lang="en-US" baseline="0" dirty="0">
                <a:ea typeface="ＭＳ Ｐゴシック" charset="0"/>
              </a:rPr>
              <a:t>Shear stress axis positive downward – preserves rotation direction (CCW still positive)</a:t>
            </a:r>
          </a:p>
          <a:p>
            <a:pPr marL="191589" indent="-191589" eaLnBrk="1" hangingPunct="1">
              <a:buFontTx/>
              <a:buChar char="-"/>
              <a:defRPr/>
            </a:pPr>
            <a:r>
              <a:rPr lang="en-US" baseline="0" dirty="0">
                <a:ea typeface="ＭＳ Ｐゴシック" charset="0"/>
              </a:rPr>
              <a:t>Sign of shear stress in stress state is defined by considering direction of rotation stress causes on element, again using right hand rule</a:t>
            </a:r>
          </a:p>
        </p:txBody>
      </p:sp>
    </p:spTree>
    <p:extLst>
      <p:ext uri="{BB962C8B-B14F-4D97-AF65-F5344CB8AC3E}">
        <p14:creationId xmlns:p14="http://schemas.microsoft.com/office/powerpoint/2010/main" val="2651810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408761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xfrm>
            <a:off x="457200" y="720725"/>
            <a:ext cx="6400800" cy="3600450"/>
          </a:xfrm>
          <a:ln/>
        </p:spPr>
      </p:sp>
      <p:sp>
        <p:nvSpPr>
          <p:cNvPr id="92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2077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xfrm>
            <a:off x="457200" y="720725"/>
            <a:ext cx="6400800" cy="3600450"/>
          </a:xfrm>
          <a:ln/>
        </p:spPr>
      </p:sp>
      <p:sp>
        <p:nvSpPr>
          <p:cNvPr id="92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6136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4893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eaLnBrk="1" hangingPunct="1">
              <a:defRPr/>
            </a:pPr>
            <a:r>
              <a:rPr lang="en-US" dirty="0">
                <a:ea typeface="ＭＳ Ｐゴシック" charset="0"/>
              </a:rPr>
              <a:t>Correct answer is B</a:t>
            </a:r>
          </a:p>
        </p:txBody>
      </p:sp>
    </p:spTree>
    <p:extLst>
      <p:ext uri="{BB962C8B-B14F-4D97-AF65-F5344CB8AC3E}">
        <p14:creationId xmlns:p14="http://schemas.microsoft.com/office/powerpoint/2010/main" val="190281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8354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77584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baseline="0" dirty="0">
                <a:ea typeface="ＭＳ Ｐゴシック" charset="0"/>
              </a:rPr>
              <a:t>Allow stress to vary over element, expressing increase in stress using Taylor Series expansion</a:t>
            </a:r>
          </a:p>
          <a:p>
            <a:pPr marL="181240" indent="-181240" eaLnBrk="1" hangingPunct="1">
              <a:buFontTx/>
              <a:buChar char="-"/>
              <a:defRPr/>
            </a:pPr>
            <a:r>
              <a:rPr lang="en-US" baseline="0" dirty="0">
                <a:ea typeface="ＭＳ Ｐゴシック" charset="0"/>
              </a:rPr>
              <a:t>Sum moments around corner to show equivalence of shear stresses within plane</a:t>
            </a:r>
          </a:p>
          <a:p>
            <a:pPr marL="181240" indent="-181240" eaLnBrk="1" hangingPunct="1">
              <a:buFontTx/>
              <a:buChar char="-"/>
              <a:defRPr/>
            </a:pPr>
            <a:r>
              <a:rPr lang="en-US" baseline="0" dirty="0">
                <a:ea typeface="ＭＳ Ｐゴシック" charset="0"/>
              </a:rPr>
              <a:t>Sum forces in each direction</a:t>
            </a:r>
          </a:p>
        </p:txBody>
      </p:sp>
    </p:spTree>
    <p:extLst>
      <p:ext uri="{BB962C8B-B14F-4D97-AF65-F5344CB8AC3E}">
        <p14:creationId xmlns:p14="http://schemas.microsoft.com/office/powerpoint/2010/main" val="348154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1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0.png"/></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7.png"/><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8.png"/><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media/image80.png"/><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4102" name="Rectangle 3"/>
          <p:cNvSpPr>
            <a:spLocks noGrp="1" noChangeArrowheads="1"/>
          </p:cNvSpPr>
          <p:nvPr>
            <p:ph type="body" sz="half" idx="1"/>
          </p:nvPr>
        </p:nvSpPr>
        <p:spPr>
          <a:xfrm>
            <a:off x="762000" y="2386786"/>
            <a:ext cx="5410200" cy="3293209"/>
          </a:xfrm>
        </p:spPr>
        <p:txBody>
          <a:bodyPr>
            <a:spAutoFit/>
          </a:bodyPr>
          <a:lstStyle/>
          <a:p>
            <a:pPr marL="0" indent="0" algn="ctr">
              <a:buNone/>
            </a:pPr>
            <a:r>
              <a:rPr lang="en-US" sz="2000" u="sng" dirty="0">
                <a:solidFill>
                  <a:schemeClr val="tx1"/>
                </a:solidFill>
              </a:rPr>
              <a:t>ANNOUNCE / BUSINESS</a:t>
            </a:r>
            <a:endParaRPr lang="en-US" sz="2000" dirty="0">
              <a:solidFill>
                <a:schemeClr val="tx1"/>
              </a:solidFill>
            </a:endParaRPr>
          </a:p>
          <a:p>
            <a:pPr>
              <a:buFont typeface="Arial" panose="020B0604020202020204" pitchFamily="34" charset="0"/>
              <a:buChar char="•"/>
            </a:pPr>
            <a:r>
              <a:rPr lang="en-US" sz="2000" dirty="0">
                <a:solidFill>
                  <a:schemeClr val="tx1"/>
                </a:solidFill>
              </a:rPr>
              <a:t>HW 01 (due Th, 01/16)</a:t>
            </a:r>
          </a:p>
          <a:p>
            <a:pPr>
              <a:buFont typeface="Arial" panose="020B0604020202020204" pitchFamily="34" charset="0"/>
              <a:buChar char="•"/>
            </a:pPr>
            <a:endParaRPr lang="en-US" sz="2000" dirty="0">
              <a:solidFill>
                <a:schemeClr val="tx1"/>
              </a:solidFill>
            </a:endParaRPr>
          </a:p>
          <a:p>
            <a:pPr algn="ctr">
              <a:lnSpc>
                <a:spcPct val="80000"/>
              </a:lnSpc>
              <a:buFontTx/>
              <a:buNone/>
            </a:pPr>
            <a:r>
              <a:rPr lang="en-US" sz="2000" u="sng" dirty="0">
                <a:solidFill>
                  <a:schemeClr val="tx1"/>
                </a:solidFill>
              </a:rPr>
              <a:t>NEW STUFF</a:t>
            </a:r>
            <a:r>
              <a:rPr lang="en-US" sz="2000" dirty="0">
                <a:solidFill>
                  <a:schemeClr val="tx1"/>
                </a:solidFill>
              </a:rPr>
              <a:t> </a:t>
            </a:r>
          </a:p>
          <a:p>
            <a:r>
              <a:rPr lang="en-US" sz="2000" b="1" dirty="0">
                <a:solidFill>
                  <a:schemeClr val="tx1"/>
                </a:solidFill>
              </a:rPr>
              <a:t>Why is stress a tensor?</a:t>
            </a:r>
          </a:p>
          <a:p>
            <a:r>
              <a:rPr lang="en-US" sz="2000" b="1" dirty="0">
                <a:solidFill>
                  <a:schemeClr val="tx1"/>
                </a:solidFill>
              </a:rPr>
              <a:t>What exactly is a tensor?</a:t>
            </a:r>
          </a:p>
          <a:p>
            <a:r>
              <a:rPr lang="en-US" sz="2000" b="1" dirty="0">
                <a:solidFill>
                  <a:schemeClr val="tx1"/>
                </a:solidFill>
              </a:rPr>
              <a:t>Stress transformation</a:t>
            </a:r>
          </a:p>
          <a:p>
            <a:r>
              <a:rPr lang="en-US" sz="2000" dirty="0">
                <a:solidFill>
                  <a:schemeClr val="tx1"/>
                </a:solidFill>
              </a:rPr>
              <a:t>Mohr’s circle (with example)</a:t>
            </a:r>
          </a:p>
          <a:p>
            <a:endParaRPr lang="en-US" sz="2000" dirty="0">
              <a:solidFill>
                <a:schemeClr val="tx1"/>
              </a:solidFill>
            </a:endParaRPr>
          </a:p>
        </p:txBody>
      </p:sp>
      <p:sp>
        <p:nvSpPr>
          <p:cNvPr id="8" name="Rectangle 2"/>
          <p:cNvSpPr txBox="1">
            <a:spLocks noChangeArrowheads="1"/>
          </p:cNvSpPr>
          <p:nvPr/>
        </p:nvSpPr>
        <p:spPr bwMode="auto">
          <a:xfrm>
            <a:off x="304801" y="4572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p:txBody>
      </p:sp>
      <p:pic>
        <p:nvPicPr>
          <p:cNvPr id="6" name="Picture 4" descr="Image result for Advanced Mechanics of Materials and Applied Elasticity, 5th Ed., A.C. Ugural &amp; S.K. Fenster, Prentice Hall, 2012">
            <a:extLst>
              <a:ext uri="{FF2B5EF4-FFF2-40B4-BE49-F238E27FC236}">
                <a16:creationId xmlns:a16="http://schemas.microsoft.com/office/drawing/2014/main" id="{B768FE39-110A-4185-8EF9-DBB6DF1E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82850"/>
            <a:ext cx="4419599" cy="5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Variation of Stress Through Body</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10</a:t>
            </a:fld>
            <a:endParaRPr lang="en-US"/>
          </a:p>
        </p:txBody>
      </p:sp>
      <p:pic>
        <p:nvPicPr>
          <p:cNvPr id="7" name="Picture 6"/>
          <p:cNvPicPr>
            <a:picLocks noChangeAspect="1"/>
          </p:cNvPicPr>
          <p:nvPr/>
        </p:nvPicPr>
        <p:blipFill>
          <a:blip r:embed="rId3"/>
          <a:stretch>
            <a:fillRect/>
          </a:stretch>
        </p:blipFill>
        <p:spPr>
          <a:xfrm>
            <a:off x="1371600" y="2364561"/>
            <a:ext cx="3627120" cy="2412683"/>
          </a:xfrm>
          <a:prstGeom prst="rect">
            <a:avLst/>
          </a:prstGeom>
        </p:spPr>
      </p:pic>
      <p:sp>
        <p:nvSpPr>
          <p:cNvPr id="8" name="TextBox 7">
            <a:extLst>
              <a:ext uri="{FF2B5EF4-FFF2-40B4-BE49-F238E27FC236}">
                <a16:creationId xmlns:a16="http://schemas.microsoft.com/office/drawing/2014/main" id="{7D035C75-6C16-B1B9-0087-0B9FF3FB0188}"/>
              </a:ext>
            </a:extLst>
          </p:cNvPr>
          <p:cNvSpPr txBox="1"/>
          <p:nvPr/>
        </p:nvSpPr>
        <p:spPr>
          <a:xfrm>
            <a:off x="609600" y="1062335"/>
            <a:ext cx="69342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stress distribution in a hanging bar, loaded by its own weight</a:t>
            </a:r>
          </a:p>
        </p:txBody>
      </p:sp>
      <p:sp>
        <p:nvSpPr>
          <p:cNvPr id="12" name="Rectangle 11">
            <a:extLst>
              <a:ext uri="{FF2B5EF4-FFF2-40B4-BE49-F238E27FC236}">
                <a16:creationId xmlns:a16="http://schemas.microsoft.com/office/drawing/2014/main" id="{BA59D926-E9F7-3DBE-D1EB-B5AFB1BCACD6}"/>
              </a:ext>
            </a:extLst>
          </p:cNvPr>
          <p:cNvSpPr/>
          <p:nvPr/>
        </p:nvSpPr>
        <p:spPr>
          <a:xfrm>
            <a:off x="9093200" y="1260633"/>
            <a:ext cx="1752600" cy="215742"/>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41F3D9-B214-2FEC-F6B3-1DB435B09675}"/>
              </a:ext>
            </a:extLst>
          </p:cNvPr>
          <p:cNvSpPr/>
          <p:nvPr/>
        </p:nvSpPr>
        <p:spPr>
          <a:xfrm>
            <a:off x="9575800" y="1476375"/>
            <a:ext cx="787400" cy="19780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67CE569C-7ADB-4AD5-9E6E-8C23007FC69D}"/>
              </a:ext>
            </a:extLst>
          </p:cNvPr>
          <p:cNvCxnSpPr/>
          <p:nvPr/>
        </p:nvCxnSpPr>
        <p:spPr>
          <a:xfrm>
            <a:off x="10921999" y="1921262"/>
            <a:ext cx="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D319E1-9A9E-D394-E4C0-079DE986DBC7}"/>
                  </a:ext>
                </a:extLst>
              </p:cNvPr>
              <p:cNvSpPr txBox="1"/>
              <p:nvPr/>
            </p:nvSpPr>
            <p:spPr>
              <a:xfrm>
                <a:off x="10998199" y="2087562"/>
                <a:ext cx="2091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16" name="TextBox 15">
                <a:extLst>
                  <a:ext uri="{FF2B5EF4-FFF2-40B4-BE49-F238E27FC236}">
                    <a16:creationId xmlns:a16="http://schemas.microsoft.com/office/drawing/2014/main" id="{07D319E1-9A9E-D394-E4C0-079DE986DBC7}"/>
                  </a:ext>
                </a:extLst>
              </p:cNvPr>
              <p:cNvSpPr txBox="1">
                <a:spLocks noRot="1" noChangeAspect="1" noMove="1" noResize="1" noEditPoints="1" noAdjustHandles="1" noChangeArrowheads="1" noChangeShapeType="1" noTextEdit="1"/>
              </p:cNvSpPr>
              <p:nvPr/>
            </p:nvSpPr>
            <p:spPr>
              <a:xfrm>
                <a:off x="10998199" y="2087562"/>
                <a:ext cx="209160" cy="276999"/>
              </a:xfrm>
              <a:prstGeom prst="rect">
                <a:avLst/>
              </a:prstGeom>
              <a:blipFill>
                <a:blip r:embed="rId4"/>
                <a:stretch>
                  <a:fillRect l="-26471" r="-23529" b="-26087"/>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48B74AE-ABF6-DB11-D3FC-7ABABA14CA36}"/>
              </a:ext>
            </a:extLst>
          </p:cNvPr>
          <p:cNvCxnSpPr/>
          <p:nvPr/>
        </p:nvCxnSpPr>
        <p:spPr>
          <a:xfrm flipH="1">
            <a:off x="9359900" y="1474232"/>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54A38EF-FF4B-71B1-B00C-33FC702F8145}"/>
              </a:ext>
            </a:extLst>
          </p:cNvPr>
          <p:cNvCxnSpPr>
            <a:cxnSpLocks/>
          </p:cNvCxnSpPr>
          <p:nvPr/>
        </p:nvCxnSpPr>
        <p:spPr>
          <a:xfrm>
            <a:off x="8686800" y="147423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C1AD448-1238-6C91-EB23-AECFB7B84D2F}"/>
              </a:ext>
            </a:extLst>
          </p:cNvPr>
          <p:cNvCxnSpPr>
            <a:cxnSpLocks/>
          </p:cNvCxnSpPr>
          <p:nvPr/>
        </p:nvCxnSpPr>
        <p:spPr>
          <a:xfrm rot="5400000">
            <a:off x="9321800" y="2121932"/>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B0ECC55-0236-3E39-5FB3-BE8A2DDD5A9C}"/>
                  </a:ext>
                </a:extLst>
              </p:cNvPr>
              <p:cNvSpPr txBox="1"/>
              <p:nvPr/>
            </p:nvSpPr>
            <p:spPr>
              <a:xfrm>
                <a:off x="9093200" y="1893332"/>
                <a:ext cx="19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0B0ECC55-0236-3E39-5FB3-BE8A2DDD5A9C}"/>
                  </a:ext>
                </a:extLst>
              </p:cNvPr>
              <p:cNvSpPr txBox="1">
                <a:spLocks noRot="1" noChangeAspect="1" noMove="1" noResize="1" noEditPoints="1" noAdjustHandles="1" noChangeArrowheads="1" noChangeShapeType="1" noTextEdit="1"/>
              </p:cNvSpPr>
              <p:nvPr/>
            </p:nvSpPr>
            <p:spPr>
              <a:xfrm>
                <a:off x="9093200" y="1893332"/>
                <a:ext cx="194540" cy="276999"/>
              </a:xfrm>
              <a:prstGeom prst="rect">
                <a:avLst/>
              </a:prstGeom>
              <a:blipFill>
                <a:blip r:embed="rId5"/>
                <a:stretch>
                  <a:fillRect l="-15625" r="-9375"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3E5C8A3-E6EB-0563-6632-652D80F4BC4C}"/>
                  </a:ext>
                </a:extLst>
              </p:cNvPr>
              <p:cNvSpPr txBox="1"/>
              <p:nvPr/>
            </p:nvSpPr>
            <p:spPr>
              <a:xfrm>
                <a:off x="8339861" y="1329501"/>
                <a:ext cx="197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43E5C8A3-E6EB-0563-6632-652D80F4BC4C}"/>
                  </a:ext>
                </a:extLst>
              </p:cNvPr>
              <p:cNvSpPr txBox="1">
                <a:spLocks noRot="1" noChangeAspect="1" noMove="1" noResize="1" noEditPoints="1" noAdjustHandles="1" noChangeArrowheads="1" noChangeShapeType="1" noTextEdit="1"/>
              </p:cNvSpPr>
              <p:nvPr/>
            </p:nvSpPr>
            <p:spPr>
              <a:xfrm>
                <a:off x="8339861" y="1329501"/>
                <a:ext cx="197939" cy="276999"/>
              </a:xfrm>
              <a:prstGeom prst="rect">
                <a:avLst/>
              </a:prstGeom>
              <a:blipFill>
                <a:blip r:embed="rId6"/>
                <a:stretch>
                  <a:fillRect l="-27273" r="-21212"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5DDC783-E565-0F3D-2B10-749AEB21A3B4}"/>
                  </a:ext>
                </a:extLst>
              </p:cNvPr>
              <p:cNvSpPr txBox="1"/>
              <p:nvPr/>
            </p:nvSpPr>
            <p:spPr>
              <a:xfrm>
                <a:off x="9872841" y="2807126"/>
                <a:ext cx="180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26" name="TextBox 25">
                <a:extLst>
                  <a:ext uri="{FF2B5EF4-FFF2-40B4-BE49-F238E27FC236}">
                    <a16:creationId xmlns:a16="http://schemas.microsoft.com/office/drawing/2014/main" id="{35DDC783-E565-0F3D-2B10-749AEB21A3B4}"/>
                  </a:ext>
                </a:extLst>
              </p:cNvPr>
              <p:cNvSpPr txBox="1">
                <a:spLocks noRot="1" noChangeAspect="1" noMove="1" noResize="1" noEditPoints="1" noAdjustHandles="1" noChangeArrowheads="1" noChangeShapeType="1" noTextEdit="1"/>
              </p:cNvSpPr>
              <p:nvPr/>
            </p:nvSpPr>
            <p:spPr>
              <a:xfrm>
                <a:off x="9872841" y="2807126"/>
                <a:ext cx="180306" cy="276999"/>
              </a:xfrm>
              <a:prstGeom prst="rect">
                <a:avLst/>
              </a:prstGeom>
              <a:blipFill>
                <a:blip r:embed="rId7"/>
                <a:stretch>
                  <a:fillRect l="-17241" r="-13793"/>
                </a:stretch>
              </a:blipFill>
            </p:spPr>
            <p:txBody>
              <a:bodyPr/>
              <a:lstStyle/>
              <a:p>
                <a:r>
                  <a:rPr lang="en-US">
                    <a:noFill/>
                  </a:rPr>
                  <a:t> </a:t>
                </a:r>
              </a:p>
            </p:txBody>
          </p:sp>
        </mc:Fallback>
      </mc:AlternateContent>
    </p:spTree>
    <p:extLst>
      <p:ext uri="{BB962C8B-B14F-4D97-AF65-F5344CB8AC3E}">
        <p14:creationId xmlns:p14="http://schemas.microsoft.com/office/powerpoint/2010/main" val="401330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6"/>
          <p:cNvPicPr>
            <a:picLocks noChangeAspect="1" noChangeArrowheads="1"/>
          </p:cNvPicPr>
          <p:nvPr/>
        </p:nvPicPr>
        <p:blipFill rotWithShape="1">
          <a:blip r:embed="rId3">
            <a:extLst>
              <a:ext uri="{28A0092B-C50C-407E-A947-70E740481C1C}">
                <a14:useLocalDpi xmlns:a14="http://schemas.microsoft.com/office/drawing/2010/main" val="0"/>
              </a:ext>
            </a:extLst>
          </a:blip>
          <a:srcRect b="14225"/>
          <a:stretch/>
        </p:blipFill>
        <p:spPr>
          <a:xfrm>
            <a:off x="0" y="746760"/>
            <a:ext cx="7315200" cy="420624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on Inclined Sections</a:t>
            </a:r>
            <a:endParaRPr lang="en-US" kern="0" dirty="0">
              <a:solidFill>
                <a:srgbClr val="FF0000"/>
              </a:solidFill>
            </a:endParaRPr>
          </a:p>
        </p:txBody>
      </p:sp>
      <p:sp>
        <p:nvSpPr>
          <p:cNvPr id="6" name="Slide Number Placeholder 5"/>
          <p:cNvSpPr>
            <a:spLocks noGrp="1"/>
          </p:cNvSpPr>
          <p:nvPr>
            <p:ph type="sldNum" sz="quarter" idx="12"/>
          </p:nvPr>
        </p:nvSpPr>
        <p:spPr/>
        <p:txBody>
          <a:bodyPr/>
          <a:lstStyle/>
          <a:p>
            <a:fld id="{A3B66894-0391-43BC-B80E-FC2D59A3D5E2}" type="slidenum">
              <a:rPr lang="en-US" smtClean="0"/>
              <a:pPr/>
              <a:t>11</a:t>
            </a:fld>
            <a:endParaRPr lang="en-US"/>
          </a:p>
        </p:txBody>
      </p:sp>
    </p:spTree>
    <p:extLst>
      <p:ext uri="{BB962C8B-B14F-4D97-AF65-F5344CB8AC3E}">
        <p14:creationId xmlns:p14="http://schemas.microsoft.com/office/powerpoint/2010/main" val="409052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6"/>
          <p:cNvPicPr>
            <a:picLocks noChangeAspect="1" noChangeArrowheads="1"/>
          </p:cNvPicPr>
          <p:nvPr/>
        </p:nvPicPr>
        <p:blipFill rotWithShape="1">
          <a:blip r:embed="rId3">
            <a:extLst>
              <a:ext uri="{28A0092B-C50C-407E-A947-70E740481C1C}">
                <a14:useLocalDpi xmlns:a14="http://schemas.microsoft.com/office/drawing/2010/main" val="0"/>
              </a:ext>
            </a:extLst>
          </a:blip>
          <a:srcRect b="14225"/>
          <a:stretch/>
        </p:blipFill>
        <p:spPr>
          <a:xfrm>
            <a:off x="0" y="746760"/>
            <a:ext cx="7315200" cy="420624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on Inclined Sections</a:t>
            </a:r>
            <a:endParaRPr lang="en-US" kern="0" dirty="0">
              <a:solidFill>
                <a:srgbClr val="FF0000"/>
              </a:solidFill>
            </a:endParaRPr>
          </a:p>
        </p:txBody>
      </p:sp>
      <p:sp>
        <p:nvSpPr>
          <p:cNvPr id="6" name="Slide Number Placeholder 5"/>
          <p:cNvSpPr>
            <a:spLocks noGrp="1"/>
          </p:cNvSpPr>
          <p:nvPr>
            <p:ph type="sldNum" sz="quarter" idx="12"/>
          </p:nvPr>
        </p:nvSpPr>
        <p:spPr/>
        <p:txBody>
          <a:bodyPr/>
          <a:lstStyle/>
          <a:p>
            <a:fld id="{A3B66894-0391-43BC-B80E-FC2D59A3D5E2}" type="slidenum">
              <a:rPr lang="en-US" smtClean="0"/>
              <a:pPr/>
              <a:t>12</a:t>
            </a:fld>
            <a:endParaRPr lang="en-US"/>
          </a:p>
        </p:txBody>
      </p:sp>
      <p:pic>
        <p:nvPicPr>
          <p:cNvPr id="2" name="Picture 1"/>
          <p:cNvPicPr>
            <a:picLocks noChangeAspect="1"/>
          </p:cNvPicPr>
          <p:nvPr/>
        </p:nvPicPr>
        <p:blipFill>
          <a:blip r:embed="rId4"/>
          <a:stretch>
            <a:fillRect/>
          </a:stretch>
        </p:blipFill>
        <p:spPr>
          <a:xfrm>
            <a:off x="8117863" y="3475038"/>
            <a:ext cx="3254693" cy="777240"/>
          </a:xfrm>
          <a:prstGeom prst="rect">
            <a:avLst/>
          </a:prstGeom>
        </p:spPr>
      </p:pic>
      <p:pic>
        <p:nvPicPr>
          <p:cNvPr id="3" name="Picture 2"/>
          <p:cNvPicPr>
            <a:picLocks noChangeAspect="1"/>
          </p:cNvPicPr>
          <p:nvPr/>
        </p:nvPicPr>
        <p:blipFill>
          <a:blip r:embed="rId5"/>
          <a:stretch>
            <a:fillRect/>
          </a:stretch>
        </p:blipFill>
        <p:spPr>
          <a:xfrm>
            <a:off x="7575414" y="4404360"/>
            <a:ext cx="4339590" cy="777240"/>
          </a:xfrm>
          <a:prstGeom prst="rect">
            <a:avLst/>
          </a:prstGeom>
        </p:spPr>
      </p:pic>
      <p:sp>
        <p:nvSpPr>
          <p:cNvPr id="7" name="Rectangle 6"/>
          <p:cNvSpPr/>
          <p:nvPr/>
        </p:nvSpPr>
        <p:spPr>
          <a:xfrm>
            <a:off x="1219200" y="5201602"/>
            <a:ext cx="9753600" cy="1323439"/>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Note</a:t>
            </a:r>
          </a:p>
          <a:p>
            <a:pPr marL="800100" lvl="1" indent="-342900">
              <a:buFont typeface="Arial" panose="020B0604020202020204" pitchFamily="34" charset="0"/>
              <a:buChar char="•"/>
              <a:defRPr/>
            </a:pPr>
            <a:r>
              <a:rPr lang="en-US" sz="2000" dirty="0">
                <a:ea typeface="ＭＳ Ｐゴシック" charset="0"/>
              </a:rPr>
              <a:t>stress components change with coordinate system even though loading does not change</a:t>
            </a:r>
          </a:p>
          <a:p>
            <a:pPr marL="800100" lvl="1" indent="-342900">
              <a:buFont typeface="Arial" panose="020B0604020202020204" pitchFamily="34" charset="0"/>
              <a:buChar char="•"/>
              <a:defRPr/>
            </a:pPr>
            <a:r>
              <a:rPr lang="en-US" sz="2000" dirty="0">
                <a:ea typeface="ＭＳ Ｐゴシック" charset="0"/>
              </a:rPr>
              <a:t>results are achieved by force equilibrium, not stress equilibrium (no such law)</a:t>
            </a:r>
          </a:p>
        </p:txBody>
      </p:sp>
    </p:spTree>
    <p:extLst>
      <p:ext uri="{BB962C8B-B14F-4D97-AF65-F5344CB8AC3E}">
        <p14:creationId xmlns:p14="http://schemas.microsoft.com/office/powerpoint/2010/main" val="82028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on Inclined Sections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13</a:t>
            </a:fld>
            <a:endParaRPr lang="en-US"/>
          </a:p>
        </p:txBody>
      </p:sp>
      <p:pic>
        <p:nvPicPr>
          <p:cNvPr id="5" name="Picture 9" descr="1-7"/>
          <p:cNvPicPr>
            <a:picLocks noChangeAspect="1" noChangeArrowheads="1"/>
          </p:cNvPicPr>
          <p:nvPr/>
        </p:nvPicPr>
        <p:blipFill rotWithShape="1">
          <a:blip r:embed="rId3">
            <a:extLst>
              <a:ext uri="{28A0092B-C50C-407E-A947-70E740481C1C}">
                <a14:useLocalDpi xmlns:a14="http://schemas.microsoft.com/office/drawing/2010/main" val="0"/>
              </a:ext>
            </a:extLst>
          </a:blip>
          <a:srcRect b="25731"/>
          <a:stretch/>
        </p:blipFill>
        <p:spPr>
          <a:xfrm>
            <a:off x="1855788" y="808892"/>
            <a:ext cx="8632825" cy="2468880"/>
          </a:xfrm>
          <a:prstGeom prst="rect">
            <a:avLst/>
          </a:prstGeom>
        </p:spPr>
      </p:pic>
      <p:pic>
        <p:nvPicPr>
          <p:cNvPr id="7" name="Picture 6" descr="1-8"/>
          <p:cNvPicPr>
            <a:picLocks noChangeAspect="1" noChangeArrowheads="1"/>
          </p:cNvPicPr>
          <p:nvPr/>
        </p:nvPicPr>
        <p:blipFill rotWithShape="1">
          <a:blip r:embed="rId4">
            <a:extLst>
              <a:ext uri="{28A0092B-C50C-407E-A947-70E740481C1C}">
                <a14:useLocalDpi xmlns:a14="http://schemas.microsoft.com/office/drawing/2010/main" val="0"/>
              </a:ext>
            </a:extLst>
          </a:blip>
          <a:srcRect l="-2" r="49162"/>
          <a:stretch/>
        </p:blipFill>
        <p:spPr>
          <a:xfrm>
            <a:off x="914400" y="3276601"/>
            <a:ext cx="4389120" cy="3260725"/>
          </a:xfrm>
          <a:prstGeom prst="rect">
            <a:avLst/>
          </a:prstGeom>
        </p:spPr>
      </p:pic>
      <p:sp>
        <p:nvSpPr>
          <p:cNvPr id="8" name="Rectangle 7"/>
          <p:cNvSpPr/>
          <p:nvPr/>
        </p:nvSpPr>
        <p:spPr>
          <a:xfrm>
            <a:off x="6019800" y="4309408"/>
            <a:ext cx="5439509" cy="400110"/>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Prelude to stress transformation</a:t>
            </a:r>
          </a:p>
        </p:txBody>
      </p:sp>
    </p:spTree>
    <p:extLst>
      <p:ext uri="{BB962C8B-B14F-4D97-AF65-F5344CB8AC3E}">
        <p14:creationId xmlns:p14="http://schemas.microsoft.com/office/powerpoint/2010/main" val="282856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1-10"/>
          <p:cNvPicPr>
            <a:picLocks noChangeAspect="1" noChangeArrowheads="1"/>
          </p:cNvPicPr>
          <p:nvPr/>
        </p:nvPicPr>
        <p:blipFill rotWithShape="1">
          <a:blip r:embed="rId3">
            <a:extLst>
              <a:ext uri="{28A0092B-C50C-407E-A947-70E740481C1C}">
                <a14:useLocalDpi xmlns:a14="http://schemas.microsoft.com/office/drawing/2010/main" val="0"/>
              </a:ext>
            </a:extLst>
          </a:blip>
          <a:srcRect l="-1" r="51374"/>
          <a:stretch/>
        </p:blipFill>
        <p:spPr>
          <a:xfrm>
            <a:off x="3761935" y="533401"/>
            <a:ext cx="4297680" cy="3241675"/>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a:t>
            </a:r>
            <a:r>
              <a:rPr lang="en-US" u="sng" kern="0" dirty="0">
                <a:solidFill>
                  <a:srgbClr val="0070C0"/>
                </a:solidFill>
              </a:rPr>
              <a:t>Plane</a:t>
            </a:r>
            <a:r>
              <a:rPr lang="en-US" kern="0" dirty="0">
                <a:solidFill>
                  <a:srgbClr val="0070C0"/>
                </a:solidFill>
              </a:rPr>
              <a:t>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14</a:t>
            </a:fld>
            <a:endParaRPr lang="en-US"/>
          </a:p>
        </p:txBody>
      </p:sp>
      <p:pic>
        <p:nvPicPr>
          <p:cNvPr id="9" name="Picture 6" descr="1-11"/>
          <p:cNvPicPr>
            <a:picLocks noChangeAspect="1" noChangeArrowheads="1"/>
          </p:cNvPicPr>
          <p:nvPr/>
        </p:nvPicPr>
        <p:blipFill rotWithShape="1">
          <a:blip r:embed="rId4">
            <a:extLst>
              <a:ext uri="{28A0092B-C50C-407E-A947-70E740481C1C}">
                <a14:useLocalDpi xmlns:a14="http://schemas.microsoft.com/office/drawing/2010/main" val="0"/>
              </a:ext>
            </a:extLst>
          </a:blip>
          <a:srcRect t="1" b="25127"/>
          <a:stretch/>
        </p:blipFill>
        <p:spPr>
          <a:xfrm>
            <a:off x="1981200" y="3672840"/>
            <a:ext cx="8382000" cy="2651760"/>
          </a:xfrm>
          <a:prstGeom prst="rect">
            <a:avLst/>
          </a:prstGeom>
        </p:spPr>
      </p:pic>
    </p:spTree>
    <p:extLst>
      <p:ext uri="{BB962C8B-B14F-4D97-AF65-F5344CB8AC3E}">
        <p14:creationId xmlns:p14="http://schemas.microsoft.com/office/powerpoint/2010/main" val="314110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Plane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15</a:t>
            </a:fld>
            <a:endParaRPr lang="en-US" dirty="0"/>
          </a:p>
        </p:txBody>
      </p:sp>
      <p:pic>
        <p:nvPicPr>
          <p:cNvPr id="9" name="Picture 6" descr="1-11"/>
          <p:cNvPicPr>
            <a:picLocks noChangeAspect="1" noChangeArrowheads="1"/>
          </p:cNvPicPr>
          <p:nvPr/>
        </p:nvPicPr>
        <p:blipFill rotWithShape="1">
          <a:blip r:embed="rId3">
            <a:extLst>
              <a:ext uri="{28A0092B-C50C-407E-A947-70E740481C1C}">
                <a14:useLocalDpi xmlns:a14="http://schemas.microsoft.com/office/drawing/2010/main" val="0"/>
              </a:ext>
            </a:extLst>
          </a:blip>
          <a:srcRect t="1" b="25127"/>
          <a:stretch/>
        </p:blipFill>
        <p:spPr>
          <a:xfrm>
            <a:off x="2518667" y="772912"/>
            <a:ext cx="7191374" cy="2275089"/>
          </a:xfrm>
          <a:prstGeom prst="rect">
            <a:avLst/>
          </a:prstGeom>
        </p:spPr>
      </p:pic>
      <p:pic>
        <p:nvPicPr>
          <p:cNvPr id="2" name="Picture 1"/>
          <p:cNvPicPr>
            <a:picLocks noChangeAspect="1"/>
          </p:cNvPicPr>
          <p:nvPr/>
        </p:nvPicPr>
        <p:blipFill>
          <a:blip r:embed="rId4"/>
          <a:stretch>
            <a:fillRect/>
          </a:stretch>
        </p:blipFill>
        <p:spPr>
          <a:xfrm>
            <a:off x="2040255" y="3124201"/>
            <a:ext cx="3141345" cy="858203"/>
          </a:xfrm>
          <a:prstGeom prst="rect">
            <a:avLst/>
          </a:prstGeom>
        </p:spPr>
      </p:pic>
      <p:pic>
        <p:nvPicPr>
          <p:cNvPr id="3" name="Picture 2"/>
          <p:cNvPicPr>
            <a:picLocks noChangeAspect="1"/>
          </p:cNvPicPr>
          <p:nvPr/>
        </p:nvPicPr>
        <p:blipFill>
          <a:blip r:embed="rId5"/>
          <a:stretch>
            <a:fillRect/>
          </a:stretch>
        </p:blipFill>
        <p:spPr>
          <a:xfrm>
            <a:off x="7064692" y="3124201"/>
            <a:ext cx="3222308" cy="858203"/>
          </a:xfrm>
          <a:prstGeom prst="rect">
            <a:avLst/>
          </a:prstGeom>
        </p:spPr>
      </p:pic>
      <p:pic>
        <p:nvPicPr>
          <p:cNvPr id="5" name="Picture 4"/>
          <p:cNvPicPr>
            <a:picLocks noChangeAspect="1"/>
          </p:cNvPicPr>
          <p:nvPr/>
        </p:nvPicPr>
        <p:blipFill>
          <a:blip r:embed="rId6"/>
          <a:stretch>
            <a:fillRect/>
          </a:stretch>
        </p:blipFill>
        <p:spPr>
          <a:xfrm>
            <a:off x="3023236" y="4114800"/>
            <a:ext cx="6120765" cy="501968"/>
          </a:xfrm>
          <a:prstGeom prst="rect">
            <a:avLst/>
          </a:prstGeom>
        </p:spPr>
      </p:pic>
      <p:pic>
        <p:nvPicPr>
          <p:cNvPr id="7" name="Picture 6"/>
          <p:cNvPicPr>
            <a:picLocks noChangeAspect="1"/>
          </p:cNvPicPr>
          <p:nvPr/>
        </p:nvPicPr>
        <p:blipFill>
          <a:blip r:embed="rId7"/>
          <a:stretch>
            <a:fillRect/>
          </a:stretch>
        </p:blipFill>
        <p:spPr>
          <a:xfrm>
            <a:off x="3824288" y="4721236"/>
            <a:ext cx="4695825" cy="485775"/>
          </a:xfrm>
          <a:prstGeom prst="rect">
            <a:avLst/>
          </a:prstGeom>
        </p:spPr>
      </p:pic>
      <p:pic>
        <p:nvPicPr>
          <p:cNvPr id="11" name="Picture 10"/>
          <p:cNvPicPr>
            <a:picLocks noChangeAspect="1"/>
          </p:cNvPicPr>
          <p:nvPr/>
        </p:nvPicPr>
        <p:blipFill>
          <a:blip r:embed="rId8"/>
          <a:stretch>
            <a:fillRect/>
          </a:stretch>
        </p:blipFill>
        <p:spPr>
          <a:xfrm>
            <a:off x="3171824" y="5311478"/>
            <a:ext cx="6000750" cy="500063"/>
          </a:xfrm>
          <a:prstGeom prst="rect">
            <a:avLst/>
          </a:prstGeom>
        </p:spPr>
      </p:pic>
      <p:sp>
        <p:nvSpPr>
          <p:cNvPr id="10" name="Rectangle 9"/>
          <p:cNvSpPr/>
          <p:nvPr/>
        </p:nvSpPr>
        <p:spPr>
          <a:xfrm>
            <a:off x="1524000" y="5997714"/>
            <a:ext cx="9144000" cy="707886"/>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Remember: </a:t>
            </a:r>
            <a:r>
              <a:rPr lang="en-US" sz="2000" b="1" dirty="0">
                <a:ea typeface="ＭＳ Ｐゴシック" charset="0"/>
              </a:rPr>
              <a:t>Stress does not change during transformation</a:t>
            </a:r>
            <a:r>
              <a:rPr lang="en-US" sz="2000" dirty="0">
                <a:ea typeface="ＭＳ Ｐゴシック" charset="0"/>
              </a:rPr>
              <a:t>, but its components change in the different coordinate system</a:t>
            </a:r>
          </a:p>
        </p:txBody>
      </p:sp>
      <p:sp>
        <p:nvSpPr>
          <p:cNvPr id="8" name="Arrow: Right 7">
            <a:extLst>
              <a:ext uri="{FF2B5EF4-FFF2-40B4-BE49-F238E27FC236}">
                <a16:creationId xmlns:a16="http://schemas.microsoft.com/office/drawing/2014/main" id="{F9EB243E-8BB8-4513-B170-7773229D9D19}"/>
              </a:ext>
            </a:extLst>
          </p:cNvPr>
          <p:cNvSpPr/>
          <p:nvPr/>
        </p:nvSpPr>
        <p:spPr>
          <a:xfrm>
            <a:off x="5791200" y="3352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6B77A89-A021-4380-A1B2-C6828FE56F9A}"/>
              </a:ext>
            </a:extLst>
          </p:cNvPr>
          <p:cNvSpPr/>
          <p:nvPr/>
        </p:nvSpPr>
        <p:spPr>
          <a:xfrm>
            <a:off x="1828800" y="4721236"/>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7F31D0-FB35-425D-B8BC-2390B4FC9F33}"/>
                  </a:ext>
                </a:extLst>
              </p:cNvPr>
              <p:cNvSpPr txBox="1"/>
              <p:nvPr/>
            </p:nvSpPr>
            <p:spPr>
              <a:xfrm>
                <a:off x="59054" y="2971800"/>
                <a:ext cx="1845945" cy="1077218"/>
              </a:xfrm>
              <a:prstGeom prst="rect">
                <a:avLst/>
              </a:prstGeom>
              <a:noFill/>
            </p:spPr>
            <p:txBody>
              <a:bodyPr wrap="square" rtlCol="0">
                <a:spAutoFit/>
              </a:bodyPr>
              <a:lstStyle/>
              <a:p>
                <a:r>
                  <a:rPr lang="en-US" sz="1600" dirty="0">
                    <a:solidFill>
                      <a:srgbClr val="FF0000"/>
                    </a:solidFill>
                  </a:rPr>
                  <a:t>(note that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𝑝</m:t>
                        </m:r>
                      </m:e>
                      <m:sub>
                        <m:r>
                          <a:rPr lang="en-US" sz="1600" i="1">
                            <a:solidFill>
                              <a:srgbClr val="FF0000"/>
                            </a:solidFill>
                            <a:latin typeface="Cambria Math" panose="02040503050406030204" pitchFamily="18" charset="0"/>
                          </a:rPr>
                          <m:t>𝑖</m:t>
                        </m:r>
                      </m:sub>
                    </m:sSub>
                  </m:oMath>
                </a14:m>
                <a:r>
                  <a:rPr lang="en-US" sz="1600" dirty="0">
                    <a:solidFill>
                      <a:srgbClr val="FF0000"/>
                    </a:solidFill>
                  </a:rPr>
                  <a:t> are stresses here, but balance law is applied to force)</a:t>
                </a:r>
              </a:p>
            </p:txBody>
          </p:sp>
        </mc:Choice>
        <mc:Fallback xmlns="">
          <p:sp>
            <p:nvSpPr>
              <p:cNvPr id="16" name="TextBox 15">
                <a:extLst>
                  <a:ext uri="{FF2B5EF4-FFF2-40B4-BE49-F238E27FC236}">
                    <a16:creationId xmlns:a16="http://schemas.microsoft.com/office/drawing/2014/main" id="{E67F31D0-FB35-425D-B8BC-2390B4FC9F33}"/>
                  </a:ext>
                </a:extLst>
              </p:cNvPr>
              <p:cNvSpPr txBox="1">
                <a:spLocks noRot="1" noChangeAspect="1" noMove="1" noResize="1" noEditPoints="1" noAdjustHandles="1" noChangeArrowheads="1" noChangeShapeType="1" noTextEdit="1"/>
              </p:cNvSpPr>
              <p:nvPr/>
            </p:nvSpPr>
            <p:spPr>
              <a:xfrm>
                <a:off x="59054" y="2971800"/>
                <a:ext cx="1845945" cy="1077218"/>
              </a:xfrm>
              <a:prstGeom prst="rect">
                <a:avLst/>
              </a:prstGeom>
              <a:blipFill>
                <a:blip r:embed="rId9"/>
                <a:stretch>
                  <a:fillRect l="-1987" t="-1705" r="-2649" b="-6250"/>
                </a:stretch>
              </a:blipFill>
            </p:spPr>
            <p:txBody>
              <a:bodyPr/>
              <a:lstStyle/>
              <a:p>
                <a:r>
                  <a:rPr lang="en-US">
                    <a:noFill/>
                  </a:rPr>
                  <a:t> </a:t>
                </a:r>
              </a:p>
            </p:txBody>
          </p:sp>
        </mc:Fallback>
      </mc:AlternateContent>
    </p:spTree>
    <p:extLst>
      <p:ext uri="{BB962C8B-B14F-4D97-AF65-F5344CB8AC3E}">
        <p14:creationId xmlns:p14="http://schemas.microsoft.com/office/powerpoint/2010/main" val="154297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Invariants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16</a:t>
            </a:fld>
            <a:endParaRPr lang="en-US"/>
          </a:p>
        </p:txBody>
      </p:sp>
      <p:sp>
        <p:nvSpPr>
          <p:cNvPr id="7" name="Rectangle 6"/>
          <p:cNvSpPr/>
          <p:nvPr/>
        </p:nvSpPr>
        <p:spPr>
          <a:xfrm>
            <a:off x="609600" y="1044476"/>
            <a:ext cx="10668000" cy="1938992"/>
          </a:xfrm>
          <a:prstGeom prst="rect">
            <a:avLst/>
          </a:prstGeom>
        </p:spPr>
        <p:txBody>
          <a:bodyPr wrap="square">
            <a:spAutoFit/>
          </a:bodyPr>
          <a:lstStyle/>
          <a:p>
            <a:pPr marL="342900" indent="-342900">
              <a:buFont typeface="Arial" panose="020B0604020202020204" pitchFamily="34" charset="0"/>
              <a:buChar char="•"/>
            </a:pPr>
            <a:r>
              <a:rPr lang="en-US" sz="2400" dirty="0"/>
              <a:t>It can be shown that </a:t>
            </a:r>
          </a:p>
          <a:p>
            <a:pPr marL="342900" indent="-342900">
              <a:buFont typeface="Arial" panose="020B0604020202020204" pitchFamily="34" charset="0"/>
              <a:buChar char="•"/>
            </a:pPr>
            <a:r>
              <a:rPr lang="en-US" sz="2400" dirty="0"/>
              <a:t>or … the sum of the normal stresses is </a:t>
            </a:r>
            <a:r>
              <a:rPr lang="en-US" sz="2400" i="1" dirty="0"/>
              <a:t>invariant</a:t>
            </a:r>
            <a:r>
              <a:rPr lang="en-US" sz="2400" dirty="0"/>
              <a:t>, i.e. it does not change with </a:t>
            </a:r>
            <a:r>
              <a:rPr lang="el-GR" sz="2400" dirty="0"/>
              <a:t>θ</a:t>
            </a:r>
            <a:endParaRPr lang="en-US" sz="2400" dirty="0"/>
          </a:p>
          <a:p>
            <a:pPr marL="342900" indent="-342900">
              <a:buFont typeface="Arial" panose="020B0604020202020204" pitchFamily="34" charset="0"/>
              <a:buChar char="•"/>
            </a:pPr>
            <a:r>
              <a:rPr lang="en-US" sz="2400" dirty="0"/>
              <a:t>also true in 3-D, as we will see</a:t>
            </a:r>
          </a:p>
          <a:p>
            <a:pPr marL="342900" indent="-342900">
              <a:buFont typeface="Arial" panose="020B0604020202020204" pitchFamily="34" charset="0"/>
              <a:buChar char="•"/>
            </a:pPr>
            <a:r>
              <a:rPr lang="en-US" sz="2400" dirty="0"/>
              <a:t>another way to say this: the trace of the stress tensor is </a:t>
            </a:r>
            <a:r>
              <a:rPr lang="en-US" sz="2400" i="1" dirty="0"/>
              <a:t>invariant</a:t>
            </a:r>
          </a:p>
        </p:txBody>
      </p:sp>
      <p:pic>
        <p:nvPicPr>
          <p:cNvPr id="2" name="Picture 1"/>
          <p:cNvPicPr>
            <a:picLocks noChangeAspect="1"/>
          </p:cNvPicPr>
          <p:nvPr/>
        </p:nvPicPr>
        <p:blipFill>
          <a:blip r:embed="rId3"/>
          <a:stretch>
            <a:fillRect/>
          </a:stretch>
        </p:blipFill>
        <p:spPr>
          <a:xfrm>
            <a:off x="3886200" y="1066800"/>
            <a:ext cx="3908298" cy="43815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4648200" y="3276600"/>
                <a:ext cx="3019032" cy="1016432"/>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𝝉</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𝑥𝑥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𝑦𝑥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rPr>
                                      <m:t>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𝑧𝑧</m:t>
                                    </m:r>
                                  </m:sub>
                                </m:sSub>
                              </m:e>
                            </m:mr>
                          </m:m>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648200" y="3276600"/>
                <a:ext cx="3019032" cy="1016432"/>
              </a:xfrm>
              <a:prstGeom prst="rect">
                <a:avLst/>
              </a:prstGeom>
              <a:blipFill>
                <a:blip r:embed="rId4"/>
                <a:stretch>
                  <a:fillRect/>
                </a:stretch>
              </a:blipFill>
            </p:spPr>
            <p:txBody>
              <a:bodyPr/>
              <a:lstStyle/>
              <a:p>
                <a:r>
                  <a:rPr lang="en-US">
                    <a:noFill/>
                  </a:rPr>
                  <a:t> </a:t>
                </a:r>
              </a:p>
            </p:txBody>
          </p:sp>
        </mc:Fallback>
      </mc:AlternateContent>
      <p:sp>
        <p:nvSpPr>
          <p:cNvPr id="5" name="Rectangle 4"/>
          <p:cNvSpPr/>
          <p:nvPr/>
        </p:nvSpPr>
        <p:spPr>
          <a:xfrm>
            <a:off x="609600" y="4667071"/>
            <a:ext cx="10972800" cy="1200329"/>
          </a:xfrm>
          <a:prstGeom prst="rect">
            <a:avLst/>
          </a:prstGeom>
        </p:spPr>
        <p:txBody>
          <a:bodyPr wrap="square">
            <a:spAutoFit/>
          </a:bodyPr>
          <a:lstStyle/>
          <a:p>
            <a:pPr marL="342900" indent="-342900">
              <a:buFont typeface="Arial" panose="020B0604020202020204" pitchFamily="34" charset="0"/>
              <a:buChar char="•"/>
            </a:pPr>
            <a:r>
              <a:rPr lang="en-US" sz="2400" dirty="0"/>
              <a:t>Familiar invariant example: recall that the length of a vector (its magnitude) does not change when it is represented in a new coordinate system. We thus say that vector magnitude is </a:t>
            </a:r>
            <a:r>
              <a:rPr lang="en-US" sz="2400" i="1" dirty="0"/>
              <a:t>invariant</a:t>
            </a:r>
            <a:r>
              <a:rPr lang="en-US" sz="2400" dirty="0"/>
              <a:t>.</a:t>
            </a:r>
          </a:p>
        </p:txBody>
      </p:sp>
    </p:spTree>
    <p:extLst>
      <p:ext uri="{BB962C8B-B14F-4D97-AF65-F5344CB8AC3E}">
        <p14:creationId xmlns:p14="http://schemas.microsoft.com/office/powerpoint/2010/main" val="189445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13"/>
          <p:cNvPicPr>
            <a:picLocks noChangeAspect="1" noChangeArrowheads="1"/>
          </p:cNvPicPr>
          <p:nvPr/>
        </p:nvPicPr>
        <p:blipFill rotWithShape="1">
          <a:blip r:embed="rId3">
            <a:extLst>
              <a:ext uri="{28A0092B-C50C-407E-A947-70E740481C1C}">
                <a14:useLocalDpi xmlns:a14="http://schemas.microsoft.com/office/drawing/2010/main" val="0"/>
              </a:ext>
            </a:extLst>
          </a:blip>
          <a:srcRect t="144" b="12585"/>
          <a:stretch/>
        </p:blipFill>
        <p:spPr>
          <a:xfrm>
            <a:off x="2256693" y="689510"/>
            <a:ext cx="7685087" cy="403489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Principal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17</a:t>
            </a:fld>
            <a:endParaRPr lang="en-US"/>
          </a:p>
        </p:txBody>
      </p:sp>
      <p:sp>
        <p:nvSpPr>
          <p:cNvPr id="5" name="Rectangle 4"/>
          <p:cNvSpPr/>
          <p:nvPr/>
        </p:nvSpPr>
        <p:spPr>
          <a:xfrm>
            <a:off x="609600" y="4800600"/>
            <a:ext cx="10972800" cy="1938992"/>
          </a:xfrm>
          <a:prstGeom prst="rect">
            <a:avLst/>
          </a:prstGeom>
        </p:spPr>
        <p:txBody>
          <a:bodyPr wrap="square">
            <a:spAutoFit/>
          </a:bodyPr>
          <a:lstStyle/>
          <a:p>
            <a:pPr marL="342900" indent="-342900">
              <a:buFont typeface="Arial" panose="020B0604020202020204" pitchFamily="34" charset="0"/>
              <a:buChar char="•"/>
              <a:defRPr/>
            </a:pPr>
            <a:r>
              <a:rPr lang="en-US" sz="2400" dirty="0">
                <a:ea typeface="ＭＳ Ｐゴシック" charset="0"/>
              </a:rPr>
              <a:t>Normal and shear stresses are continuously variable with theta (even though the stress state is not changing)</a:t>
            </a:r>
          </a:p>
          <a:p>
            <a:pPr marL="342900" indent="-342900">
              <a:buFont typeface="Arial" panose="020B0604020202020204" pitchFamily="34" charset="0"/>
              <a:buChar char="•"/>
              <a:defRPr/>
            </a:pPr>
            <a:r>
              <a:rPr lang="en-US" sz="2400" dirty="0">
                <a:ea typeface="ＭＳ Ｐゴシック" charset="0"/>
              </a:rPr>
              <a:t>Normal stress is at extreme when shear stress is zero. This stress is called the principal stress (and is invariant).</a:t>
            </a:r>
          </a:p>
          <a:p>
            <a:pPr marL="342900" indent="-342900">
              <a:buFont typeface="Arial" panose="020B0604020202020204" pitchFamily="34" charset="0"/>
              <a:buChar char="•"/>
              <a:defRPr/>
            </a:pPr>
            <a:r>
              <a:rPr lang="en-US" sz="2400" dirty="0">
                <a:ea typeface="ＭＳ Ｐゴシック" charset="0"/>
              </a:rPr>
              <a:t>Principal stress and max shear stress always occur 45 degrees apart</a:t>
            </a:r>
          </a:p>
        </p:txBody>
      </p:sp>
    </p:spTree>
    <p:extLst>
      <p:ext uri="{BB962C8B-B14F-4D97-AF65-F5344CB8AC3E}">
        <p14:creationId xmlns:p14="http://schemas.microsoft.com/office/powerpoint/2010/main" val="66070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Principal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18</a:t>
            </a:fld>
            <a:endParaRPr lang="en-US"/>
          </a:p>
        </p:txBody>
      </p:sp>
      <p:sp>
        <p:nvSpPr>
          <p:cNvPr id="5" name="Rectangle 4"/>
          <p:cNvSpPr/>
          <p:nvPr/>
        </p:nvSpPr>
        <p:spPr>
          <a:xfrm>
            <a:off x="609600" y="990600"/>
            <a:ext cx="10972800" cy="1200329"/>
          </a:xfrm>
          <a:prstGeom prst="rect">
            <a:avLst/>
          </a:prstGeom>
        </p:spPr>
        <p:txBody>
          <a:bodyPr wrap="square">
            <a:spAutoFit/>
          </a:bodyPr>
          <a:lstStyle/>
          <a:p>
            <a:pPr marL="342900" indent="-342900">
              <a:buFont typeface="Arial" panose="020B0604020202020204" pitchFamily="34" charset="0"/>
              <a:buChar char="•"/>
            </a:pPr>
            <a:r>
              <a:rPr lang="en-US" sz="2400" dirty="0"/>
              <a:t>Derive equations for principal stresses by taking the derivative of the stress transformation equations and setting equal to zero. This gives the angle at which extreme values occur.</a:t>
            </a:r>
          </a:p>
        </p:txBody>
      </p:sp>
      <p:pic>
        <p:nvPicPr>
          <p:cNvPr id="2" name="Picture 1"/>
          <p:cNvPicPr>
            <a:picLocks noChangeAspect="1"/>
          </p:cNvPicPr>
          <p:nvPr/>
        </p:nvPicPr>
        <p:blipFill>
          <a:blip r:embed="rId3"/>
          <a:stretch>
            <a:fillRect/>
          </a:stretch>
        </p:blipFill>
        <p:spPr>
          <a:xfrm>
            <a:off x="4774309" y="2286000"/>
            <a:ext cx="2697480" cy="1021080"/>
          </a:xfrm>
          <a:prstGeom prst="rect">
            <a:avLst/>
          </a:prstGeom>
        </p:spPr>
      </p:pic>
      <p:sp>
        <p:nvSpPr>
          <p:cNvPr id="8" name="Rectangle 7"/>
          <p:cNvSpPr/>
          <p:nvPr/>
        </p:nvSpPr>
        <p:spPr>
          <a:xfrm>
            <a:off x="609600" y="3581400"/>
            <a:ext cx="10744200" cy="830997"/>
          </a:xfrm>
          <a:prstGeom prst="rect">
            <a:avLst/>
          </a:prstGeom>
        </p:spPr>
        <p:txBody>
          <a:bodyPr wrap="square">
            <a:spAutoFit/>
          </a:bodyPr>
          <a:lstStyle/>
          <a:p>
            <a:pPr marL="342900" indent="-342900">
              <a:buFont typeface="Arial" panose="020B0604020202020204" pitchFamily="34" charset="0"/>
              <a:buChar char="•"/>
            </a:pPr>
            <a:r>
              <a:rPr lang="en-US" sz="2400" dirty="0"/>
              <a:t>Two solutions for </a:t>
            </a:r>
            <a:r>
              <a:rPr lang="el-GR" sz="2400" dirty="0"/>
              <a:t>θ</a:t>
            </a:r>
            <a:r>
              <a:rPr lang="en-US" sz="2400" baseline="-25000" dirty="0"/>
              <a:t>p</a:t>
            </a:r>
            <a:r>
              <a:rPr lang="en-US" sz="2400" dirty="0"/>
              <a:t>!</a:t>
            </a:r>
            <a:r>
              <a:rPr lang="en-US" sz="2400" baseline="-25000" dirty="0"/>
              <a:t> </a:t>
            </a:r>
            <a:r>
              <a:rPr lang="en-US" sz="2400" dirty="0"/>
              <a:t> → 2 principal stresses (in 2-D)</a:t>
            </a:r>
          </a:p>
          <a:p>
            <a:pPr marL="342900" indent="-342900">
              <a:buFont typeface="Arial" panose="020B0604020202020204" pitchFamily="34" charset="0"/>
              <a:buChar char="•"/>
            </a:pPr>
            <a:r>
              <a:rPr lang="en-US" sz="2400" dirty="0"/>
              <a:t>Plugging into stress transformation equations gives</a:t>
            </a:r>
          </a:p>
        </p:txBody>
      </p:sp>
      <p:pic>
        <p:nvPicPr>
          <p:cNvPr id="3" name="Picture 2"/>
          <p:cNvPicPr>
            <a:picLocks noChangeAspect="1"/>
          </p:cNvPicPr>
          <p:nvPr/>
        </p:nvPicPr>
        <p:blipFill>
          <a:blip r:embed="rId4"/>
          <a:stretch>
            <a:fillRect/>
          </a:stretch>
        </p:blipFill>
        <p:spPr>
          <a:xfrm>
            <a:off x="2455449" y="4724400"/>
            <a:ext cx="7335203" cy="1101090"/>
          </a:xfrm>
          <a:prstGeom prst="rect">
            <a:avLst/>
          </a:prstGeom>
        </p:spPr>
      </p:pic>
      <p:sp>
        <p:nvSpPr>
          <p:cNvPr id="9" name="Rectangle 8"/>
          <p:cNvSpPr/>
          <p:nvPr/>
        </p:nvSpPr>
        <p:spPr>
          <a:xfrm>
            <a:off x="2209800" y="6019800"/>
            <a:ext cx="7848600" cy="400110"/>
          </a:xfrm>
          <a:prstGeom prst="rect">
            <a:avLst/>
          </a:prstGeom>
        </p:spPr>
        <p:txBody>
          <a:bodyPr wrap="square">
            <a:spAutoFit/>
          </a:bodyPr>
          <a:lstStyle/>
          <a:p>
            <a:pPr algn="ctr">
              <a:defRPr/>
            </a:pPr>
            <a:r>
              <a:rPr lang="en-US" sz="2000" dirty="0">
                <a:ea typeface="ＭＳ Ｐゴシック" charset="0"/>
              </a:rPr>
              <a:t>(subscripts 1 and 2 used to denote principal stresses)</a:t>
            </a:r>
          </a:p>
        </p:txBody>
      </p:sp>
    </p:spTree>
    <p:extLst>
      <p:ext uri="{BB962C8B-B14F-4D97-AF65-F5344CB8AC3E}">
        <p14:creationId xmlns:p14="http://schemas.microsoft.com/office/powerpoint/2010/main" val="19369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Maximum Shear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19</a:t>
            </a:fld>
            <a:endParaRPr lang="en-US"/>
          </a:p>
        </p:txBody>
      </p:sp>
      <p:sp>
        <p:nvSpPr>
          <p:cNvPr id="5" name="Rectangle 4"/>
          <p:cNvSpPr/>
          <p:nvPr/>
        </p:nvSpPr>
        <p:spPr>
          <a:xfrm>
            <a:off x="1295400" y="3655696"/>
            <a:ext cx="8686800" cy="461665"/>
          </a:xfrm>
          <a:prstGeom prst="rect">
            <a:avLst/>
          </a:prstGeom>
        </p:spPr>
        <p:txBody>
          <a:bodyPr wrap="square">
            <a:spAutoFit/>
          </a:bodyPr>
          <a:lstStyle/>
          <a:p>
            <a:pPr marL="342900" indent="-342900">
              <a:buFont typeface="Arial" panose="020B0604020202020204" pitchFamily="34" charset="0"/>
              <a:buChar char="•"/>
            </a:pPr>
            <a:r>
              <a:rPr lang="en-US" sz="2400" dirty="0"/>
              <a:t>We can similarly find the equation for max shear stress</a:t>
            </a:r>
          </a:p>
        </p:txBody>
      </p:sp>
      <p:pic>
        <p:nvPicPr>
          <p:cNvPr id="7" name="Picture 6"/>
          <p:cNvPicPr>
            <a:picLocks noChangeAspect="1"/>
          </p:cNvPicPr>
          <p:nvPr/>
        </p:nvPicPr>
        <p:blipFill>
          <a:blip r:embed="rId3"/>
          <a:stretch>
            <a:fillRect/>
          </a:stretch>
        </p:blipFill>
        <p:spPr>
          <a:xfrm>
            <a:off x="2650331" y="4570095"/>
            <a:ext cx="7043738" cy="1068705"/>
          </a:xfrm>
          <a:prstGeom prst="rect">
            <a:avLst/>
          </a:prstGeom>
        </p:spPr>
      </p:pic>
      <p:sp>
        <p:nvSpPr>
          <p:cNvPr id="9" name="Rectangle 8"/>
          <p:cNvSpPr/>
          <p:nvPr/>
        </p:nvSpPr>
        <p:spPr>
          <a:xfrm>
            <a:off x="1295400" y="1261111"/>
            <a:ext cx="8686800" cy="461665"/>
          </a:xfrm>
          <a:prstGeom prst="rect">
            <a:avLst/>
          </a:prstGeom>
        </p:spPr>
        <p:txBody>
          <a:bodyPr wrap="square">
            <a:spAutoFit/>
          </a:bodyPr>
          <a:lstStyle/>
          <a:p>
            <a:pPr marL="342900" indent="-342900">
              <a:buFont typeface="Arial" panose="020B0604020202020204" pitchFamily="34" charset="0"/>
              <a:buChar char="•"/>
            </a:pPr>
            <a:r>
              <a:rPr lang="en-US" sz="2400" dirty="0"/>
              <a:t>Principal stresses, i.e. eigenvalues of the (2D) stress tensor</a:t>
            </a:r>
          </a:p>
        </p:txBody>
      </p:sp>
      <p:pic>
        <p:nvPicPr>
          <p:cNvPr id="10" name="Picture 9"/>
          <p:cNvPicPr>
            <a:picLocks noChangeAspect="1"/>
          </p:cNvPicPr>
          <p:nvPr/>
        </p:nvPicPr>
        <p:blipFill>
          <a:blip r:embed="rId4"/>
          <a:stretch>
            <a:fillRect/>
          </a:stretch>
        </p:blipFill>
        <p:spPr>
          <a:xfrm>
            <a:off x="2455449" y="1870710"/>
            <a:ext cx="7335203" cy="1101090"/>
          </a:xfrm>
          <a:prstGeom prst="rect">
            <a:avLst/>
          </a:prstGeom>
        </p:spPr>
      </p:pic>
    </p:spTree>
    <p:extLst>
      <p:ext uri="{BB962C8B-B14F-4D97-AF65-F5344CB8AC3E}">
        <p14:creationId xmlns:p14="http://schemas.microsoft.com/office/powerpoint/2010/main" val="216321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1-2"/>
          <p:cNvPicPr>
            <a:picLocks noChangeAspect="1" noChangeArrowheads="1"/>
          </p:cNvPicPr>
          <p:nvPr/>
        </p:nvPicPr>
        <p:blipFill rotWithShape="1">
          <a:blip r:embed="rId3">
            <a:extLst>
              <a:ext uri="{28A0092B-C50C-407E-A947-70E740481C1C}">
                <a14:useLocalDpi xmlns:a14="http://schemas.microsoft.com/office/drawing/2010/main" val="0"/>
              </a:ext>
            </a:extLst>
          </a:blip>
          <a:srcRect l="53590" t="18625" r="258" b="-114"/>
          <a:stretch/>
        </p:blipFill>
        <p:spPr>
          <a:xfrm>
            <a:off x="6680200" y="3352800"/>
            <a:ext cx="4114800" cy="3200400"/>
          </a:xfrm>
          <a:prstGeom prst="rect">
            <a:avLst/>
          </a:prstGeom>
        </p:spPr>
      </p:pic>
      <p:pic>
        <p:nvPicPr>
          <p:cNvPr id="10" name="Picture 13" descr="1-1"/>
          <p:cNvPicPr>
            <a:picLocks noChangeAspect="1" noChangeArrowheads="1"/>
          </p:cNvPicPr>
          <p:nvPr/>
        </p:nvPicPr>
        <p:blipFill rotWithShape="1">
          <a:blip r:embed="rId4">
            <a:extLst>
              <a:ext uri="{28A0092B-C50C-407E-A947-70E740481C1C}">
                <a14:useLocalDpi xmlns:a14="http://schemas.microsoft.com/office/drawing/2010/main" val="0"/>
              </a:ext>
            </a:extLst>
          </a:blip>
          <a:srcRect l="54823" t="-2" r="171" b="32178"/>
          <a:stretch/>
        </p:blipFill>
        <p:spPr>
          <a:xfrm>
            <a:off x="1148080" y="685800"/>
            <a:ext cx="4978400" cy="320040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2</a:t>
            </a:fld>
            <a:endParaRPr lang="en-US"/>
          </a:p>
        </p:txBody>
      </p:sp>
      <p:sp>
        <p:nvSpPr>
          <p:cNvPr id="13" name="TextBox 12"/>
          <p:cNvSpPr txBox="1"/>
          <p:nvPr/>
        </p:nvSpPr>
        <p:spPr>
          <a:xfrm>
            <a:off x="995680" y="4623525"/>
            <a:ext cx="565404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Shear stress subscripts:</a:t>
            </a:r>
          </a:p>
          <a:p>
            <a:pPr marL="800100" lvl="1" indent="-342900">
              <a:buFont typeface="Arial" panose="020B0604020202020204" pitchFamily="34" charset="0"/>
              <a:buChar char="•"/>
            </a:pPr>
            <a:r>
              <a:rPr lang="en-US" sz="2400" dirty="0"/>
              <a:t>first refers to surface acting on</a:t>
            </a:r>
          </a:p>
          <a:p>
            <a:pPr marL="800100" lvl="1" indent="-342900">
              <a:buFont typeface="Arial" panose="020B0604020202020204" pitchFamily="34" charset="0"/>
              <a:buChar char="•"/>
            </a:pPr>
            <a:r>
              <a:rPr lang="en-US" sz="2400" dirty="0"/>
              <a:t>second to direction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FA43AB-92E6-4948-945A-7DCF741D4748}"/>
                  </a:ext>
                </a:extLst>
              </p:cNvPr>
              <p:cNvSpPr txBox="1"/>
              <p:nvPr/>
            </p:nvSpPr>
            <p:spPr>
              <a:xfrm>
                <a:off x="8166989" y="716574"/>
                <a:ext cx="1339919"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l-GR" sz="2400" b="0" i="1"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𝐹</m:t>
                              </m:r>
                            </m:e>
                            <m:sub>
                              <m:r>
                                <a:rPr lang="en-US" sz="2400" b="0" i="1" smtClean="0">
                                  <a:latin typeface="Cambria Math" panose="02040503050406030204" pitchFamily="18" charset="0"/>
                                </a:rPr>
                                <m:t>𝑋</m:t>
                              </m:r>
                            </m:sub>
                          </m:sSub>
                        </m:num>
                        <m:den>
                          <m:sSub>
                            <m:sSubPr>
                              <m:ctrlPr>
                                <a:rPr lang="en-US" sz="2400" i="1">
                                  <a:latin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𝐴</m:t>
                              </m:r>
                            </m:e>
                            <m:sub>
                              <m:r>
                                <a:rPr lang="en-US" sz="2400" i="1">
                                  <a:latin typeface="Cambria Math" panose="02040503050406030204" pitchFamily="18" charset="0"/>
                                </a:rPr>
                                <m:t>𝑋</m:t>
                              </m:r>
                            </m:sub>
                          </m:sSub>
                        </m:den>
                      </m:f>
                    </m:oMath>
                  </m:oMathPara>
                </a14:m>
                <a:endParaRPr lang="en-US" sz="2400" dirty="0"/>
              </a:p>
            </p:txBody>
          </p:sp>
        </mc:Choice>
        <mc:Fallback xmlns="">
          <p:sp>
            <p:nvSpPr>
              <p:cNvPr id="3" name="TextBox 2">
                <a:extLst>
                  <a:ext uri="{FF2B5EF4-FFF2-40B4-BE49-F238E27FC236}">
                    <a16:creationId xmlns:a16="http://schemas.microsoft.com/office/drawing/2014/main" id="{B7FA43AB-92E6-4948-945A-7DCF741D4748}"/>
                  </a:ext>
                </a:extLst>
              </p:cNvPr>
              <p:cNvSpPr txBox="1">
                <a:spLocks noRot="1" noChangeAspect="1" noMove="1" noResize="1" noEditPoints="1" noAdjustHandles="1" noChangeArrowheads="1" noChangeShapeType="1" noTextEdit="1"/>
              </p:cNvSpPr>
              <p:nvPr/>
            </p:nvSpPr>
            <p:spPr>
              <a:xfrm>
                <a:off x="8166989" y="716574"/>
                <a:ext cx="1339919" cy="7543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3FD9249-C67A-4A19-BBAD-BAF3DB5CBE4A}"/>
                  </a:ext>
                </a:extLst>
              </p:cNvPr>
              <p:cNvSpPr txBox="1"/>
              <p:nvPr/>
            </p:nvSpPr>
            <p:spPr>
              <a:xfrm>
                <a:off x="9292535" y="1968924"/>
                <a:ext cx="1425711" cy="756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𝑥𝑧</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𝐹</m:t>
                              </m:r>
                            </m:e>
                            <m:sub>
                              <m:r>
                                <a:rPr lang="en-US" sz="2400" b="0" i="1" smtClean="0">
                                  <a:latin typeface="Cambria Math" panose="02040503050406030204" pitchFamily="18" charset="0"/>
                                </a:rPr>
                                <m:t>𝑧</m:t>
                              </m:r>
                            </m:sub>
                          </m:sSub>
                        </m:num>
                        <m:den>
                          <m:sSub>
                            <m:sSubPr>
                              <m:ctrlPr>
                                <a:rPr lang="en-US" sz="2400" i="1">
                                  <a:latin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𝐴</m:t>
                              </m:r>
                            </m:e>
                            <m:sub>
                              <m:r>
                                <a:rPr lang="en-US" sz="2400" b="0" i="1" smtClean="0">
                                  <a:latin typeface="Cambria Math" panose="02040503050406030204" pitchFamily="18" charset="0"/>
                                </a:rPr>
                                <m:t>𝑥</m:t>
                              </m:r>
                            </m:sub>
                          </m:sSub>
                        </m:den>
                      </m:f>
                    </m:oMath>
                  </m:oMathPara>
                </a14:m>
                <a:endParaRPr lang="en-US" sz="2400" dirty="0"/>
              </a:p>
            </p:txBody>
          </p:sp>
        </mc:Choice>
        <mc:Fallback xmlns="">
          <p:sp>
            <p:nvSpPr>
              <p:cNvPr id="15" name="TextBox 14">
                <a:extLst>
                  <a:ext uri="{FF2B5EF4-FFF2-40B4-BE49-F238E27FC236}">
                    <a16:creationId xmlns:a16="http://schemas.microsoft.com/office/drawing/2014/main" id="{E3FD9249-C67A-4A19-BBAD-BAF3DB5CBE4A}"/>
                  </a:ext>
                </a:extLst>
              </p:cNvPr>
              <p:cNvSpPr txBox="1">
                <a:spLocks noRot="1" noChangeAspect="1" noMove="1" noResize="1" noEditPoints="1" noAdjustHandles="1" noChangeArrowheads="1" noChangeShapeType="1" noTextEdit="1"/>
              </p:cNvSpPr>
              <p:nvPr/>
            </p:nvSpPr>
            <p:spPr>
              <a:xfrm>
                <a:off x="9292535" y="1968924"/>
                <a:ext cx="1425711" cy="7562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DBF469-97E1-A8B1-68E2-F2DD3850707A}"/>
                  </a:ext>
                </a:extLst>
              </p:cNvPr>
              <p:cNvSpPr txBox="1"/>
              <p:nvPr/>
            </p:nvSpPr>
            <p:spPr>
              <a:xfrm>
                <a:off x="7340801" y="1958857"/>
                <a:ext cx="1450269" cy="766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𝑥𝑦</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𝐹</m:t>
                              </m:r>
                            </m:e>
                            <m:sub>
                              <m:r>
                                <a:rPr lang="en-US" sz="2400" b="0" i="1" smtClean="0">
                                  <a:latin typeface="Cambria Math" panose="02040503050406030204" pitchFamily="18" charset="0"/>
                                </a:rPr>
                                <m:t>𝑦</m:t>
                              </m:r>
                            </m:sub>
                          </m:sSub>
                        </m:num>
                        <m:den>
                          <m:sSub>
                            <m:sSubPr>
                              <m:ctrlPr>
                                <a:rPr lang="en-US" sz="2400" i="1">
                                  <a:latin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𝐴</m:t>
                              </m:r>
                            </m:e>
                            <m:sub>
                              <m:r>
                                <a:rPr lang="en-US" sz="2400" b="0" i="1" smtClean="0">
                                  <a:latin typeface="Cambria Math" panose="02040503050406030204" pitchFamily="18" charset="0"/>
                                </a:rPr>
                                <m:t>𝑥</m:t>
                              </m:r>
                            </m:sub>
                          </m:sSub>
                        </m:den>
                      </m:f>
                    </m:oMath>
                  </m:oMathPara>
                </a14:m>
                <a:endParaRPr lang="en-US" sz="2400" dirty="0"/>
              </a:p>
            </p:txBody>
          </p:sp>
        </mc:Choice>
        <mc:Fallback xmlns="">
          <p:sp>
            <p:nvSpPr>
              <p:cNvPr id="2" name="TextBox 1">
                <a:extLst>
                  <a:ext uri="{FF2B5EF4-FFF2-40B4-BE49-F238E27FC236}">
                    <a16:creationId xmlns:a16="http://schemas.microsoft.com/office/drawing/2014/main" id="{8BDBF469-97E1-A8B1-68E2-F2DD3850707A}"/>
                  </a:ext>
                </a:extLst>
              </p:cNvPr>
              <p:cNvSpPr txBox="1">
                <a:spLocks noRot="1" noChangeAspect="1" noMove="1" noResize="1" noEditPoints="1" noAdjustHandles="1" noChangeArrowheads="1" noChangeShapeType="1" noTextEdit="1"/>
              </p:cNvSpPr>
              <p:nvPr/>
            </p:nvSpPr>
            <p:spPr>
              <a:xfrm>
                <a:off x="7340801" y="1958857"/>
                <a:ext cx="1450269" cy="76636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395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FCFFD-32D0-5C37-B746-DED322EB5153}"/>
              </a:ext>
            </a:extLst>
          </p:cNvPr>
          <p:cNvPicPr>
            <a:picLocks noChangeAspect="1"/>
          </p:cNvPicPr>
          <p:nvPr/>
        </p:nvPicPr>
        <p:blipFill>
          <a:blip r:embed="rId3"/>
          <a:stretch>
            <a:fillRect/>
          </a:stretch>
        </p:blipFill>
        <p:spPr>
          <a:xfrm>
            <a:off x="6006571" y="1676400"/>
            <a:ext cx="6172729" cy="281940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Mohr’s Circle</a:t>
            </a:r>
          </a:p>
        </p:txBody>
      </p:sp>
      <p:sp>
        <p:nvSpPr>
          <p:cNvPr id="6" name="Slide Number Placeholder 5"/>
          <p:cNvSpPr>
            <a:spLocks noGrp="1"/>
          </p:cNvSpPr>
          <p:nvPr>
            <p:ph type="sldNum" sz="quarter" idx="12"/>
          </p:nvPr>
        </p:nvSpPr>
        <p:spPr/>
        <p:txBody>
          <a:bodyPr/>
          <a:lstStyle/>
          <a:p>
            <a:fld id="{A3B66894-0391-43BC-B80E-FC2D59A3D5E2}" type="slidenum">
              <a:rPr lang="en-US" smtClean="0"/>
              <a:pPr/>
              <a:t>20</a:t>
            </a:fld>
            <a:endParaRPr lang="en-US" dirty="0"/>
          </a:p>
        </p:txBody>
      </p:sp>
      <p:sp>
        <p:nvSpPr>
          <p:cNvPr id="10" name="Rectangle 9"/>
          <p:cNvSpPr/>
          <p:nvPr/>
        </p:nvSpPr>
        <p:spPr>
          <a:xfrm>
            <a:off x="685800" y="1066800"/>
            <a:ext cx="10896600" cy="461665"/>
          </a:xfrm>
          <a:prstGeom prst="rect">
            <a:avLst/>
          </a:prstGeom>
        </p:spPr>
        <p:txBody>
          <a:bodyPr wrap="square">
            <a:spAutoFit/>
          </a:bodyPr>
          <a:lstStyle/>
          <a:p>
            <a:pPr marL="342900" indent="-342900">
              <a:buFont typeface="Arial" panose="020B0604020202020204" pitchFamily="34" charset="0"/>
              <a:buChar char="•"/>
              <a:defRPr/>
            </a:pPr>
            <a:r>
              <a:rPr lang="en-US" sz="2400" dirty="0">
                <a:ea typeface="ＭＳ Ｐゴシック" charset="0"/>
              </a:rPr>
              <a:t>Alternative to memorizing long equations … Mohr’s Circle</a:t>
            </a:r>
          </a:p>
        </p:txBody>
      </p:sp>
      <p:sp>
        <p:nvSpPr>
          <p:cNvPr id="5" name="TextBox 4"/>
          <p:cNvSpPr txBox="1"/>
          <p:nvPr/>
        </p:nvSpPr>
        <p:spPr>
          <a:xfrm>
            <a:off x="685800" y="1752600"/>
            <a:ext cx="5219700" cy="3046988"/>
          </a:xfrm>
          <a:prstGeom prst="rect">
            <a:avLst/>
          </a:prstGeom>
          <a:noFill/>
        </p:spPr>
        <p:txBody>
          <a:bodyPr wrap="square" rtlCol="0">
            <a:spAutoFit/>
          </a:bodyPr>
          <a:lstStyle/>
          <a:p>
            <a:pPr marL="342900" indent="-342900">
              <a:buFont typeface="Arial" panose="020B0604020202020204" pitchFamily="34" charset="0"/>
              <a:buChar char="•"/>
            </a:pPr>
            <a:r>
              <a:rPr lang="en-US" sz="2400" u="sng" dirty="0"/>
              <a:t>Example</a:t>
            </a:r>
            <a:r>
              <a:rPr lang="en-US" sz="2400" dirty="0"/>
              <a:t>: The state of plane stress at a point on the surface of the airplane fuselage is represented on the element oriented as shown. Represent the state of stress at the same point on an element that is oriented 30° clockwise from this position.</a:t>
            </a:r>
          </a:p>
        </p:txBody>
      </p:sp>
    </p:spTree>
    <p:extLst>
      <p:ext uri="{BB962C8B-B14F-4D97-AF65-F5344CB8AC3E}">
        <p14:creationId xmlns:p14="http://schemas.microsoft.com/office/powerpoint/2010/main" val="22603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50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3657600" y="228600"/>
            <a:ext cx="4886649" cy="762000"/>
          </a:xfrm>
        </p:spPr>
        <p:txBody>
          <a:bodyPr/>
          <a:lstStyle/>
          <a:p>
            <a:pPr eaLnBrk="1" hangingPunct="1"/>
            <a:r>
              <a:rPr lang="en-US" sz="3200" b="1" dirty="0">
                <a:solidFill>
                  <a:srgbClr val="0070C0"/>
                </a:solidFill>
              </a:rPr>
              <a:t>Stress</a:t>
            </a:r>
          </a:p>
        </p:txBody>
      </p:sp>
      <p:sp>
        <p:nvSpPr>
          <p:cNvPr id="3" name="Slide Number Placeholder 2">
            <a:extLst>
              <a:ext uri="{FF2B5EF4-FFF2-40B4-BE49-F238E27FC236}">
                <a16:creationId xmlns:a16="http://schemas.microsoft.com/office/drawing/2014/main" id="{CB3F36A4-ED71-43DE-95F0-7D96CD6079E0}"/>
              </a:ext>
            </a:extLst>
          </p:cNvPr>
          <p:cNvSpPr>
            <a:spLocks noGrp="1"/>
          </p:cNvSpPr>
          <p:nvPr>
            <p:ph type="sldNum" sz="quarter" idx="12"/>
          </p:nvPr>
        </p:nvSpPr>
        <p:spPr/>
        <p:txBody>
          <a:bodyPr/>
          <a:lstStyle/>
          <a:p>
            <a:pPr>
              <a:defRPr/>
            </a:pPr>
            <a:fld id="{46EA2FF7-B4C9-4FE3-98C9-5338C5DD0FC7}" type="slidenum">
              <a:rPr lang="en-US" smtClean="0"/>
              <a:pPr>
                <a:defRPr/>
              </a:pPr>
              <a:t>3</a:t>
            </a:fld>
            <a:endParaRPr lang="en-US"/>
          </a:p>
        </p:txBody>
      </p:sp>
      <mc:AlternateContent xmlns:mc="http://schemas.openxmlformats.org/markup-compatibility/2006" xmlns:a14="http://schemas.microsoft.com/office/drawing/2010/main">
        <mc:Choice Requires="a14">
          <p:sp>
            <p:nvSpPr>
              <p:cNvPr id="6" name="Text Box 11">
                <a:extLst>
                  <a:ext uri="{FF2B5EF4-FFF2-40B4-BE49-F238E27FC236}">
                    <a16:creationId xmlns:a16="http://schemas.microsoft.com/office/drawing/2014/main" id="{1B9111C5-8FEF-4E27-80CB-7DCCACE00D38}"/>
                  </a:ext>
                </a:extLst>
              </p:cNvPr>
              <p:cNvSpPr txBox="1">
                <a:spLocks noChangeArrowheads="1"/>
              </p:cNvSpPr>
              <p:nvPr/>
            </p:nvSpPr>
            <p:spPr bwMode="auto">
              <a:xfrm>
                <a:off x="685800" y="1219200"/>
                <a:ext cx="7799492" cy="3637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31775" indent="-231775"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10000"/>
                  </a:spcBef>
                  <a:buFont typeface="Arial" panose="020B0604020202020204" pitchFamily="34" charset="0"/>
                  <a:buChar char="•"/>
                </a:pPr>
                <a:r>
                  <a:rPr lang="en-US" altLang="en-US" sz="2400" dirty="0">
                    <a:latin typeface="+mn-lt"/>
                  </a:rPr>
                  <a:t>Stress is a 3-D quantity</a:t>
                </a:r>
              </a:p>
              <a:p>
                <a:pPr marL="342900" indent="-342900" eaLnBrk="1" hangingPunct="1">
                  <a:spcBef>
                    <a:spcPct val="10000"/>
                  </a:spcBef>
                  <a:buFont typeface="Arial" panose="020B0604020202020204" pitchFamily="34" charset="0"/>
                  <a:buChar char="•"/>
                </a:pPr>
                <a:endParaRPr lang="en-US" altLang="en-US" sz="2400" dirty="0">
                  <a:latin typeface="+mn-lt"/>
                </a:endParaRPr>
              </a:p>
              <a:p>
                <a:pPr marL="342900" indent="-342900" eaLnBrk="1" hangingPunct="1">
                  <a:spcBef>
                    <a:spcPct val="10000"/>
                  </a:spcBef>
                  <a:buFont typeface="Arial" panose="020B0604020202020204" pitchFamily="34" charset="0"/>
                  <a:buChar char="•"/>
                </a:pPr>
                <a:r>
                  <a:rPr lang="en-US" altLang="en-US" sz="2400" dirty="0">
                    <a:latin typeface="+mn-lt"/>
                  </a:rPr>
                  <a:t>“Stress state” is commonly represented graphically using an infinitesimal cube</a:t>
                </a:r>
              </a:p>
              <a:p>
                <a:pPr marL="342900" indent="-342900" eaLnBrk="1" hangingPunct="1">
                  <a:spcBef>
                    <a:spcPct val="10000"/>
                  </a:spcBef>
                  <a:buFont typeface="Arial" panose="020B0604020202020204" pitchFamily="34" charset="0"/>
                  <a:buChar char="•"/>
                </a:pPr>
                <a:endParaRPr lang="en-US" altLang="en-US" sz="2400" dirty="0">
                  <a:latin typeface="+mn-lt"/>
                </a:endParaRPr>
              </a:p>
              <a:p>
                <a:pPr marL="342900" indent="-342900" eaLnBrk="1" hangingPunct="1">
                  <a:spcBef>
                    <a:spcPct val="10000"/>
                  </a:spcBef>
                  <a:buFont typeface="Arial" panose="020B0604020202020204" pitchFamily="34" charset="0"/>
                  <a:buChar char="•"/>
                </a:pPr>
                <a:r>
                  <a:rPr lang="en-US" altLang="en-US" sz="2400" dirty="0">
                    <a:latin typeface="+mn-lt"/>
                  </a:rPr>
                  <a:t>Two categories of stress: normal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𝜎</m:t>
                    </m:r>
                  </m:oMath>
                </a14:m>
                <a:r>
                  <a:rPr lang="en-US" altLang="en-US" sz="2400" dirty="0">
                    <a:latin typeface="+mn-lt"/>
                  </a:rPr>
                  <a:t>) and shear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𝜏</m:t>
                    </m:r>
                  </m:oMath>
                </a14:m>
                <a:r>
                  <a:rPr lang="en-US" altLang="en-US" sz="2400" dirty="0">
                    <a:latin typeface="+mn-lt"/>
                  </a:rPr>
                  <a:t>)</a:t>
                </a:r>
              </a:p>
              <a:p>
                <a:pPr marL="342900" indent="-342900" eaLnBrk="1" hangingPunct="1">
                  <a:spcBef>
                    <a:spcPct val="10000"/>
                  </a:spcBef>
                  <a:buFont typeface="Arial" panose="020B0604020202020204" pitchFamily="34" charset="0"/>
                  <a:buChar char="•"/>
                </a:pPr>
                <a:endParaRPr lang="en-US" altLang="en-US" sz="2400" dirty="0">
                  <a:latin typeface="+mn-lt"/>
                </a:endParaRPr>
              </a:p>
              <a:p>
                <a:pPr marL="342900" indent="-342900" eaLnBrk="1" hangingPunct="1">
                  <a:spcBef>
                    <a:spcPct val="10000"/>
                  </a:spcBef>
                  <a:buFont typeface="Arial" panose="020B0604020202020204" pitchFamily="34" charset="0"/>
                  <a:buChar char="•"/>
                </a:pPr>
                <a:r>
                  <a:rPr lang="en-US" altLang="en-US" sz="2400" dirty="0">
                    <a:latin typeface="+mn-lt"/>
                  </a:rPr>
                  <a:t>Traction vector (“stress vector” in textbook) on each face:</a:t>
                </a:r>
              </a:p>
            </p:txBody>
          </p:sp>
        </mc:Choice>
        <mc:Fallback xmlns="">
          <p:sp>
            <p:nvSpPr>
              <p:cNvPr id="6" name="Text Box 11">
                <a:extLst>
                  <a:ext uri="{FF2B5EF4-FFF2-40B4-BE49-F238E27FC236}">
                    <a16:creationId xmlns:a16="http://schemas.microsoft.com/office/drawing/2014/main" id="{1B9111C5-8FEF-4E27-80CB-7DCCACE00D38}"/>
                  </a:ext>
                </a:extLst>
              </p:cNvPr>
              <p:cNvSpPr txBox="1">
                <a:spLocks noRot="1" noChangeAspect="1" noMove="1" noResize="1" noEditPoints="1" noAdjustHandles="1" noChangeArrowheads="1" noChangeShapeType="1" noTextEdit="1"/>
              </p:cNvSpPr>
              <p:nvPr/>
            </p:nvSpPr>
            <p:spPr bwMode="auto">
              <a:xfrm>
                <a:off x="685800" y="1219200"/>
                <a:ext cx="7799492" cy="3637919"/>
              </a:xfrm>
              <a:prstGeom prst="rect">
                <a:avLst/>
              </a:prstGeom>
              <a:blipFill>
                <a:blip r:embed="rId3"/>
                <a:stretch>
                  <a:fillRect l="-1095" t="-1173" b="-30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a:extLst>
              <a:ext uri="{FF2B5EF4-FFF2-40B4-BE49-F238E27FC236}">
                <a16:creationId xmlns:a16="http://schemas.microsoft.com/office/drawing/2014/main" id="{54AC580B-E227-47F0-9E7E-132BC885BD3C}"/>
              </a:ext>
            </a:extLst>
          </p:cNvPr>
          <p:cNvPicPr>
            <a:picLocks noChangeAspect="1"/>
          </p:cNvPicPr>
          <p:nvPr/>
        </p:nvPicPr>
        <p:blipFill>
          <a:blip r:embed="rId4"/>
          <a:stretch>
            <a:fillRect/>
          </a:stretch>
        </p:blipFill>
        <p:spPr>
          <a:xfrm>
            <a:off x="8314225" y="1314996"/>
            <a:ext cx="3649175" cy="352406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4A8795-8255-45DB-9792-1568D71B63BB}"/>
                  </a:ext>
                </a:extLst>
              </p:cNvPr>
              <p:cNvSpPr txBox="1"/>
              <p:nvPr/>
            </p:nvSpPr>
            <p:spPr>
              <a:xfrm>
                <a:off x="2819400" y="4800600"/>
                <a:ext cx="3855683"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1" i="1" smtClean="0">
                              <a:solidFill>
                                <a:srgbClr val="0000FF"/>
                              </a:solidFill>
                              <a:latin typeface="Cambria Math"/>
                            </a:rPr>
                            <m:t>𝑻</m:t>
                          </m:r>
                        </m:e>
                        <m:sub>
                          <m:r>
                            <a:rPr lang="en-US" sz="2400" b="0" i="1" smtClean="0">
                              <a:solidFill>
                                <a:srgbClr val="0000FF"/>
                              </a:solidFill>
                              <a:latin typeface="Cambria Math"/>
                            </a:rPr>
                            <m:t>𝑥</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ea typeface="Cambria Math"/>
                            </a:rPr>
                            <m:t>𝜎</m:t>
                          </m:r>
                        </m:e>
                        <m:sub>
                          <m:r>
                            <a:rPr lang="en-US" sz="2400" b="0" i="1" smtClean="0">
                              <a:latin typeface="Cambria Math"/>
                            </a:rPr>
                            <m:t>𝑥</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𝑥</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a:rPr>
                            <m:t>𝑥𝑦</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𝑦</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a:rPr>
                            <m:t>𝑥𝑧</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𝑧</m:t>
                          </m:r>
                        </m:sub>
                      </m:sSub>
                    </m:oMath>
                  </m:oMathPara>
                </a14:m>
                <a:endParaRPr lang="en-US" sz="2400" b="0" dirty="0"/>
              </a:p>
            </p:txBody>
          </p:sp>
        </mc:Choice>
        <mc:Fallback xmlns="">
          <p:sp>
            <p:nvSpPr>
              <p:cNvPr id="13" name="TextBox 12">
                <a:extLst>
                  <a:ext uri="{FF2B5EF4-FFF2-40B4-BE49-F238E27FC236}">
                    <a16:creationId xmlns:a16="http://schemas.microsoft.com/office/drawing/2014/main" id="{4E4A8795-8255-45DB-9792-1568D71B63BB}"/>
                  </a:ext>
                </a:extLst>
              </p:cNvPr>
              <p:cNvSpPr txBox="1">
                <a:spLocks noRot="1" noChangeAspect="1" noMove="1" noResize="1" noEditPoints="1" noAdjustHandles="1" noChangeArrowheads="1" noChangeShapeType="1" noTextEdit="1"/>
              </p:cNvSpPr>
              <p:nvPr/>
            </p:nvSpPr>
            <p:spPr>
              <a:xfrm>
                <a:off x="2819400" y="4800600"/>
                <a:ext cx="3855683" cy="490840"/>
              </a:xfrm>
              <a:prstGeom prst="rect">
                <a:avLst/>
              </a:prstGeom>
              <a:blipFill>
                <a:blip r:embed="rId5"/>
                <a:stretch>
                  <a:fillRect l="-158" b="-625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A608DE8-7C22-4004-B591-FD5BE783323A}"/>
              </a:ext>
            </a:extLst>
          </p:cNvPr>
          <p:cNvCxnSpPr/>
          <p:nvPr/>
        </p:nvCxnSpPr>
        <p:spPr>
          <a:xfrm flipH="1">
            <a:off x="9372600" y="3371756"/>
            <a:ext cx="304800" cy="8382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98CA340-13A4-40A7-AF2C-CCA5BC55496C}"/>
                  </a:ext>
                </a:extLst>
              </p:cNvPr>
              <p:cNvSpPr/>
              <p:nvPr/>
            </p:nvSpPr>
            <p:spPr>
              <a:xfrm>
                <a:off x="9056474" y="4236815"/>
                <a:ext cx="5621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a:rPr>
                            <m:t>𝑇</m:t>
                          </m:r>
                        </m:e>
                        <m:sub>
                          <m:r>
                            <a:rPr lang="en-US" sz="2400" i="1">
                              <a:solidFill>
                                <a:srgbClr val="0000FF"/>
                              </a:solidFill>
                              <a:latin typeface="Cambria Math"/>
                            </a:rPr>
                            <m:t>𝑥</m:t>
                          </m:r>
                        </m:sub>
                      </m:sSub>
                    </m:oMath>
                  </m:oMathPara>
                </a14:m>
                <a:endParaRPr lang="en-US" sz="2400" dirty="0"/>
              </a:p>
            </p:txBody>
          </p:sp>
        </mc:Choice>
        <mc:Fallback xmlns="">
          <p:sp>
            <p:nvSpPr>
              <p:cNvPr id="7" name="Rectangle 6">
                <a:extLst>
                  <a:ext uri="{FF2B5EF4-FFF2-40B4-BE49-F238E27FC236}">
                    <a16:creationId xmlns:a16="http://schemas.microsoft.com/office/drawing/2014/main" id="{A98CA340-13A4-40A7-AF2C-CCA5BC55496C}"/>
                  </a:ext>
                </a:extLst>
              </p:cNvPr>
              <p:cNvSpPr>
                <a:spLocks noRot="1" noChangeAspect="1" noMove="1" noResize="1" noEditPoints="1" noAdjustHandles="1" noChangeArrowheads="1" noChangeShapeType="1" noTextEdit="1"/>
              </p:cNvSpPr>
              <p:nvPr/>
            </p:nvSpPr>
            <p:spPr>
              <a:xfrm>
                <a:off x="9056474" y="4236815"/>
                <a:ext cx="56214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A720678-3C2E-44E4-876D-3C2141D566B7}"/>
                  </a:ext>
                </a:extLst>
              </p:cNvPr>
              <p:cNvSpPr/>
              <p:nvPr/>
            </p:nvSpPr>
            <p:spPr>
              <a:xfrm>
                <a:off x="11220609" y="3991395"/>
                <a:ext cx="571182"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8000"/>
                              </a:solidFill>
                              <a:latin typeface="Cambria Math" panose="02040503050406030204" pitchFamily="18" charset="0"/>
                            </a:rPr>
                          </m:ctrlPr>
                        </m:sSubPr>
                        <m:e>
                          <m:r>
                            <a:rPr lang="en-US" sz="2400" i="1">
                              <a:solidFill>
                                <a:srgbClr val="008000"/>
                              </a:solidFill>
                              <a:latin typeface="Cambria Math"/>
                            </a:rPr>
                            <m:t>𝑇</m:t>
                          </m:r>
                        </m:e>
                        <m:sub>
                          <m:r>
                            <a:rPr lang="en-US" sz="2400" i="1">
                              <a:solidFill>
                                <a:srgbClr val="008000"/>
                              </a:solidFill>
                              <a:latin typeface="Cambria Math"/>
                            </a:rPr>
                            <m:t>𝑦</m:t>
                          </m:r>
                        </m:sub>
                      </m:sSub>
                    </m:oMath>
                  </m:oMathPara>
                </a14:m>
                <a:endParaRPr lang="en-US" sz="2400" dirty="0"/>
              </a:p>
            </p:txBody>
          </p:sp>
        </mc:Choice>
        <mc:Fallback xmlns="">
          <p:sp>
            <p:nvSpPr>
              <p:cNvPr id="10" name="Rectangle 9">
                <a:extLst>
                  <a:ext uri="{FF2B5EF4-FFF2-40B4-BE49-F238E27FC236}">
                    <a16:creationId xmlns:a16="http://schemas.microsoft.com/office/drawing/2014/main" id="{2A720678-3C2E-44E4-876D-3C2141D566B7}"/>
                  </a:ext>
                </a:extLst>
              </p:cNvPr>
              <p:cNvSpPr>
                <a:spLocks noRot="1" noChangeAspect="1" noMove="1" noResize="1" noEditPoints="1" noAdjustHandles="1" noChangeArrowheads="1" noChangeShapeType="1" noTextEdit="1"/>
              </p:cNvSpPr>
              <p:nvPr/>
            </p:nvSpPr>
            <p:spPr>
              <a:xfrm>
                <a:off x="11220609" y="3991395"/>
                <a:ext cx="571182" cy="490840"/>
              </a:xfrm>
              <a:prstGeom prst="rect">
                <a:avLst/>
              </a:prstGeom>
              <a:blipFill>
                <a:blip r:embed="rId7"/>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329AC5D-1C11-4D45-B31B-876FDF48CBB0}"/>
                  </a:ext>
                </a:extLst>
              </p:cNvPr>
              <p:cNvSpPr/>
              <p:nvPr/>
            </p:nvSpPr>
            <p:spPr>
              <a:xfrm>
                <a:off x="9293809" y="1066800"/>
                <a:ext cx="5466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a:rPr>
                            <m:t>𝑇</m:t>
                          </m:r>
                        </m:e>
                        <m:sub>
                          <m:r>
                            <a:rPr lang="en-US" sz="2400" i="1">
                              <a:solidFill>
                                <a:srgbClr val="C00000"/>
                              </a:solidFill>
                              <a:latin typeface="Cambria Math"/>
                            </a:rPr>
                            <m:t>𝑧</m:t>
                          </m:r>
                        </m:sub>
                      </m:sSub>
                    </m:oMath>
                  </m:oMathPara>
                </a14:m>
                <a:endParaRPr lang="en-US" sz="2400" dirty="0"/>
              </a:p>
            </p:txBody>
          </p:sp>
        </mc:Choice>
        <mc:Fallback xmlns="">
          <p:sp>
            <p:nvSpPr>
              <p:cNvPr id="14" name="Rectangle 13">
                <a:extLst>
                  <a:ext uri="{FF2B5EF4-FFF2-40B4-BE49-F238E27FC236}">
                    <a16:creationId xmlns:a16="http://schemas.microsoft.com/office/drawing/2014/main" id="{0329AC5D-1C11-4D45-B31B-876FDF48CBB0}"/>
                  </a:ext>
                </a:extLst>
              </p:cNvPr>
              <p:cNvSpPr>
                <a:spLocks noRot="1" noChangeAspect="1" noMove="1" noResize="1" noEditPoints="1" noAdjustHandles="1" noChangeArrowheads="1" noChangeShapeType="1" noTextEdit="1"/>
              </p:cNvSpPr>
              <p:nvPr/>
            </p:nvSpPr>
            <p:spPr>
              <a:xfrm>
                <a:off x="9293809" y="1066800"/>
                <a:ext cx="546623" cy="461665"/>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9335CE1-ECDD-4616-85E4-76173CD0D1B1}"/>
              </a:ext>
            </a:extLst>
          </p:cNvPr>
          <p:cNvCxnSpPr>
            <a:cxnSpLocks/>
          </p:cNvCxnSpPr>
          <p:nvPr/>
        </p:nvCxnSpPr>
        <p:spPr>
          <a:xfrm>
            <a:off x="10820400" y="3307909"/>
            <a:ext cx="400209" cy="9289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F25C2D-3FE7-4B07-A7D2-309E67A37697}"/>
              </a:ext>
            </a:extLst>
          </p:cNvPr>
          <p:cNvCxnSpPr>
            <a:cxnSpLocks/>
          </p:cNvCxnSpPr>
          <p:nvPr/>
        </p:nvCxnSpPr>
        <p:spPr>
          <a:xfrm flipH="1" flipV="1">
            <a:off x="9704102" y="1528465"/>
            <a:ext cx="455898" cy="8526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B84150B-BEF4-43A3-9766-7F93BCB404C9}"/>
                  </a:ext>
                </a:extLst>
              </p:cNvPr>
              <p:cNvSpPr/>
              <p:nvPr/>
            </p:nvSpPr>
            <p:spPr>
              <a:xfrm>
                <a:off x="2819400" y="5181600"/>
                <a:ext cx="3855683" cy="8893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8000"/>
                              </a:solidFill>
                              <a:latin typeface="Cambria Math" panose="02040503050406030204" pitchFamily="18" charset="0"/>
                            </a:rPr>
                          </m:ctrlPr>
                        </m:sSubPr>
                        <m:e>
                          <m:r>
                            <a:rPr lang="en-US" sz="2400" b="1" i="1">
                              <a:solidFill>
                                <a:srgbClr val="008000"/>
                              </a:solidFill>
                              <a:latin typeface="Cambria Math"/>
                            </a:rPr>
                            <m:t>𝑻</m:t>
                          </m:r>
                        </m:e>
                        <m:sub>
                          <m:r>
                            <a:rPr lang="en-US" sz="2400" i="1">
                              <a:solidFill>
                                <a:srgbClr val="008000"/>
                              </a:solidFill>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𝑦𝑥</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𝑥</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𝑦</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𝑦𝑧</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𝑧</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a:rPr>
                            <m:t>𝑻</m:t>
                          </m:r>
                        </m:e>
                        <m:sub>
                          <m:r>
                            <a:rPr lang="en-US" sz="2400" i="1">
                              <a:solidFill>
                                <a:srgbClr val="C00000"/>
                              </a:solidFill>
                              <a:latin typeface="Cambria Math"/>
                            </a:rPr>
                            <m:t>𝑧</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𝑧𝑥</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𝑥</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𝑧𝑦</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𝑧</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𝑧</m:t>
                          </m:r>
                        </m:sub>
                      </m:sSub>
                    </m:oMath>
                  </m:oMathPara>
                </a14:m>
                <a:endParaRPr lang="en-US" sz="2400" dirty="0"/>
              </a:p>
            </p:txBody>
          </p:sp>
        </mc:Choice>
        <mc:Fallback xmlns="">
          <p:sp>
            <p:nvSpPr>
              <p:cNvPr id="21" name="Rectangle 20">
                <a:extLst>
                  <a:ext uri="{FF2B5EF4-FFF2-40B4-BE49-F238E27FC236}">
                    <a16:creationId xmlns:a16="http://schemas.microsoft.com/office/drawing/2014/main" id="{CB84150B-BEF4-43A3-9766-7F93BCB404C9}"/>
                  </a:ext>
                </a:extLst>
              </p:cNvPr>
              <p:cNvSpPr>
                <a:spLocks noRot="1" noChangeAspect="1" noMove="1" noResize="1" noEditPoints="1" noAdjustHandles="1" noChangeArrowheads="1" noChangeShapeType="1" noTextEdit="1"/>
              </p:cNvSpPr>
              <p:nvPr/>
            </p:nvSpPr>
            <p:spPr>
              <a:xfrm>
                <a:off x="2819400" y="5181600"/>
                <a:ext cx="3855683" cy="889346"/>
              </a:xfrm>
              <a:prstGeom prst="rect">
                <a:avLst/>
              </a:prstGeom>
              <a:blipFill>
                <a:blip r:embed="rId9"/>
                <a:stretch>
                  <a:fillRect l="-475" b="-2740"/>
                </a:stretch>
              </a:blipFill>
            </p:spPr>
            <p:txBody>
              <a:bodyPr/>
              <a:lstStyle/>
              <a:p>
                <a:r>
                  <a:rPr lang="en-US">
                    <a:noFill/>
                  </a:rPr>
                  <a:t> </a:t>
                </a:r>
              </a:p>
            </p:txBody>
          </p:sp>
        </mc:Fallback>
      </mc:AlternateContent>
      <p:sp>
        <p:nvSpPr>
          <p:cNvPr id="15" name="Text Box 11">
            <a:extLst>
              <a:ext uri="{FF2B5EF4-FFF2-40B4-BE49-F238E27FC236}">
                <a16:creationId xmlns:a16="http://schemas.microsoft.com/office/drawing/2014/main" id="{1C27CBF6-7BD5-4289-9174-EAD77C5B3642}"/>
              </a:ext>
            </a:extLst>
          </p:cNvPr>
          <p:cNvSpPr txBox="1">
            <a:spLocks noChangeArrowheads="1"/>
          </p:cNvSpPr>
          <p:nvPr/>
        </p:nvSpPr>
        <p:spPr bwMode="auto">
          <a:xfrm>
            <a:off x="228600" y="6164594"/>
            <a:ext cx="1051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Char char="•"/>
              <a:defRPr sz="2000">
                <a:solidFill>
                  <a:schemeClr val="tx1"/>
                </a:solidFill>
                <a:latin typeface="Times New Roman" panose="02020603050405020304" pitchFamily="18" charset="0"/>
              </a:defRPr>
            </a:lvl9pPr>
          </a:lstStyle>
          <a:p>
            <a:pPr marL="854075" lvl="1" indent="-342900" eaLnBrk="1" hangingPunct="1">
              <a:spcBef>
                <a:spcPct val="10000"/>
              </a:spcBef>
              <a:buFont typeface="Arial" panose="020B0604020202020204" pitchFamily="34" charset="0"/>
              <a:buChar char="•"/>
            </a:pPr>
            <a:r>
              <a:rPr lang="en-US" altLang="en-US" sz="2400" dirty="0">
                <a:latin typeface="+mn-lt"/>
              </a:rPr>
              <a:t>Components depend on coordinate system (like vectors)</a:t>
            </a:r>
          </a:p>
        </p:txBody>
      </p:sp>
    </p:spTree>
    <p:extLst>
      <p:ext uri="{BB962C8B-B14F-4D97-AF65-F5344CB8AC3E}">
        <p14:creationId xmlns:p14="http://schemas.microsoft.com/office/powerpoint/2010/main" val="212356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0" grpId="0"/>
      <p:bldP spid="1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3657600" y="228600"/>
            <a:ext cx="4886649" cy="762000"/>
          </a:xfrm>
        </p:spPr>
        <p:txBody>
          <a:bodyPr/>
          <a:lstStyle/>
          <a:p>
            <a:pPr eaLnBrk="1" hangingPunct="1"/>
            <a:r>
              <a:rPr lang="en-US" sz="3200" b="1" dirty="0">
                <a:solidFill>
                  <a:srgbClr val="0070C0"/>
                </a:solidFill>
              </a:rPr>
              <a:t>Stress </a:t>
            </a:r>
            <a:r>
              <a:rPr lang="en-US" sz="3200" b="1" i="1" dirty="0">
                <a:solidFill>
                  <a:srgbClr val="0070C0"/>
                </a:solidFill>
              </a:rPr>
              <a:t>Tensor</a:t>
            </a:r>
          </a:p>
        </p:txBody>
      </p:sp>
      <p:sp>
        <p:nvSpPr>
          <p:cNvPr id="3" name="Slide Number Placeholder 2">
            <a:extLst>
              <a:ext uri="{FF2B5EF4-FFF2-40B4-BE49-F238E27FC236}">
                <a16:creationId xmlns:a16="http://schemas.microsoft.com/office/drawing/2014/main" id="{CB3F36A4-ED71-43DE-95F0-7D96CD6079E0}"/>
              </a:ext>
            </a:extLst>
          </p:cNvPr>
          <p:cNvSpPr>
            <a:spLocks noGrp="1"/>
          </p:cNvSpPr>
          <p:nvPr>
            <p:ph type="sldNum" sz="quarter" idx="12"/>
          </p:nvPr>
        </p:nvSpPr>
        <p:spPr/>
        <p:txBody>
          <a:bodyPr/>
          <a:lstStyle/>
          <a:p>
            <a:pPr>
              <a:defRPr/>
            </a:pPr>
            <a:fld id="{46EA2FF7-B4C9-4FE3-98C9-5338C5DD0FC7}" type="slidenum">
              <a:rPr lang="en-US" smtClean="0"/>
              <a:pPr>
                <a:defRPr/>
              </a:pPr>
              <a:t>4</a:t>
            </a:fld>
            <a:endParaRPr lang="en-US"/>
          </a:p>
        </p:txBody>
      </p:sp>
      <p:pic>
        <p:nvPicPr>
          <p:cNvPr id="2" name="Picture 1">
            <a:extLst>
              <a:ext uri="{FF2B5EF4-FFF2-40B4-BE49-F238E27FC236}">
                <a16:creationId xmlns:a16="http://schemas.microsoft.com/office/drawing/2014/main" id="{54AC580B-E227-47F0-9E7E-132BC885BD3C}"/>
              </a:ext>
            </a:extLst>
          </p:cNvPr>
          <p:cNvPicPr>
            <a:picLocks noChangeAspect="1"/>
          </p:cNvPicPr>
          <p:nvPr/>
        </p:nvPicPr>
        <p:blipFill>
          <a:blip r:embed="rId3"/>
          <a:stretch>
            <a:fillRect/>
          </a:stretch>
        </p:blipFill>
        <p:spPr>
          <a:xfrm>
            <a:off x="8138160" y="999417"/>
            <a:ext cx="3649175" cy="3524060"/>
          </a:xfrm>
          <a:prstGeom prst="rect">
            <a:avLst/>
          </a:prstGeom>
        </p:spPr>
      </p:pic>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D1FA41EA-5E50-4449-9A8D-ECB56015CD0F}"/>
                  </a:ext>
                </a:extLst>
              </p:cNvPr>
              <p:cNvSpPr/>
              <p:nvPr/>
            </p:nvSpPr>
            <p:spPr>
              <a:xfrm>
                <a:off x="4363025" y="3712818"/>
                <a:ext cx="3465949" cy="110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𝑖𝑗</m:t>
                              </m:r>
                            </m:sub>
                          </m:sSub>
                        </m:e>
                      </m:d>
                      <m:r>
                        <a:rPr lang="en-US" sz="2400" i="1">
                          <a:latin typeface="Cambria Math"/>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𝑥</m:t>
                                    </m:r>
                                  </m:sub>
                                </m:sSub>
                              </m:e>
                              <m:e>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en-US" sz="2400" i="1">
                                        <a:latin typeface="Cambria Math"/>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𝑦𝑥</m:t>
                                    </m:r>
                                  </m:sub>
                                </m:sSub>
                              </m:e>
                              <m:e>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𝑧𝑦</m:t>
                                    </m:r>
                                  </m:sub>
                                </m:sSub>
                              </m:e>
                              <m:e>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𝑧</m:t>
                                    </m:r>
                                  </m:sub>
                                </m:sSub>
                              </m:e>
                            </m:mr>
                          </m:m>
                        </m:e>
                      </m:d>
                    </m:oMath>
                  </m:oMathPara>
                </a14:m>
                <a:endParaRPr lang="en-US" sz="2400" dirty="0"/>
              </a:p>
            </p:txBody>
          </p:sp>
        </mc:Choice>
        <mc:Fallback xmlns="">
          <p:sp>
            <p:nvSpPr>
              <p:cNvPr id="22" name="Rectangle 21">
                <a:extLst>
                  <a:ext uri="{FF2B5EF4-FFF2-40B4-BE49-F238E27FC236}">
                    <a16:creationId xmlns:a16="http://schemas.microsoft.com/office/drawing/2014/main" id="{D1FA41EA-5E50-4449-9A8D-ECB56015CD0F}"/>
                  </a:ext>
                </a:extLst>
              </p:cNvPr>
              <p:cNvSpPr>
                <a:spLocks noRot="1" noChangeAspect="1" noMove="1" noResize="1" noEditPoints="1" noAdjustHandles="1" noChangeArrowheads="1" noChangeShapeType="1" noTextEdit="1"/>
              </p:cNvSpPr>
              <p:nvPr/>
            </p:nvSpPr>
            <p:spPr>
              <a:xfrm>
                <a:off x="4363025" y="3712818"/>
                <a:ext cx="3465949" cy="1108765"/>
              </a:xfrm>
              <a:prstGeom prst="rect">
                <a:avLst/>
              </a:prstGeom>
              <a:blipFill>
                <a:blip r:embed="rId4"/>
                <a:stretch>
                  <a:fillRect/>
                </a:stretch>
              </a:blipFill>
            </p:spPr>
            <p:txBody>
              <a:bodyPr/>
              <a:lstStyle/>
              <a:p>
                <a:r>
                  <a:rPr lang="en-US">
                    <a:noFill/>
                  </a:rPr>
                  <a:t> </a:t>
                </a:r>
              </a:p>
            </p:txBody>
          </p:sp>
        </mc:Fallback>
      </mc:AlternateContent>
      <p:sp>
        <p:nvSpPr>
          <p:cNvPr id="15" name="Text Box 11">
            <a:extLst>
              <a:ext uri="{FF2B5EF4-FFF2-40B4-BE49-F238E27FC236}">
                <a16:creationId xmlns:a16="http://schemas.microsoft.com/office/drawing/2014/main" id="{2AE7B77A-CB50-4A06-A2EF-1FE1C9F85F2E}"/>
              </a:ext>
            </a:extLst>
          </p:cNvPr>
          <p:cNvSpPr txBox="1">
            <a:spLocks noChangeArrowheads="1"/>
          </p:cNvSpPr>
          <p:nvPr/>
        </p:nvSpPr>
        <p:spPr bwMode="auto">
          <a:xfrm>
            <a:off x="685800" y="2819400"/>
            <a:ext cx="601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10000"/>
              </a:spcBef>
              <a:buFont typeface="Arial" panose="020B0604020202020204" pitchFamily="34" charset="0"/>
              <a:buChar char="•"/>
            </a:pPr>
            <a:r>
              <a:rPr lang="en-US" altLang="en-US" sz="2400" dirty="0">
                <a:latin typeface="+mn-lt"/>
              </a:rPr>
              <a:t>Stress is a second-order </a:t>
            </a:r>
            <a:r>
              <a:rPr lang="en-US" altLang="en-US" sz="2400" i="1" dirty="0">
                <a:latin typeface="+mn-lt"/>
              </a:rPr>
              <a:t>tensor</a:t>
            </a:r>
            <a:r>
              <a:rPr lang="en-US" altLang="en-US" sz="2400" dirty="0">
                <a:latin typeface="+mn-lt"/>
              </a:rPr>
              <a:t> (and can be represented as a matrix)</a:t>
            </a:r>
          </a:p>
        </p:txBody>
      </p:sp>
      <mc:AlternateContent xmlns:mc="http://schemas.openxmlformats.org/markup-compatibility/2006" xmlns:a14="http://schemas.microsoft.com/office/drawing/2010/main">
        <mc:Choice Requires="a14">
          <p:sp>
            <p:nvSpPr>
              <p:cNvPr id="16" name="Text Box 11">
                <a:extLst>
                  <a:ext uri="{FF2B5EF4-FFF2-40B4-BE49-F238E27FC236}">
                    <a16:creationId xmlns:a16="http://schemas.microsoft.com/office/drawing/2014/main" id="{52E3FF59-9885-4782-B910-4256D9CA331C}"/>
                  </a:ext>
                </a:extLst>
              </p:cNvPr>
              <p:cNvSpPr txBox="1">
                <a:spLocks noChangeArrowheads="1"/>
              </p:cNvSpPr>
              <p:nvPr/>
            </p:nvSpPr>
            <p:spPr bwMode="auto">
              <a:xfrm>
                <a:off x="685800" y="4876800"/>
                <a:ext cx="10515600" cy="1712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31775" indent="-231775"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5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5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5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50000"/>
                  </a:spcBef>
                  <a:spcAft>
                    <a:spcPct val="0"/>
                  </a:spcAft>
                  <a:buChar char="•"/>
                  <a:defRPr sz="2000">
                    <a:solidFill>
                      <a:schemeClr val="tx1"/>
                    </a:solidFill>
                    <a:latin typeface="Times New Roman" panose="02020603050405020304" pitchFamily="18" charset="0"/>
                  </a:defRPr>
                </a:lvl9pPr>
              </a:lstStyle>
              <a:p>
                <a:pPr marL="854075" lvl="1" indent="-342900" eaLnBrk="1" hangingPunct="1">
                  <a:spcBef>
                    <a:spcPct val="10000"/>
                  </a:spcBef>
                  <a:buFont typeface="Arial" panose="020B0604020202020204" pitchFamily="34" charset="0"/>
                  <a:buChar char="•"/>
                </a:pPr>
                <a:r>
                  <a:rPr lang="en-US" altLang="en-US" sz="2400" dirty="0">
                    <a:latin typeface="+mn-lt"/>
                  </a:rPr>
                  <a:t>Again, components depend on coordinate system</a:t>
                </a:r>
              </a:p>
              <a:p>
                <a:pPr marL="342900" indent="-342900" eaLnBrk="1" hangingPunct="1">
                  <a:spcBef>
                    <a:spcPct val="10000"/>
                  </a:spcBef>
                  <a:buFont typeface="Arial" panose="020B0604020202020204" pitchFamily="34" charset="0"/>
                  <a:buChar char="•"/>
                </a:pPr>
                <a:endParaRPr lang="en-US" altLang="en-US" sz="2400" dirty="0">
                  <a:latin typeface="+mn-lt"/>
                </a:endParaRPr>
              </a:p>
              <a:p>
                <a:pPr marL="342900" indent="-342900" eaLnBrk="1" hangingPunct="1">
                  <a:spcBef>
                    <a:spcPct val="10000"/>
                  </a:spcBef>
                  <a:buFont typeface="Arial" panose="020B0604020202020204" pitchFamily="34" charset="0"/>
                  <a:buChar char="•"/>
                </a:pPr>
                <a:r>
                  <a:rPr lang="en-US" altLang="en-US" sz="2400" dirty="0">
                    <a:latin typeface="+mn-lt"/>
                  </a:rPr>
                  <a:t>The matrix of stresses is </a:t>
                </a:r>
                <a:r>
                  <a:rPr lang="en-US" altLang="en-US" sz="2400" u="sng" dirty="0">
                    <a:latin typeface="+mn-lt"/>
                  </a:rPr>
                  <a:t>symmetric</a:t>
                </a:r>
                <a:r>
                  <a:rPr lang="en-US" altLang="en-US" sz="2400" dirty="0">
                    <a:latin typeface="+mn-lt"/>
                  </a:rPr>
                  <a:t> (e.g.,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𝑥𝑦</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𝑦𝑥</m:t>
                        </m:r>
                      </m:sub>
                    </m:sSub>
                  </m:oMath>
                </a14:m>
                <a:r>
                  <a:rPr lang="en-US" altLang="en-US" sz="2400" dirty="0">
                    <a:latin typeface="+mn-lt"/>
                  </a:rPr>
                  <a:t>, </a:t>
                </a:r>
                <a:r>
                  <a:rPr lang="en-US" altLang="en-US" sz="2400" dirty="0" err="1">
                    <a:latin typeface="+mn-lt"/>
                  </a:rPr>
                  <a:t>etc</a:t>
                </a:r>
                <a:r>
                  <a:rPr lang="en-US" altLang="en-US" sz="2400" dirty="0">
                    <a:latin typeface="+mn-lt"/>
                  </a:rPr>
                  <a:t>)</a:t>
                </a:r>
              </a:p>
              <a:p>
                <a:pPr marL="854075" lvl="1" indent="-342900" eaLnBrk="1" hangingPunct="1">
                  <a:spcBef>
                    <a:spcPct val="10000"/>
                  </a:spcBef>
                  <a:buFont typeface="Arial" panose="020B0604020202020204" pitchFamily="34" charset="0"/>
                  <a:buChar char="•"/>
                </a:pPr>
                <a:r>
                  <a:rPr lang="en-US" altLang="en-US" sz="2400" dirty="0">
                    <a:latin typeface="+mn-lt"/>
                  </a:rPr>
                  <a:t>6 possible unique components; 3 normal, 3 shear</a:t>
                </a:r>
              </a:p>
            </p:txBody>
          </p:sp>
        </mc:Choice>
        <mc:Fallback xmlns="">
          <p:sp>
            <p:nvSpPr>
              <p:cNvPr id="16" name="Text Box 11">
                <a:extLst>
                  <a:ext uri="{FF2B5EF4-FFF2-40B4-BE49-F238E27FC236}">
                    <a16:creationId xmlns:a16="http://schemas.microsoft.com/office/drawing/2014/main" id="{52E3FF59-9885-4782-B910-4256D9CA331C}"/>
                  </a:ext>
                </a:extLst>
              </p:cNvPr>
              <p:cNvSpPr txBox="1">
                <a:spLocks noRot="1" noChangeAspect="1" noMove="1" noResize="1" noEditPoints="1" noAdjustHandles="1" noChangeArrowheads="1" noChangeShapeType="1" noTextEdit="1"/>
              </p:cNvSpPr>
              <p:nvPr/>
            </p:nvSpPr>
            <p:spPr bwMode="auto">
              <a:xfrm>
                <a:off x="685800" y="4876800"/>
                <a:ext cx="10515600" cy="1712585"/>
              </a:xfrm>
              <a:prstGeom prst="rect">
                <a:avLst/>
              </a:prstGeom>
              <a:blipFill>
                <a:blip r:embed="rId5"/>
                <a:stretch>
                  <a:fillRect l="-812" t="-2491" b="-74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208420-D0C1-4EC0-961B-6D3B819C27D7}"/>
                  </a:ext>
                </a:extLst>
              </p:cNvPr>
              <p:cNvSpPr txBox="1"/>
              <p:nvPr/>
            </p:nvSpPr>
            <p:spPr>
              <a:xfrm>
                <a:off x="1515266" y="1219200"/>
                <a:ext cx="3855683"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b="1" i="1" smtClean="0">
                              <a:solidFill>
                                <a:srgbClr val="0000FF"/>
                              </a:solidFill>
                              <a:latin typeface="Cambria Math"/>
                            </a:rPr>
                            <m:t>𝑻</m:t>
                          </m:r>
                        </m:e>
                        <m:sub>
                          <m:r>
                            <a:rPr lang="en-US" sz="2400" b="0" i="1" smtClean="0">
                              <a:solidFill>
                                <a:srgbClr val="0000FF"/>
                              </a:solidFill>
                              <a:latin typeface="Cambria Math"/>
                            </a:rPr>
                            <m:t>𝑥</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ea typeface="Cambria Math"/>
                            </a:rPr>
                            <m:t>𝜎</m:t>
                          </m:r>
                        </m:e>
                        <m:sub>
                          <m:r>
                            <a:rPr lang="en-US" sz="2400" b="0" i="1" smtClean="0">
                              <a:latin typeface="Cambria Math"/>
                            </a:rPr>
                            <m:t>𝑥</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𝑥</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a:rPr>
                            <m:t>𝑥𝑦</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𝑦</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a:rPr>
                            <m:t>𝑥𝑧</m:t>
                          </m:r>
                        </m:sub>
                      </m:sSub>
                      <m:sSub>
                        <m:sSubPr>
                          <m:ctrlPr>
                            <a:rPr lang="en-US" sz="2400" b="0" i="1" smtClean="0">
                              <a:latin typeface="Cambria Math" panose="02040503050406030204" pitchFamily="18" charset="0"/>
                            </a:rPr>
                          </m:ctrlPr>
                        </m:sSubPr>
                        <m:e>
                          <m:r>
                            <a:rPr lang="en-US" sz="2400" b="1" i="1" smtClean="0">
                              <a:latin typeface="Cambria Math"/>
                            </a:rPr>
                            <m:t>𝒏</m:t>
                          </m:r>
                        </m:e>
                        <m:sub>
                          <m:r>
                            <a:rPr lang="en-US" sz="2400" b="0" i="1" smtClean="0">
                              <a:latin typeface="Cambria Math"/>
                            </a:rPr>
                            <m:t>𝑧</m:t>
                          </m:r>
                        </m:sub>
                      </m:sSub>
                    </m:oMath>
                  </m:oMathPara>
                </a14:m>
                <a:endParaRPr lang="en-US" sz="2400" b="0" dirty="0"/>
              </a:p>
            </p:txBody>
          </p:sp>
        </mc:Choice>
        <mc:Fallback xmlns="">
          <p:sp>
            <p:nvSpPr>
              <p:cNvPr id="18" name="TextBox 17">
                <a:extLst>
                  <a:ext uri="{FF2B5EF4-FFF2-40B4-BE49-F238E27FC236}">
                    <a16:creationId xmlns:a16="http://schemas.microsoft.com/office/drawing/2014/main" id="{31208420-D0C1-4EC0-961B-6D3B819C27D7}"/>
                  </a:ext>
                </a:extLst>
              </p:cNvPr>
              <p:cNvSpPr txBox="1">
                <a:spLocks noRot="1" noChangeAspect="1" noMove="1" noResize="1" noEditPoints="1" noAdjustHandles="1" noChangeArrowheads="1" noChangeShapeType="1" noTextEdit="1"/>
              </p:cNvSpPr>
              <p:nvPr/>
            </p:nvSpPr>
            <p:spPr>
              <a:xfrm>
                <a:off x="1515266" y="1219200"/>
                <a:ext cx="3855683" cy="490840"/>
              </a:xfrm>
              <a:prstGeom prst="rect">
                <a:avLst/>
              </a:prstGeom>
              <a:blipFill>
                <a:blip r:embed="rId6"/>
                <a:stretch>
                  <a:fillRect l="-158"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4B86A93-0EF1-4E31-A13D-AF1B021D3D31}"/>
                  </a:ext>
                </a:extLst>
              </p:cNvPr>
              <p:cNvSpPr/>
              <p:nvPr/>
            </p:nvSpPr>
            <p:spPr>
              <a:xfrm>
                <a:off x="1515266" y="1658458"/>
                <a:ext cx="3855683" cy="8893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8000"/>
                              </a:solidFill>
                              <a:latin typeface="Cambria Math" panose="02040503050406030204" pitchFamily="18" charset="0"/>
                            </a:rPr>
                          </m:ctrlPr>
                        </m:sSubPr>
                        <m:e>
                          <m:r>
                            <a:rPr lang="en-US" sz="2400" b="1" i="1">
                              <a:solidFill>
                                <a:srgbClr val="008000"/>
                              </a:solidFill>
                              <a:latin typeface="Cambria Math"/>
                            </a:rPr>
                            <m:t>𝑻</m:t>
                          </m:r>
                        </m:e>
                        <m:sub>
                          <m:r>
                            <a:rPr lang="en-US" sz="2400" i="1">
                              <a:solidFill>
                                <a:srgbClr val="008000"/>
                              </a:solidFill>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𝑦𝑥</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𝑥</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𝑦</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𝑦𝑧</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𝑧</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a:rPr>
                            <m:t>𝑻</m:t>
                          </m:r>
                        </m:e>
                        <m:sub>
                          <m:r>
                            <a:rPr lang="en-US" sz="2400" i="1">
                              <a:solidFill>
                                <a:srgbClr val="C00000"/>
                              </a:solidFill>
                              <a:latin typeface="Cambria Math"/>
                            </a:rPr>
                            <m:t>𝑧</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𝑧𝑥</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𝑥</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a:rPr>
                            <m:t>𝑧𝑦</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𝑦</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𝑧</m:t>
                          </m:r>
                        </m:sub>
                      </m:sSub>
                      <m:sSub>
                        <m:sSubPr>
                          <m:ctrlPr>
                            <a:rPr lang="en-US" sz="2400" i="1">
                              <a:latin typeface="Cambria Math" panose="02040503050406030204" pitchFamily="18" charset="0"/>
                            </a:rPr>
                          </m:ctrlPr>
                        </m:sSubPr>
                        <m:e>
                          <m:r>
                            <a:rPr lang="en-US" sz="2400" b="1" i="1">
                              <a:latin typeface="Cambria Math"/>
                            </a:rPr>
                            <m:t>𝒏</m:t>
                          </m:r>
                        </m:e>
                        <m:sub>
                          <m:r>
                            <a:rPr lang="en-US" sz="2400" i="1">
                              <a:latin typeface="Cambria Math"/>
                            </a:rPr>
                            <m:t>𝑧</m:t>
                          </m:r>
                        </m:sub>
                      </m:sSub>
                    </m:oMath>
                  </m:oMathPara>
                </a14:m>
                <a:endParaRPr lang="en-US" sz="2400" dirty="0"/>
              </a:p>
            </p:txBody>
          </p:sp>
        </mc:Choice>
        <mc:Fallback xmlns="">
          <p:sp>
            <p:nvSpPr>
              <p:cNvPr id="20" name="Rectangle 19">
                <a:extLst>
                  <a:ext uri="{FF2B5EF4-FFF2-40B4-BE49-F238E27FC236}">
                    <a16:creationId xmlns:a16="http://schemas.microsoft.com/office/drawing/2014/main" id="{E4B86A93-0EF1-4E31-A13D-AF1B021D3D31}"/>
                  </a:ext>
                </a:extLst>
              </p:cNvPr>
              <p:cNvSpPr>
                <a:spLocks noRot="1" noChangeAspect="1" noMove="1" noResize="1" noEditPoints="1" noAdjustHandles="1" noChangeArrowheads="1" noChangeShapeType="1" noTextEdit="1"/>
              </p:cNvSpPr>
              <p:nvPr/>
            </p:nvSpPr>
            <p:spPr>
              <a:xfrm>
                <a:off x="1515266" y="1658458"/>
                <a:ext cx="3855683" cy="889346"/>
              </a:xfrm>
              <a:prstGeom prst="rect">
                <a:avLst/>
              </a:prstGeom>
              <a:blipFill>
                <a:blip r:embed="rId7"/>
                <a:stretch>
                  <a:fillRect l="-475" b="-342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8024EB0-3A7F-4F1E-9D30-A253074E8970}"/>
              </a:ext>
            </a:extLst>
          </p:cNvPr>
          <p:cNvSpPr/>
          <p:nvPr/>
        </p:nvSpPr>
        <p:spPr>
          <a:xfrm>
            <a:off x="2286000" y="1219200"/>
            <a:ext cx="3084949" cy="132860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B5F3CF3D-146E-44BE-B89A-A75639F66087}"/>
              </a:ext>
            </a:extLst>
          </p:cNvPr>
          <p:cNvSpPr/>
          <p:nvPr/>
        </p:nvSpPr>
        <p:spPr>
          <a:xfrm>
            <a:off x="6553200" y="1766378"/>
            <a:ext cx="484632" cy="166262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CFDFFD-7085-4493-AB3D-D48C65D07DBE}"/>
              </a:ext>
            </a:extLst>
          </p:cNvPr>
          <p:cNvSpPr/>
          <p:nvPr/>
        </p:nvSpPr>
        <p:spPr>
          <a:xfrm>
            <a:off x="5680136" y="1766378"/>
            <a:ext cx="1140918" cy="2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B9104A-D0FE-40A2-B576-1F8AEF30B01B}"/>
              </a:ext>
            </a:extLst>
          </p:cNvPr>
          <p:cNvSpPr txBox="1"/>
          <p:nvPr/>
        </p:nvSpPr>
        <p:spPr>
          <a:xfrm>
            <a:off x="2117171" y="3932988"/>
            <a:ext cx="1936668" cy="646331"/>
          </a:xfrm>
          <a:prstGeom prst="rect">
            <a:avLst/>
          </a:prstGeom>
          <a:noFill/>
          <a:ln w="28575">
            <a:solidFill>
              <a:srgbClr val="00CC00"/>
            </a:solidFill>
          </a:ln>
        </p:spPr>
        <p:txBody>
          <a:bodyPr wrap="square" rtlCol="0">
            <a:spAutoFit/>
          </a:bodyPr>
          <a:lstStyle/>
          <a:p>
            <a:pPr algn="ctr"/>
            <a:r>
              <a:rPr lang="en-US" dirty="0">
                <a:solidFill>
                  <a:srgbClr val="0070C0"/>
                </a:solidFill>
              </a:rPr>
              <a:t>A vector is a first-order tensor</a:t>
            </a:r>
          </a:p>
        </p:txBody>
      </p:sp>
    </p:spTree>
    <p:extLst>
      <p:ext uri="{BB962C8B-B14F-4D97-AF65-F5344CB8AC3E}">
        <p14:creationId xmlns:p14="http://schemas.microsoft.com/office/powerpoint/2010/main" val="259337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1-2"/>
          <p:cNvPicPr>
            <a:picLocks noChangeAspect="1" noChangeArrowheads="1"/>
          </p:cNvPicPr>
          <p:nvPr/>
        </p:nvPicPr>
        <p:blipFill rotWithShape="1">
          <a:blip r:embed="rId3">
            <a:extLst>
              <a:ext uri="{28A0092B-C50C-407E-A947-70E740481C1C}">
                <a14:useLocalDpi xmlns:a14="http://schemas.microsoft.com/office/drawing/2010/main" val="0"/>
              </a:ext>
            </a:extLst>
          </a:blip>
          <a:srcRect l="53590" t="18625" r="258" b="-114"/>
          <a:stretch/>
        </p:blipFill>
        <p:spPr>
          <a:xfrm>
            <a:off x="6934200" y="152400"/>
            <a:ext cx="4114800" cy="32004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705368" y="955823"/>
                <a:ext cx="3019032" cy="2032864"/>
              </a:xfrm>
              <a:prstGeom prst="rect">
                <a:avLst/>
              </a:prstGeom>
              <a:noFill/>
            </p:spPr>
            <p:txBody>
              <a:bodyPr wrap="squar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𝝉</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𝑥𝑥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𝑦𝑥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rPr>
                                      <m:t>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𝑧𝑧</m:t>
                                    </m:r>
                                  </m:sub>
                                </m:sSub>
                              </m:e>
                            </m:mr>
                          </m:m>
                        </m:e>
                      </m:d>
                    </m:oMath>
                  </m:oMathPara>
                </a14:m>
                <a:endParaRPr lang="en-US" sz="2400" dirty="0"/>
              </a:p>
              <a:p>
                <a:pPr algn="r"/>
                <a:r>
                  <a:rPr lang="en-US" sz="2400" dirty="0"/>
                  <a:t>=</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𝑦𝑥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rPr>
                                    <m:t>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𝑧</m:t>
                                  </m:r>
                                </m:sub>
                              </m:sSub>
                            </m:e>
                          </m:mr>
                        </m:m>
                      </m:e>
                    </m:d>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705368" y="955823"/>
                <a:ext cx="3019032" cy="2032864"/>
              </a:xfrm>
              <a:prstGeom prst="rect">
                <a:avLst/>
              </a:prstGeom>
              <a:blipFill>
                <a:blip r:embed="rId4"/>
                <a:stretch>
                  <a:fillRect/>
                </a:stretch>
              </a:blipFill>
            </p:spPr>
            <p:txBody>
              <a:bodyPr/>
              <a:lstStyle/>
              <a:p>
                <a:r>
                  <a:rPr lang="en-US">
                    <a:noFill/>
                  </a:rPr>
                  <a:t> </a:t>
                </a:r>
              </a:p>
            </p:txBody>
          </p:sp>
        </mc:Fallback>
      </mc:AlternateContent>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Tensor</a:t>
            </a:r>
          </a:p>
        </p:txBody>
      </p:sp>
      <p:sp>
        <p:nvSpPr>
          <p:cNvPr id="6" name="Slide Number Placeholder 5"/>
          <p:cNvSpPr>
            <a:spLocks noGrp="1"/>
          </p:cNvSpPr>
          <p:nvPr>
            <p:ph type="sldNum" sz="quarter" idx="12"/>
          </p:nvPr>
        </p:nvSpPr>
        <p:spPr/>
        <p:txBody>
          <a:bodyPr/>
          <a:lstStyle/>
          <a:p>
            <a:fld id="{A3B66894-0391-43BC-B80E-FC2D59A3D5E2}" type="slidenum">
              <a:rPr lang="en-US" smtClean="0"/>
              <a:pPr/>
              <a:t>5</a:t>
            </a:fld>
            <a:endParaRPr lang="en-US"/>
          </a:p>
        </p:txBody>
      </p:sp>
      <p:sp>
        <p:nvSpPr>
          <p:cNvPr id="13" name="TextBox 12"/>
          <p:cNvSpPr txBox="1"/>
          <p:nvPr/>
        </p:nvSpPr>
        <p:spPr>
          <a:xfrm>
            <a:off x="381000" y="3588603"/>
            <a:ext cx="115062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Indicial notation (Einstein summation convention) – Practice this!</a:t>
            </a:r>
            <a:endParaRPr lang="en-US" sz="2400" baseline="-25000" dirty="0"/>
          </a:p>
        </p:txBody>
      </p:sp>
    </p:spTree>
    <p:extLst>
      <p:ext uri="{BB962C8B-B14F-4D97-AF65-F5344CB8AC3E}">
        <p14:creationId xmlns:p14="http://schemas.microsoft.com/office/powerpoint/2010/main" val="14487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Quiz</a:t>
            </a:r>
            <a:endParaRPr lang="en-US" kern="0" dirty="0">
              <a:solidFill>
                <a:srgbClr val="FF0000"/>
              </a:solidFill>
            </a:endParaRPr>
          </a:p>
        </p:txBody>
      </p:sp>
      <p:sp>
        <p:nvSpPr>
          <p:cNvPr id="6" name="Slide Number Placeholder 5"/>
          <p:cNvSpPr>
            <a:spLocks noGrp="1"/>
          </p:cNvSpPr>
          <p:nvPr>
            <p:ph type="sldNum" sz="quarter" idx="12"/>
          </p:nvPr>
        </p:nvSpPr>
        <p:spPr/>
        <p:txBody>
          <a:bodyPr/>
          <a:lstStyle/>
          <a:p>
            <a:fld id="{A3B66894-0391-43BC-B80E-FC2D59A3D5E2}" type="slidenum">
              <a:rPr lang="en-US" smtClean="0"/>
              <a:pPr/>
              <a:t>6</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7239000" y="2274290"/>
                <a:ext cx="3200400" cy="1173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m:t>
                                </m:r>
                                <m:r>
                                  <a:rPr lang="en-US" sz="2800" i="1">
                                    <a:latin typeface="Cambria Math" panose="02040503050406030204" pitchFamily="18" charset="0"/>
                                  </a:rPr>
                                  <m:t>19</m:t>
                                </m:r>
                              </m:e>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6.45</m:t>
                                </m:r>
                              </m:e>
                            </m:mr>
                            <m:mr>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4.6</m:t>
                                </m:r>
                              </m:e>
                              <m:e>
                                <m:r>
                                  <a:rPr lang="en-US" sz="2800" i="1">
                                    <a:latin typeface="Cambria Math" panose="02040503050406030204" pitchFamily="18" charset="0"/>
                                    <a:ea typeface="Cambria Math" panose="02040503050406030204" pitchFamily="18" charset="0"/>
                                  </a:rPr>
                                  <m:t>11.8</m:t>
                                </m:r>
                              </m:e>
                            </m:mr>
                            <m:mr>
                              <m:e>
                                <m:r>
                                  <a:rPr lang="en-US" sz="2800" i="1">
                                    <a:latin typeface="Cambria Math" panose="02040503050406030204" pitchFamily="18" charset="0"/>
                                    <a:ea typeface="Cambria Math" panose="02040503050406030204" pitchFamily="18" charset="0"/>
                                  </a:rPr>
                                  <m:t>6.45</m:t>
                                </m:r>
                              </m:e>
                              <m:e>
                                <m:r>
                                  <a:rPr lang="en-US" sz="2800" i="1">
                                    <a:latin typeface="Cambria Math" panose="02040503050406030204" pitchFamily="18" charset="0"/>
                                    <a:ea typeface="Cambria Math" panose="02040503050406030204" pitchFamily="18" charset="0"/>
                                  </a:rPr>
                                  <m:t>11.8</m:t>
                                </m:r>
                              </m:e>
                              <m:e>
                                <m:r>
                                  <a:rPr lang="en-US" sz="2800" i="1">
                                    <a:latin typeface="Cambria Math" panose="02040503050406030204" pitchFamily="18" charset="0"/>
                                    <a:ea typeface="Cambria Math" panose="02040503050406030204" pitchFamily="18" charset="0"/>
                                  </a:rPr>
                                  <m:t>−8.3</m:t>
                                </m:r>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7239000" y="2274290"/>
                <a:ext cx="3200400" cy="1173783"/>
              </a:xfrm>
              <a:prstGeom prst="rect">
                <a:avLst/>
              </a:prstGeo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066800" y="2946312"/>
            <a:ext cx="4219575" cy="3454488"/>
          </a:xfrm>
          <a:prstGeom prst="rect">
            <a:avLst/>
          </a:prstGeom>
        </p:spPr>
      </p:pic>
      <p:sp>
        <p:nvSpPr>
          <p:cNvPr id="10" name="TextBox 9"/>
          <p:cNvSpPr txBox="1"/>
          <p:nvPr/>
        </p:nvSpPr>
        <p:spPr>
          <a:xfrm>
            <a:off x="6099647" y="1066800"/>
            <a:ext cx="526106" cy="707886"/>
          </a:xfrm>
          <a:prstGeom prst="rect">
            <a:avLst/>
          </a:prstGeom>
          <a:noFill/>
        </p:spPr>
        <p:txBody>
          <a:bodyPr wrap="none" rtlCol="0">
            <a:spAutoFit/>
          </a:bodyPr>
          <a:lstStyle/>
          <a:p>
            <a:r>
              <a:rPr lang="en-US" sz="4000" dirty="0"/>
              <a:t>A</a:t>
            </a:r>
          </a:p>
        </p:txBody>
      </p:sp>
      <p:sp>
        <p:nvSpPr>
          <p:cNvPr id="11" name="TextBox 10"/>
          <p:cNvSpPr txBox="1"/>
          <p:nvPr/>
        </p:nvSpPr>
        <p:spPr>
          <a:xfrm>
            <a:off x="6099647" y="2507238"/>
            <a:ext cx="526106" cy="707886"/>
          </a:xfrm>
          <a:prstGeom prst="rect">
            <a:avLst/>
          </a:prstGeom>
          <a:noFill/>
        </p:spPr>
        <p:txBody>
          <a:bodyPr wrap="none" rtlCol="0">
            <a:spAutoFit/>
          </a:bodyPr>
          <a:lstStyle/>
          <a:p>
            <a:r>
              <a:rPr lang="en-US" sz="4000" dirty="0"/>
              <a:t>B</a:t>
            </a:r>
          </a:p>
        </p:txBody>
      </p:sp>
      <p:sp>
        <p:nvSpPr>
          <p:cNvPr id="12" name="TextBox 11"/>
          <p:cNvSpPr txBox="1"/>
          <p:nvPr/>
        </p:nvSpPr>
        <p:spPr>
          <a:xfrm>
            <a:off x="6085220" y="3947676"/>
            <a:ext cx="554960" cy="707886"/>
          </a:xfrm>
          <a:prstGeom prst="rect">
            <a:avLst/>
          </a:prstGeom>
          <a:noFill/>
        </p:spPr>
        <p:txBody>
          <a:bodyPr wrap="none" rtlCol="0">
            <a:spAutoFit/>
          </a:bodyPr>
          <a:lstStyle/>
          <a:p>
            <a:r>
              <a:rPr lang="en-US" sz="4000" dirty="0"/>
              <a:t>C</a:t>
            </a:r>
          </a:p>
        </p:txBody>
      </p:sp>
      <p:sp>
        <p:nvSpPr>
          <p:cNvPr id="13" name="TextBox 12"/>
          <p:cNvSpPr txBox="1"/>
          <p:nvPr/>
        </p:nvSpPr>
        <p:spPr>
          <a:xfrm>
            <a:off x="6085220" y="5388114"/>
            <a:ext cx="554960" cy="707886"/>
          </a:xfrm>
          <a:prstGeom prst="rect">
            <a:avLst/>
          </a:prstGeom>
          <a:noFill/>
        </p:spPr>
        <p:txBody>
          <a:bodyPr wrap="none" rtlCol="0">
            <a:spAutoFit/>
          </a:bodyPr>
          <a:lstStyle/>
          <a:p>
            <a:r>
              <a:rPr lang="en-US" sz="4000" dirty="0"/>
              <a:t>D</a:t>
            </a:r>
          </a:p>
        </p:txBody>
      </p:sp>
      <mc:AlternateContent xmlns:mc="http://schemas.openxmlformats.org/markup-compatibility/2006" xmlns:a14="http://schemas.microsoft.com/office/drawing/2010/main">
        <mc:Choice Requires="a14">
          <p:sp>
            <p:nvSpPr>
              <p:cNvPr id="14" name="TextBox 13"/>
              <p:cNvSpPr txBox="1"/>
              <p:nvPr/>
            </p:nvSpPr>
            <p:spPr>
              <a:xfrm>
                <a:off x="7239000" y="833852"/>
                <a:ext cx="3200400" cy="1173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m:t>
                                </m:r>
                                <m:r>
                                  <a:rPr lang="en-US" sz="2800" i="1">
                                    <a:latin typeface="Cambria Math" panose="02040503050406030204" pitchFamily="18" charset="0"/>
                                  </a:rPr>
                                  <m:t>19</m:t>
                                </m:r>
                              </m:e>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−6.45</m:t>
                                </m:r>
                              </m:e>
                            </m:mr>
                            <m:mr>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4.6</m:t>
                                </m:r>
                              </m:e>
                              <m:e>
                                <m:r>
                                  <a:rPr lang="en-US" sz="2800" i="1">
                                    <a:latin typeface="Cambria Math" panose="02040503050406030204" pitchFamily="18" charset="0"/>
                                    <a:ea typeface="Cambria Math" panose="02040503050406030204" pitchFamily="18" charset="0"/>
                                  </a:rPr>
                                  <m:t>−11.8</m:t>
                                </m:r>
                              </m:e>
                            </m:mr>
                            <m:mr>
                              <m:e>
                                <m:r>
                                  <a:rPr lang="en-US" sz="2800" i="1">
                                    <a:latin typeface="Cambria Math" panose="02040503050406030204" pitchFamily="18" charset="0"/>
                                    <a:ea typeface="Cambria Math" panose="02040503050406030204" pitchFamily="18" charset="0"/>
                                  </a:rPr>
                                  <m:t>6.45</m:t>
                                </m:r>
                              </m:e>
                              <m:e>
                                <m:r>
                                  <a:rPr lang="en-US" sz="2800" i="1">
                                    <a:latin typeface="Cambria Math" panose="02040503050406030204" pitchFamily="18" charset="0"/>
                                    <a:ea typeface="Cambria Math" panose="02040503050406030204" pitchFamily="18" charset="0"/>
                                  </a:rPr>
                                  <m:t>11.8</m:t>
                                </m:r>
                              </m:e>
                              <m:e>
                                <m:r>
                                  <a:rPr lang="en-US" sz="2800" i="1">
                                    <a:latin typeface="Cambria Math" panose="02040503050406030204" pitchFamily="18" charset="0"/>
                                    <a:ea typeface="Cambria Math" panose="02040503050406030204" pitchFamily="18" charset="0"/>
                                  </a:rPr>
                                  <m:t>−8.3</m:t>
                                </m:r>
                              </m:e>
                            </m:mr>
                          </m:m>
                        </m:e>
                      </m:d>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239000" y="833852"/>
                <a:ext cx="3200400" cy="1173783"/>
              </a:xfrm>
              <a:prstGeom prst="rect">
                <a:avLst/>
              </a:prstGeom>
              <a:blipFill>
                <a:blip r:embed="rId5"/>
                <a:stretch>
                  <a:fillRect r="-2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239000" y="3711566"/>
                <a:ext cx="3200400" cy="1173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4</m:t>
                                </m:r>
                                <m:r>
                                  <a:rPr lang="en-US" sz="2800" i="1">
                                    <a:latin typeface="Cambria Math" panose="02040503050406030204" pitchFamily="18" charset="0"/>
                                  </a:rPr>
                                  <m:t>.6</m:t>
                                </m:r>
                              </m:e>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6.45</m:t>
                                </m:r>
                              </m:e>
                            </m:mr>
                            <m:mr>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−19</m:t>
                                </m:r>
                              </m:e>
                              <m:e>
                                <m:r>
                                  <a:rPr lang="en-US" sz="2800" i="1">
                                    <a:latin typeface="Cambria Math" panose="02040503050406030204" pitchFamily="18" charset="0"/>
                                    <a:ea typeface="Cambria Math" panose="02040503050406030204" pitchFamily="18" charset="0"/>
                                  </a:rPr>
                                  <m:t>11.8</m:t>
                                </m:r>
                              </m:e>
                            </m:mr>
                            <m:mr>
                              <m:e>
                                <m:r>
                                  <a:rPr lang="en-US" sz="2800" i="1">
                                    <a:latin typeface="Cambria Math" panose="02040503050406030204" pitchFamily="18" charset="0"/>
                                    <a:ea typeface="Cambria Math" panose="02040503050406030204" pitchFamily="18" charset="0"/>
                                  </a:rPr>
                                  <m:t>6.45</m:t>
                                </m:r>
                              </m:e>
                              <m:e>
                                <m:r>
                                  <a:rPr lang="en-US" sz="2800" i="1">
                                    <a:latin typeface="Cambria Math" panose="02040503050406030204" pitchFamily="18" charset="0"/>
                                    <a:ea typeface="Cambria Math" panose="02040503050406030204" pitchFamily="18" charset="0"/>
                                  </a:rPr>
                                  <m:t>11.8</m:t>
                                </m:r>
                              </m:e>
                              <m:e>
                                <m:r>
                                  <a:rPr lang="en-US" sz="2800" i="1">
                                    <a:latin typeface="Cambria Math" panose="02040503050406030204" pitchFamily="18" charset="0"/>
                                    <a:ea typeface="Cambria Math" panose="02040503050406030204" pitchFamily="18" charset="0"/>
                                  </a:rPr>
                                  <m:t>−8.3</m:t>
                                </m:r>
                              </m:e>
                            </m:mr>
                          </m:m>
                        </m:e>
                      </m:d>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239000" y="3711566"/>
                <a:ext cx="3200400" cy="117378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858000" y="5148842"/>
                <a:ext cx="3200400" cy="1173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m:t>
                          </m:r>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4</m:t>
                                </m:r>
                                <m:r>
                                  <a:rPr lang="en-US" sz="2800" i="1">
                                    <a:latin typeface="Cambria Math" panose="02040503050406030204" pitchFamily="18" charset="0"/>
                                  </a:rPr>
                                  <m:t>.6</m:t>
                                </m:r>
                              </m:e>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6.45</m:t>
                                </m:r>
                              </m:e>
                            </m:mr>
                            <m:mr>
                              <m:e>
                                <m:r>
                                  <a:rPr lang="en-US" sz="2800" i="1">
                                    <a:latin typeface="Cambria Math" panose="02040503050406030204" pitchFamily="18" charset="0"/>
                                    <a:ea typeface="Cambria Math" panose="02040503050406030204" pitchFamily="18" charset="0"/>
                                  </a:rPr>
                                  <m:t>4.7</m:t>
                                </m:r>
                              </m:e>
                              <m:e>
                                <m:r>
                                  <a:rPr lang="en-US" sz="2800" i="1">
                                    <a:latin typeface="Cambria Math" panose="02040503050406030204" pitchFamily="18" charset="0"/>
                                    <a:ea typeface="Cambria Math" panose="02040503050406030204" pitchFamily="18" charset="0"/>
                                  </a:rPr>
                                  <m:t>−19</m:t>
                                </m:r>
                              </m:e>
                              <m:e>
                                <m:r>
                                  <a:rPr lang="en-US" sz="2800" i="1">
                                    <a:latin typeface="Cambria Math" panose="02040503050406030204" pitchFamily="18" charset="0"/>
                                    <a:ea typeface="Cambria Math" panose="02040503050406030204" pitchFamily="18" charset="0"/>
                                  </a:rPr>
                                  <m:t>−11.8</m:t>
                                </m:r>
                              </m:e>
                            </m:mr>
                            <m:mr>
                              <m:e>
                                <m:r>
                                  <a:rPr lang="en-US" sz="2800" i="1">
                                    <a:latin typeface="Cambria Math" panose="02040503050406030204" pitchFamily="18" charset="0"/>
                                    <a:ea typeface="Cambria Math" panose="02040503050406030204" pitchFamily="18" charset="0"/>
                                  </a:rPr>
                                  <m:t>6.45</m:t>
                                </m:r>
                              </m:e>
                              <m:e>
                                <m:r>
                                  <a:rPr lang="en-US" sz="2800" i="1">
                                    <a:latin typeface="Cambria Math" panose="02040503050406030204" pitchFamily="18" charset="0"/>
                                    <a:ea typeface="Cambria Math" panose="02040503050406030204" pitchFamily="18" charset="0"/>
                                  </a:rPr>
                                  <m:t>−11.8</m:t>
                                </m:r>
                              </m:e>
                              <m:e>
                                <m:r>
                                  <a:rPr lang="en-US" sz="2800" i="1">
                                    <a:latin typeface="Cambria Math" panose="02040503050406030204" pitchFamily="18" charset="0"/>
                                    <a:ea typeface="Cambria Math" panose="02040503050406030204" pitchFamily="18" charset="0"/>
                                  </a:rPr>
                                  <m:t>−8.3</m:t>
                                </m:r>
                              </m:e>
                            </m:mr>
                          </m:m>
                        </m:e>
                      </m:d>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58000" y="5148842"/>
                <a:ext cx="3200400" cy="1173783"/>
              </a:xfrm>
              <a:prstGeom prst="rect">
                <a:avLst/>
              </a:prstGeom>
              <a:blipFill>
                <a:blip r:embed="rId7"/>
                <a:stretch>
                  <a:fillRect r="-16952"/>
                </a:stretch>
              </a:blipFill>
            </p:spPr>
            <p:txBody>
              <a:bodyPr/>
              <a:lstStyle/>
              <a:p>
                <a:r>
                  <a:rPr lang="en-US">
                    <a:noFill/>
                  </a:rPr>
                  <a:t> </a:t>
                </a:r>
              </a:p>
            </p:txBody>
          </p:sp>
        </mc:Fallback>
      </mc:AlternateContent>
      <p:sp>
        <p:nvSpPr>
          <p:cNvPr id="17" name="TextBox 16"/>
          <p:cNvSpPr txBox="1"/>
          <p:nvPr/>
        </p:nvSpPr>
        <p:spPr>
          <a:xfrm>
            <a:off x="1295400" y="914400"/>
            <a:ext cx="3914775" cy="1815882"/>
          </a:xfrm>
          <a:prstGeom prst="rect">
            <a:avLst/>
          </a:prstGeom>
          <a:noFill/>
        </p:spPr>
        <p:txBody>
          <a:bodyPr wrap="square" rtlCol="0">
            <a:spAutoFit/>
          </a:bodyPr>
          <a:lstStyle/>
          <a:p>
            <a:r>
              <a:rPr lang="en-US" sz="2800" dirty="0"/>
              <a:t>Which stress tensor accurately describes the stress state shown?</a:t>
            </a:r>
          </a:p>
        </p:txBody>
      </p:sp>
    </p:spTree>
    <p:extLst>
      <p:ext uri="{BB962C8B-B14F-4D97-AF65-F5344CB8AC3E}">
        <p14:creationId xmlns:p14="http://schemas.microsoft.com/office/powerpoint/2010/main" val="163448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1-3"/>
          <p:cNvPicPr>
            <a:picLocks noChangeAspect="1" noChangeArrowheads="1"/>
          </p:cNvPicPr>
          <p:nvPr/>
        </p:nvPicPr>
        <p:blipFill rotWithShape="1">
          <a:blip r:embed="rId3">
            <a:extLst>
              <a:ext uri="{28A0092B-C50C-407E-A947-70E740481C1C}">
                <a14:useLocalDpi xmlns:a14="http://schemas.microsoft.com/office/drawing/2010/main" val="0"/>
              </a:ext>
            </a:extLst>
          </a:blip>
          <a:srcRect t="-3" b="-1852"/>
          <a:stretch/>
        </p:blipFill>
        <p:spPr>
          <a:xfrm>
            <a:off x="1752600" y="2133600"/>
            <a:ext cx="8610600" cy="347472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 Special Cases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7</a:t>
            </a:fld>
            <a:endParaRPr lang="en-US"/>
          </a:p>
        </p:txBody>
      </p:sp>
      <p:sp>
        <p:nvSpPr>
          <p:cNvPr id="13" name="TextBox 12"/>
          <p:cNvSpPr txBox="1"/>
          <p:nvPr/>
        </p:nvSpPr>
        <p:spPr>
          <a:xfrm>
            <a:off x="609600" y="762000"/>
            <a:ext cx="109728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Uniaxial, biaxial stress (no shear -&gt; principal stress state)</a:t>
            </a:r>
          </a:p>
          <a:p>
            <a:pPr marL="342900" indent="-342900">
              <a:buFont typeface="Arial" panose="020B0604020202020204" pitchFamily="34" charset="0"/>
              <a:buChar char="•"/>
            </a:pPr>
            <a:r>
              <a:rPr lang="en-US" sz="2400" dirty="0"/>
              <a:t>Triaxial stress (no shear; principal stress state)</a:t>
            </a:r>
          </a:p>
          <a:p>
            <a:pPr marL="800100" lvl="1" indent="-342900">
              <a:buFont typeface="Arial" panose="020B0604020202020204" pitchFamily="34" charset="0"/>
              <a:buChar char="•"/>
            </a:pPr>
            <a:r>
              <a:rPr lang="en-US" sz="2400" dirty="0"/>
              <a:t>when all 3 are equal: </a:t>
            </a:r>
            <a:r>
              <a:rPr lang="en-US" sz="2400" dirty="0" err="1"/>
              <a:t>equitriaxial</a:t>
            </a:r>
            <a:r>
              <a:rPr lang="en-US" sz="2400" dirty="0"/>
              <a:t>, spherical, hydrostatic</a:t>
            </a:r>
            <a:endParaRPr lang="en-US" sz="2400" baseline="-25000" dirty="0"/>
          </a:p>
          <a:p>
            <a:pPr marL="342900" indent="-342900">
              <a:buFont typeface="Arial" panose="020B0604020202020204" pitchFamily="34" charset="0"/>
              <a:buChar char="•"/>
            </a:pPr>
            <a:r>
              <a:rPr lang="en-US" sz="2400" dirty="0"/>
              <a:t>Plane stress (figures </a:t>
            </a:r>
            <a:r>
              <a:rPr lang="en-US" sz="2400" i="1" dirty="0"/>
              <a:t>a</a:t>
            </a:r>
            <a:r>
              <a:rPr lang="en-US" sz="2400" dirty="0"/>
              <a:t> and </a:t>
            </a:r>
            <a:r>
              <a:rPr lang="en-US" sz="2400" i="1" dirty="0"/>
              <a:t>b</a:t>
            </a:r>
            <a:r>
              <a:rPr lang="en-US" sz="2400" dirty="0"/>
              <a:t>)</a:t>
            </a:r>
          </a:p>
        </p:txBody>
      </p:sp>
      <p:sp>
        <p:nvSpPr>
          <p:cNvPr id="2" name="TextBox 1">
            <a:extLst>
              <a:ext uri="{FF2B5EF4-FFF2-40B4-BE49-F238E27FC236}">
                <a16:creationId xmlns:a16="http://schemas.microsoft.com/office/drawing/2014/main" id="{C42511F1-163E-1D70-A859-0B88FC8DA137}"/>
              </a:ext>
            </a:extLst>
          </p:cNvPr>
          <p:cNvSpPr txBox="1"/>
          <p:nvPr/>
        </p:nvSpPr>
        <p:spPr>
          <a:xfrm>
            <a:off x="609600" y="5562600"/>
            <a:ext cx="109728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Pure shear (figure </a:t>
            </a:r>
            <a:r>
              <a:rPr lang="en-US" sz="2400" i="1" dirty="0"/>
              <a:t>c</a:t>
            </a:r>
            <a:r>
              <a:rPr lang="en-US" sz="2400" dirty="0"/>
              <a:t>)</a:t>
            </a:r>
          </a:p>
          <a:p>
            <a:pPr marL="342900" indent="-342900">
              <a:buFont typeface="Arial" panose="020B0604020202020204" pitchFamily="34" charset="0"/>
              <a:buChar char="•"/>
            </a:pPr>
            <a:r>
              <a:rPr lang="en-US" sz="2400" dirty="0">
                <a:solidFill>
                  <a:srgbClr val="FF0000"/>
                </a:solidFill>
              </a:rPr>
              <a:t>What does the stress tensor look like for each of the above?</a:t>
            </a:r>
          </a:p>
        </p:txBody>
      </p:sp>
    </p:spTree>
    <p:extLst>
      <p:ext uri="{BB962C8B-B14F-4D97-AF65-F5344CB8AC3E}">
        <p14:creationId xmlns:p14="http://schemas.microsoft.com/office/powerpoint/2010/main" val="182407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Equations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8</a:t>
            </a:fld>
            <a:endParaRPr lang="en-US"/>
          </a:p>
        </p:txBody>
      </p:sp>
      <p:pic>
        <p:nvPicPr>
          <p:cNvPr id="2" name="Picture 1"/>
          <p:cNvPicPr>
            <a:picLocks noChangeAspect="1"/>
          </p:cNvPicPr>
          <p:nvPr/>
        </p:nvPicPr>
        <p:blipFill>
          <a:blip r:embed="rId3"/>
          <a:stretch>
            <a:fillRect/>
          </a:stretch>
        </p:blipFill>
        <p:spPr>
          <a:xfrm>
            <a:off x="2967037" y="1685925"/>
            <a:ext cx="6257925" cy="3486150"/>
          </a:xfrm>
          <a:prstGeom prst="rect">
            <a:avLst/>
          </a:prstGeom>
        </p:spPr>
      </p:pic>
    </p:spTree>
    <p:extLst>
      <p:ext uri="{BB962C8B-B14F-4D97-AF65-F5344CB8AC3E}">
        <p14:creationId xmlns:p14="http://schemas.microsoft.com/office/powerpoint/2010/main" val="132134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1-9"/>
          <p:cNvPicPr>
            <a:picLocks noChangeAspect="1" noChangeArrowheads="1"/>
          </p:cNvPicPr>
          <p:nvPr/>
        </p:nvPicPr>
        <p:blipFill rotWithShape="1">
          <a:blip r:embed="rId3">
            <a:extLst>
              <a:ext uri="{28A0092B-C50C-407E-A947-70E740481C1C}">
                <a14:useLocalDpi xmlns:a14="http://schemas.microsoft.com/office/drawing/2010/main" val="0"/>
              </a:ext>
            </a:extLst>
          </a:blip>
          <a:srcRect l="56266" r="1783"/>
          <a:stretch/>
        </p:blipFill>
        <p:spPr>
          <a:xfrm>
            <a:off x="1295400" y="533401"/>
            <a:ext cx="3749040" cy="3241675"/>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Variation of Stress Through Body</a:t>
            </a:r>
          </a:p>
        </p:txBody>
      </p:sp>
      <p:sp>
        <p:nvSpPr>
          <p:cNvPr id="6" name="Slide Number Placeholder 5"/>
          <p:cNvSpPr>
            <a:spLocks noGrp="1"/>
          </p:cNvSpPr>
          <p:nvPr>
            <p:ph type="sldNum" sz="quarter" idx="12"/>
          </p:nvPr>
        </p:nvSpPr>
        <p:spPr/>
        <p:txBody>
          <a:bodyPr/>
          <a:lstStyle/>
          <a:p>
            <a:fld id="{A3B66894-0391-43BC-B80E-FC2D59A3D5E2}" type="slidenum">
              <a:rPr lang="en-US" smtClean="0"/>
              <a:pPr/>
              <a:t>9</a:t>
            </a:fld>
            <a:endParaRPr lang="en-US"/>
          </a:p>
        </p:txBody>
      </p:sp>
      <p:pic>
        <p:nvPicPr>
          <p:cNvPr id="2" name="Picture 1"/>
          <p:cNvPicPr>
            <a:picLocks noChangeAspect="1"/>
          </p:cNvPicPr>
          <p:nvPr/>
        </p:nvPicPr>
        <p:blipFill>
          <a:blip r:embed="rId4"/>
          <a:stretch>
            <a:fillRect/>
          </a:stretch>
        </p:blipFill>
        <p:spPr>
          <a:xfrm>
            <a:off x="6927060" y="1524008"/>
            <a:ext cx="2898458" cy="1651635"/>
          </a:xfrm>
          <a:prstGeom prst="rect">
            <a:avLst/>
          </a:prstGeom>
        </p:spPr>
      </p:pic>
      <p:sp>
        <p:nvSpPr>
          <p:cNvPr id="3" name="Rectangle 2"/>
          <p:cNvSpPr/>
          <p:nvPr/>
        </p:nvSpPr>
        <p:spPr>
          <a:xfrm>
            <a:off x="6781801" y="990601"/>
            <a:ext cx="3302507" cy="461665"/>
          </a:xfrm>
          <a:prstGeom prst="rect">
            <a:avLst/>
          </a:prstGeom>
        </p:spPr>
        <p:txBody>
          <a:bodyPr wrap="none">
            <a:spAutoFit/>
          </a:bodyPr>
          <a:lstStyle/>
          <a:p>
            <a:r>
              <a:rPr lang="en-US" sz="2400" u="sng" dirty="0"/>
              <a:t>Equilibrium requires …</a:t>
            </a:r>
          </a:p>
        </p:txBody>
      </p:sp>
      <p:sp>
        <p:nvSpPr>
          <p:cNvPr id="9" name="Rectangle 8"/>
          <p:cNvSpPr/>
          <p:nvPr/>
        </p:nvSpPr>
        <p:spPr>
          <a:xfrm>
            <a:off x="2592599" y="3729336"/>
            <a:ext cx="1794722" cy="461665"/>
          </a:xfrm>
          <a:prstGeom prst="rect">
            <a:avLst/>
          </a:prstGeom>
        </p:spPr>
        <p:txBody>
          <a:bodyPr wrap="none">
            <a:spAutoFit/>
          </a:bodyPr>
          <a:lstStyle/>
          <a:p>
            <a:r>
              <a:rPr lang="en-US" sz="2400" u="sng" dirty="0"/>
              <a:t>3-D Version</a:t>
            </a:r>
          </a:p>
        </p:txBody>
      </p:sp>
      <p:pic>
        <p:nvPicPr>
          <p:cNvPr id="7" name="Picture 6"/>
          <p:cNvPicPr>
            <a:picLocks noChangeAspect="1"/>
          </p:cNvPicPr>
          <p:nvPr/>
        </p:nvPicPr>
        <p:blipFill>
          <a:blip r:embed="rId5"/>
          <a:stretch>
            <a:fillRect/>
          </a:stretch>
        </p:blipFill>
        <p:spPr>
          <a:xfrm>
            <a:off x="1676400" y="4308793"/>
            <a:ext cx="3627120" cy="2412683"/>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6634098" y="5188672"/>
                <a:ext cx="4207004" cy="400110"/>
              </a:xfrm>
              <a:prstGeom prst="rect">
                <a:avLst/>
              </a:prstGeom>
              <a:ln>
                <a:solidFill>
                  <a:srgbClr val="FF0000"/>
                </a:solidFill>
              </a:ln>
            </p:spPr>
            <p:txBody>
              <a:bodyPr wrap="square">
                <a:spAutoFit/>
              </a:bodyPr>
              <a:lstStyle/>
              <a:p>
                <a:pPr algn="ctr"/>
                <a:r>
                  <a:rPr lang="en-US" sz="2000" dirty="0"/>
                  <a:t>differential form of </a:t>
                </a:r>
                <a14:m>
                  <m:oMath xmlns:m="http://schemas.openxmlformats.org/officeDocument/2006/math">
                    <m:nary>
                      <m:naryPr>
                        <m:chr m:val="∑"/>
                        <m:subHide m:val="on"/>
                        <m:supHide m:val="on"/>
                        <m:ctrlPr>
                          <a:rPr lang="en-US" sz="2000" i="1" dirty="0" smtClean="0">
                            <a:latin typeface="Cambria Math" panose="02040503050406030204" pitchFamily="18" charset="0"/>
                          </a:rPr>
                        </m:ctrlPr>
                      </m:naryPr>
                      <m:sub/>
                      <m:sup/>
                      <m:e>
                        <m:r>
                          <a:rPr lang="en-US" sz="2000" b="1" i="1" dirty="0">
                            <a:latin typeface="Cambria Math" panose="02040503050406030204" pitchFamily="18" charset="0"/>
                          </a:rPr>
                          <m:t>𝑭</m:t>
                        </m:r>
                      </m:e>
                    </m:nary>
                    <m:r>
                      <a:rPr lang="en-US" sz="2000" i="1" dirty="0" smtClean="0">
                        <a:latin typeface="Cambria Math" panose="02040503050406030204" pitchFamily="18" charset="0"/>
                      </a:rPr>
                      <m:t>=</m:t>
                    </m:r>
                    <m:r>
                      <a:rPr lang="en-US" sz="2000" i="1" dirty="0" smtClean="0">
                        <a:latin typeface="Cambria Math" panose="02040503050406030204" pitchFamily="18" charset="0"/>
                      </a:rPr>
                      <m:t>𝑚</m:t>
                    </m:r>
                    <m:r>
                      <a:rPr lang="en-US" sz="2000" b="1" i="1" dirty="0" smtClean="0">
                        <a:latin typeface="Cambria Math" panose="02040503050406030204" pitchFamily="18" charset="0"/>
                      </a:rPr>
                      <m:t>𝒂</m:t>
                    </m:r>
                    <m:r>
                      <a:rPr lang="en-US" sz="2000" i="1" dirty="0" smtClean="0">
                        <a:latin typeface="Cambria Math" panose="02040503050406030204" pitchFamily="18" charset="0"/>
                      </a:rPr>
                      <m:t>=</m:t>
                    </m:r>
                    <m:r>
                      <a:rPr lang="en-US" sz="2000" b="1" i="1" dirty="0" smtClean="0">
                        <a:latin typeface="Cambria Math" panose="02040503050406030204" pitchFamily="18" charset="0"/>
                      </a:rPr>
                      <m:t>𝟎</m:t>
                    </m:r>
                  </m:oMath>
                </a14:m>
                <a:endParaRPr lang="en-US" sz="2000" b="1" dirty="0"/>
              </a:p>
            </p:txBody>
          </p:sp>
        </mc:Choice>
        <mc:Fallback xmlns="">
          <p:sp>
            <p:nvSpPr>
              <p:cNvPr id="10" name="Rectangle 9"/>
              <p:cNvSpPr>
                <a:spLocks noRot="1" noChangeAspect="1" noMove="1" noResize="1" noEditPoints="1" noAdjustHandles="1" noChangeArrowheads="1" noChangeShapeType="1" noTextEdit="1"/>
              </p:cNvSpPr>
              <p:nvPr/>
            </p:nvSpPr>
            <p:spPr>
              <a:xfrm>
                <a:off x="6634098" y="5188672"/>
                <a:ext cx="4207004" cy="400110"/>
              </a:xfrm>
              <a:prstGeom prst="rect">
                <a:avLst/>
              </a:prstGeom>
              <a:blipFill>
                <a:blip r:embed="rId6"/>
                <a:stretch>
                  <a:fillRect t="-114706" b="-177941"/>
                </a:stretch>
              </a:blipFill>
              <a:ln>
                <a:solidFill>
                  <a:srgbClr val="FF0000"/>
                </a:solidFill>
              </a:ln>
            </p:spPr>
            <p:txBody>
              <a:bodyPr/>
              <a:lstStyle/>
              <a:p>
                <a:r>
                  <a:rPr lang="en-US">
                    <a:noFill/>
                  </a:rPr>
                  <a:t> </a:t>
                </a:r>
              </a:p>
            </p:txBody>
          </p:sp>
        </mc:Fallback>
      </mc:AlternateContent>
      <p:sp>
        <p:nvSpPr>
          <p:cNvPr id="11" name="Rectangle 10"/>
          <p:cNvSpPr/>
          <p:nvPr/>
        </p:nvSpPr>
        <p:spPr>
          <a:xfrm>
            <a:off x="6591886" y="3124200"/>
            <a:ext cx="4457114" cy="707886"/>
          </a:xfrm>
          <a:prstGeom prst="rect">
            <a:avLst/>
          </a:prstGeom>
        </p:spPr>
        <p:txBody>
          <a:bodyPr wrap="square">
            <a:spAutoFit/>
          </a:bodyPr>
          <a:lstStyle/>
          <a:p>
            <a:pPr marL="342900" indent="-342900">
              <a:buFont typeface="Arial" panose="020B0604020202020204" pitchFamily="34" charset="0"/>
              <a:buChar char="•"/>
            </a:pPr>
            <a:r>
              <a:rPr lang="en-US" sz="2000" dirty="0"/>
              <a:t>Eq’ns constrain stress variations and body forces</a:t>
            </a:r>
          </a:p>
        </p:txBody>
      </p:sp>
    </p:spTree>
    <p:extLst>
      <p:ext uri="{BB962C8B-B14F-4D97-AF65-F5344CB8AC3E}">
        <p14:creationId xmlns:p14="http://schemas.microsoft.com/office/powerpoint/2010/main" val="175855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11811</TotalTime>
  <Words>987</Words>
  <Application>Microsoft Office PowerPoint</Application>
  <PresentationFormat>Widescreen</PresentationFormat>
  <Paragraphs>142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ＭＳ Ｐゴシック</vt:lpstr>
      <vt:lpstr>Arial</vt:lpstr>
      <vt:lpstr>Cambria Math</vt:lpstr>
      <vt:lpstr>Default Design</vt:lpstr>
      <vt:lpstr>PowerPoint Presentation</vt:lpstr>
      <vt:lpstr>PowerPoint Presentation</vt:lpstr>
      <vt:lpstr>Stress</vt:lpstr>
      <vt:lpstr>Stress Tensor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 Wang</cp:lastModifiedBy>
  <cp:revision>635</cp:revision>
  <cp:lastPrinted>2024-01-11T15:38:19Z</cp:lastPrinted>
  <dcterms:created xsi:type="dcterms:W3CDTF">2006-10-13T21:53:26Z</dcterms:created>
  <dcterms:modified xsi:type="dcterms:W3CDTF">2025-01-09T04:11:26Z</dcterms:modified>
</cp:coreProperties>
</file>