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1" r:id="rId2"/>
    <p:sldId id="308" r:id="rId3"/>
    <p:sldId id="271" r:id="rId4"/>
    <p:sldId id="273" r:id="rId5"/>
    <p:sldId id="309" r:id="rId6"/>
    <p:sldId id="281" r:id="rId7"/>
    <p:sldId id="313" r:id="rId8"/>
    <p:sldId id="282" r:id="rId9"/>
    <p:sldId id="283" r:id="rId10"/>
    <p:sldId id="332" r:id="rId11"/>
    <p:sldId id="305" r:id="rId12"/>
    <p:sldId id="314" r:id="rId13"/>
    <p:sldId id="315" r:id="rId14"/>
    <p:sldId id="333" r:id="rId15"/>
    <p:sldId id="317" r:id="rId16"/>
    <p:sldId id="334" r:id="rId17"/>
    <p:sldId id="289" r:id="rId18"/>
    <p:sldId id="290" r:id="rId19"/>
    <p:sldId id="291" r:id="rId20"/>
    <p:sldId id="310" r:id="rId21"/>
    <p:sldId id="293" r:id="rId22"/>
    <p:sldId id="294" r:id="rId23"/>
    <p:sldId id="295" r:id="rId24"/>
    <p:sldId id="318" r:id="rId25"/>
    <p:sldId id="301" r:id="rId26"/>
    <p:sldId id="302" r:id="rId27"/>
    <p:sldId id="298" r:id="rId28"/>
    <p:sldId id="299" r:id="rId29"/>
    <p:sldId id="300" r:id="rId30"/>
    <p:sldId id="321" r:id="rId31"/>
    <p:sldId id="335" r:id="rId32"/>
    <p:sldId id="319" r:id="rId33"/>
    <p:sldId id="336" r:id="rId3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66FF"/>
    <a:srgbClr val="663300"/>
    <a:srgbClr val="996633"/>
    <a:srgbClr val="00CC00"/>
    <a:srgbClr val="0066FF"/>
    <a:srgbClr val="3399FF"/>
    <a:srgbClr val="FF33CC"/>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3224" autoAdjust="0"/>
  </p:normalViewPr>
  <p:slideViewPr>
    <p:cSldViewPr>
      <p:cViewPr varScale="1">
        <p:scale>
          <a:sx n="95" d="100"/>
          <a:sy n="95" d="100"/>
        </p:scale>
        <p:origin x="1158" y="90"/>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varScale="1">
      <p:scale>
        <a:sx n="1" d="1"/>
        <a:sy n="1" d="1"/>
      </p:scale>
      <p:origin x="0" y="-124"/>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10</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99831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11</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176533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12</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381150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13</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3253600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14</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199917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8DCC5C-44F7-4822-8A64-EAD038DB3748}" type="slidenum">
              <a:rPr lang="en-US" smtClean="0"/>
              <a:pPr>
                <a:defRPr/>
              </a:pPr>
              <a:t>23</a:t>
            </a:fld>
            <a:endParaRPr lang="en-US"/>
          </a:p>
        </p:txBody>
      </p:sp>
    </p:spTree>
    <p:extLst>
      <p:ext uri="{BB962C8B-B14F-4D97-AF65-F5344CB8AC3E}">
        <p14:creationId xmlns:p14="http://schemas.microsoft.com/office/powerpoint/2010/main" val="1173798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8DCC5C-44F7-4822-8A64-EAD038DB3748}" type="slidenum">
              <a:rPr lang="en-US" smtClean="0"/>
              <a:pPr>
                <a:defRPr/>
              </a:pPr>
              <a:t>24</a:t>
            </a:fld>
            <a:endParaRPr lang="en-US"/>
          </a:p>
        </p:txBody>
      </p:sp>
    </p:spTree>
    <p:extLst>
      <p:ext uri="{BB962C8B-B14F-4D97-AF65-F5344CB8AC3E}">
        <p14:creationId xmlns:p14="http://schemas.microsoft.com/office/powerpoint/2010/main" val="199511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defTabSz="966612">
              <a:buFontTx/>
              <a:buChar char="-"/>
              <a:defRPr/>
            </a:pPr>
            <a:r>
              <a:rPr lang="en-US" sz="1300" dirty="0"/>
              <a:t>Recall notes on stresses on inclined plane in Lecture 3</a:t>
            </a:r>
          </a:p>
          <a:p>
            <a:endParaRPr lang="en-US" dirty="0"/>
          </a:p>
        </p:txBody>
      </p:sp>
      <p:sp>
        <p:nvSpPr>
          <p:cNvPr id="4" name="Slide Number Placeholder 3"/>
          <p:cNvSpPr>
            <a:spLocks noGrp="1"/>
          </p:cNvSpPr>
          <p:nvPr>
            <p:ph type="sldNum" sz="quarter" idx="5"/>
          </p:nvPr>
        </p:nvSpPr>
        <p:spPr/>
        <p:txBody>
          <a:bodyPr/>
          <a:lstStyle/>
          <a:p>
            <a:pPr>
              <a:defRPr/>
            </a:pPr>
            <a:fld id="{A58DCC5C-44F7-4822-8A64-EAD038DB3748}" type="slidenum">
              <a:rPr lang="en-US" smtClean="0"/>
              <a:pPr>
                <a:defRPr/>
              </a:pPr>
              <a:t>25</a:t>
            </a:fld>
            <a:endParaRPr lang="en-US"/>
          </a:p>
        </p:txBody>
      </p:sp>
    </p:spTree>
    <p:extLst>
      <p:ext uri="{BB962C8B-B14F-4D97-AF65-F5344CB8AC3E}">
        <p14:creationId xmlns:p14="http://schemas.microsoft.com/office/powerpoint/2010/main" val="40789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dirty="0">
                <a:ea typeface="ＭＳ Ｐゴシック" charset="0"/>
              </a:rPr>
              <a:t>Demonstrates that stress components change as we change</a:t>
            </a:r>
            <a:r>
              <a:rPr lang="en-US" baseline="0" dirty="0">
                <a:ea typeface="ＭＳ Ｐゴシック" charset="0"/>
              </a:rPr>
              <a:t> the </a:t>
            </a:r>
            <a:r>
              <a:rPr lang="en-US" baseline="0" dirty="0" err="1">
                <a:ea typeface="ＭＳ Ｐゴシック" charset="0"/>
              </a:rPr>
              <a:t>coord</a:t>
            </a:r>
            <a:r>
              <a:rPr lang="en-US" baseline="0" dirty="0">
                <a:ea typeface="ＭＳ Ｐゴシック" charset="0"/>
              </a:rPr>
              <a:t> sys they refer to</a:t>
            </a:r>
            <a:endParaRPr lang="en-US" dirty="0">
              <a:ea typeface="ＭＳ Ｐゴシック" charset="0"/>
            </a:endParaRPr>
          </a:p>
        </p:txBody>
      </p:sp>
    </p:spTree>
    <p:extLst>
      <p:ext uri="{BB962C8B-B14F-4D97-AF65-F5344CB8AC3E}">
        <p14:creationId xmlns:p14="http://schemas.microsoft.com/office/powerpoint/2010/main" val="348025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249246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215365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dirty="0">
                <a:ea typeface="ＭＳ Ｐゴシック" charset="0"/>
              </a:rPr>
              <a:t>p,</a:t>
            </a:r>
            <a:r>
              <a:rPr lang="en-US" baseline="0" dirty="0">
                <a:ea typeface="ＭＳ Ｐゴシック" charset="0"/>
              </a:rPr>
              <a:t> sigma, and tau are all stresses here, but equilibrium requires equality of force, so areas are also considered; hence, the first set of equations between p and sig and tau</a:t>
            </a:r>
            <a:endParaRPr lang="en-US" dirty="0">
              <a:ea typeface="ＭＳ Ｐゴシック" charset="0"/>
            </a:endParaRPr>
          </a:p>
          <a:p>
            <a:pPr marL="181240" indent="-181240" eaLnBrk="1" hangingPunct="1">
              <a:buFontTx/>
              <a:buChar char="-"/>
              <a:defRPr/>
            </a:pPr>
            <a:r>
              <a:rPr lang="en-US" dirty="0">
                <a:ea typeface="ＭＳ Ｐゴシック" charset="0"/>
              </a:rPr>
              <a:t>These are the equations that</a:t>
            </a:r>
            <a:r>
              <a:rPr lang="en-US" baseline="0" dirty="0">
                <a:ea typeface="ＭＳ Ｐゴシック" charset="0"/>
              </a:rPr>
              <a:t> define Mohr’s Circle</a:t>
            </a:r>
          </a:p>
        </p:txBody>
      </p:sp>
    </p:spTree>
    <p:extLst>
      <p:ext uri="{BB962C8B-B14F-4D97-AF65-F5344CB8AC3E}">
        <p14:creationId xmlns:p14="http://schemas.microsoft.com/office/powerpoint/2010/main" val="295477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0" indent="0" eaLnBrk="1" hangingPunct="1">
              <a:buFontTx/>
              <a:buNone/>
              <a:defRPr/>
            </a:pPr>
            <a:r>
              <a:rPr lang="en-US" baseline="0" dirty="0">
                <a:ea typeface="ＭＳ Ｐゴシック" charset="0"/>
              </a:rPr>
              <a:t>My conventions for Mohr’s Circle:</a:t>
            </a:r>
          </a:p>
          <a:p>
            <a:pPr marL="191589" indent="-191589" eaLnBrk="1" hangingPunct="1">
              <a:buFontTx/>
              <a:buChar char="-"/>
              <a:defRPr/>
            </a:pPr>
            <a:r>
              <a:rPr lang="en-US" baseline="0" dirty="0">
                <a:ea typeface="ＭＳ Ｐゴシック" charset="0"/>
              </a:rPr>
              <a:t>Shear stress axis positive downward – preserves rotation direction (CCW still positive)</a:t>
            </a:r>
          </a:p>
          <a:p>
            <a:pPr marL="191589" indent="-191589" eaLnBrk="1" hangingPunct="1">
              <a:buFontTx/>
              <a:buChar char="-"/>
              <a:defRPr/>
            </a:pPr>
            <a:r>
              <a:rPr lang="en-US" baseline="0" dirty="0">
                <a:ea typeface="ＭＳ Ｐゴシック" charset="0"/>
              </a:rPr>
              <a:t>Sign of shear stress in stress state is defined by considering direction of rotation stress causes on element, again using right hand rule</a:t>
            </a:r>
          </a:p>
        </p:txBody>
      </p:sp>
    </p:spTree>
    <p:extLst>
      <p:ext uri="{BB962C8B-B14F-4D97-AF65-F5344CB8AC3E}">
        <p14:creationId xmlns:p14="http://schemas.microsoft.com/office/powerpoint/2010/main" val="265181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408761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8</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2048121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9</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199829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5.jpeg"/><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image" Target="../media/image16.png"/><Relationship Id="rId9" Type="http://schemas.openxmlformats.org/officeDocument/2006/relationships/image" Target="../media/image250.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7.xml"/><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52.png"/><Relationship Id="rId7" Type="http://schemas.openxmlformats.org/officeDocument/2006/relationships/image" Target="../media/image8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40.png"/><Relationship Id="rId4" Type="http://schemas.openxmlformats.org/officeDocument/2006/relationships/image" Target="../media/image830.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a:t>
            </a:fld>
            <a:endParaRPr lang="en-US" sz="1400" dirty="0"/>
          </a:p>
        </p:txBody>
      </p:sp>
      <p:sp>
        <p:nvSpPr>
          <p:cNvPr id="4102" name="Rectangle 3"/>
          <p:cNvSpPr>
            <a:spLocks noGrp="1" noChangeArrowheads="1"/>
          </p:cNvSpPr>
          <p:nvPr>
            <p:ph type="body" sz="half" idx="1"/>
          </p:nvPr>
        </p:nvSpPr>
        <p:spPr>
          <a:xfrm>
            <a:off x="762000" y="2386786"/>
            <a:ext cx="5410200" cy="3662541"/>
          </a:xfrm>
        </p:spPr>
        <p:txBody>
          <a:bodyPr>
            <a:spAutoFit/>
          </a:bodyPr>
          <a:lstStyle/>
          <a:p>
            <a:pPr marL="0" indent="0" algn="ctr">
              <a:buNone/>
            </a:pPr>
            <a:r>
              <a:rPr lang="en-US" sz="2000" u="sng" dirty="0">
                <a:solidFill>
                  <a:schemeClr val="tx1"/>
                </a:solidFill>
              </a:rPr>
              <a:t>ANNOUNCE / BUSINESS</a:t>
            </a:r>
            <a:endParaRPr lang="en-US" sz="2000" dirty="0">
              <a:solidFill>
                <a:schemeClr val="tx1"/>
              </a:solidFill>
            </a:endParaRPr>
          </a:p>
          <a:p>
            <a:pPr>
              <a:buFont typeface="Arial" panose="020B0604020202020204" pitchFamily="34" charset="0"/>
              <a:buChar char="•"/>
            </a:pPr>
            <a:r>
              <a:rPr lang="en-US" sz="2000" dirty="0">
                <a:solidFill>
                  <a:schemeClr val="tx1"/>
                </a:solidFill>
              </a:rPr>
              <a:t>HW 1 (due Th, 1/16)</a:t>
            </a:r>
          </a:p>
          <a:p>
            <a:pPr>
              <a:buFont typeface="Arial" panose="020B0604020202020204" pitchFamily="34" charset="0"/>
              <a:buChar char="•"/>
            </a:pPr>
            <a:r>
              <a:rPr lang="en-US" sz="2000" dirty="0">
                <a:solidFill>
                  <a:schemeClr val="tx1"/>
                </a:solidFill>
              </a:rPr>
              <a:t>HW 2 (due Th, 1/23)</a:t>
            </a:r>
          </a:p>
          <a:p>
            <a:pPr>
              <a:buFont typeface="Arial" panose="020B0604020202020204" pitchFamily="34" charset="0"/>
              <a:buChar char="•"/>
            </a:pPr>
            <a:endParaRPr lang="en-US" sz="2000" dirty="0">
              <a:solidFill>
                <a:schemeClr val="tx1"/>
              </a:solidFill>
            </a:endParaRPr>
          </a:p>
          <a:p>
            <a:pPr algn="ctr">
              <a:lnSpc>
                <a:spcPct val="80000"/>
              </a:lnSpc>
              <a:buFontTx/>
              <a:buNone/>
            </a:pPr>
            <a:r>
              <a:rPr lang="en-US" sz="2000" u="sng" dirty="0">
                <a:solidFill>
                  <a:schemeClr val="tx1"/>
                </a:solidFill>
              </a:rPr>
              <a:t>NEW STUFF</a:t>
            </a:r>
            <a:r>
              <a:rPr lang="en-US" sz="2000" dirty="0">
                <a:solidFill>
                  <a:schemeClr val="tx1"/>
                </a:solidFill>
              </a:rPr>
              <a:t> </a:t>
            </a:r>
          </a:p>
          <a:p>
            <a:r>
              <a:rPr lang="en-US" sz="2000" dirty="0">
                <a:solidFill>
                  <a:schemeClr val="tx1"/>
                </a:solidFill>
              </a:rPr>
              <a:t>Questions?</a:t>
            </a:r>
          </a:p>
          <a:p>
            <a:r>
              <a:rPr lang="en-US" sz="2000" dirty="0">
                <a:solidFill>
                  <a:schemeClr val="tx1"/>
                </a:solidFill>
              </a:rPr>
              <a:t>General overview of problem solving</a:t>
            </a:r>
          </a:p>
          <a:p>
            <a:r>
              <a:rPr lang="en-US" sz="2000" dirty="0">
                <a:solidFill>
                  <a:schemeClr val="tx1"/>
                </a:solidFill>
              </a:rPr>
              <a:t>Mohr’s circle</a:t>
            </a:r>
          </a:p>
          <a:p>
            <a:r>
              <a:rPr lang="en-US" sz="2000" dirty="0">
                <a:solidFill>
                  <a:schemeClr val="tx1"/>
                </a:solidFill>
              </a:rPr>
              <a:t>3-D stress</a:t>
            </a:r>
          </a:p>
          <a:p>
            <a:r>
              <a:rPr lang="en-US" sz="2000" dirty="0">
                <a:solidFill>
                  <a:schemeClr val="tx1"/>
                </a:solidFill>
              </a:rPr>
              <a:t>Examples</a:t>
            </a:r>
          </a:p>
        </p:txBody>
      </p:sp>
      <p:sp>
        <p:nvSpPr>
          <p:cNvPr id="8" name="Rectangle 2"/>
          <p:cNvSpPr txBox="1">
            <a:spLocks noChangeArrowheads="1"/>
          </p:cNvSpPr>
          <p:nvPr/>
        </p:nvSpPr>
        <p:spPr bwMode="auto">
          <a:xfrm>
            <a:off x="304801" y="457200"/>
            <a:ext cx="632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Advanced Mechanics</a:t>
            </a:r>
          </a:p>
          <a:p>
            <a:r>
              <a:rPr lang="en-US" b="0" kern="0" dirty="0">
                <a:solidFill>
                  <a:srgbClr val="0070C0"/>
                </a:solidFill>
              </a:rPr>
              <a:t>(Lecture 3)</a:t>
            </a:r>
          </a:p>
        </p:txBody>
      </p:sp>
      <p:pic>
        <p:nvPicPr>
          <p:cNvPr id="6" name="Picture 4" descr="Image result for Advanced Mechanics of Materials and Applied Elasticity, 5th Ed., A.C. Ugural &amp; S.K. Fenster, Prentice Hall, 2012">
            <a:extLst>
              <a:ext uri="{FF2B5EF4-FFF2-40B4-BE49-F238E27FC236}">
                <a16:creationId xmlns:a16="http://schemas.microsoft.com/office/drawing/2014/main" id="{F47E49C1-6624-4E12-9E42-E5D5EEE1D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82850"/>
            <a:ext cx="4419599" cy="5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7CE8EE1-2832-4208-83BD-77DE8306779C}"/>
              </a:ext>
            </a:extLst>
          </p:cNvPr>
          <p:cNvGrpSpPr/>
          <p:nvPr/>
        </p:nvGrpSpPr>
        <p:grpSpPr>
          <a:xfrm>
            <a:off x="7650094" y="76200"/>
            <a:ext cx="4313306" cy="4572000"/>
            <a:chOff x="7650094" y="76200"/>
            <a:chExt cx="4313306" cy="4572000"/>
          </a:xfrm>
        </p:grpSpPr>
        <p:pic>
          <p:nvPicPr>
            <p:cNvPr id="14" name="Picture 6" descr="1-19">
              <a:extLst>
                <a:ext uri="{FF2B5EF4-FFF2-40B4-BE49-F238E27FC236}">
                  <a16:creationId xmlns:a16="http://schemas.microsoft.com/office/drawing/2014/main" id="{B9AC2EF2-25B2-4AF7-9B4D-BF5C7D755C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84" t="9165" r="2738" b="31852"/>
            <a:stretch/>
          </p:blipFill>
          <p:spPr>
            <a:xfrm>
              <a:off x="7650094" y="162362"/>
              <a:ext cx="4313306" cy="4485838"/>
            </a:xfrm>
            <a:prstGeom prst="rect">
              <a:avLst/>
            </a:prstGeom>
          </p:spPr>
        </p:pic>
        <p:sp>
          <p:nvSpPr>
            <p:cNvPr id="15" name="TextBox 14">
              <a:extLst>
                <a:ext uri="{FF2B5EF4-FFF2-40B4-BE49-F238E27FC236}">
                  <a16:creationId xmlns:a16="http://schemas.microsoft.com/office/drawing/2014/main" id="{967814A8-E197-423B-ABE7-F20AE979672B}"/>
                </a:ext>
              </a:extLst>
            </p:cNvPr>
            <p:cNvSpPr txBox="1"/>
            <p:nvPr/>
          </p:nvSpPr>
          <p:spPr>
            <a:xfrm>
              <a:off x="8839200" y="76200"/>
              <a:ext cx="381000" cy="523220"/>
            </a:xfrm>
            <a:prstGeom prst="rect">
              <a:avLst/>
            </a:prstGeom>
            <a:noFill/>
          </p:spPr>
          <p:txBody>
            <a:bodyPr wrap="square" rtlCol="0">
              <a:spAutoFit/>
            </a:bodyPr>
            <a:lstStyle/>
            <a:p>
              <a:r>
                <a:rPr lang="en-US" sz="2800" i="1" dirty="0"/>
                <a:t>y</a:t>
              </a:r>
              <a:r>
                <a:rPr lang="en-US" sz="2400" dirty="0"/>
                <a:t>  </a:t>
              </a:r>
              <a:endParaRPr lang="en-US" dirty="0"/>
            </a:p>
          </p:txBody>
        </p:sp>
      </p:grpSp>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Direction Cosines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10</a:t>
            </a:fld>
            <a:endParaRPr lang="en-US" dirty="0"/>
          </a:p>
        </p:txBody>
      </p:sp>
      <p:pic>
        <p:nvPicPr>
          <p:cNvPr id="10" name="Picture 9"/>
          <p:cNvPicPr>
            <a:picLocks noChangeAspect="1"/>
          </p:cNvPicPr>
          <p:nvPr/>
        </p:nvPicPr>
        <p:blipFill>
          <a:blip r:embed="rId4"/>
          <a:stretch>
            <a:fillRect/>
          </a:stretch>
        </p:blipFill>
        <p:spPr>
          <a:xfrm>
            <a:off x="403419" y="1066781"/>
            <a:ext cx="7978581" cy="609600"/>
          </a:xfrm>
          <a:prstGeom prst="rect">
            <a:avLst/>
          </a:prstGeom>
        </p:spPr>
      </p:pic>
      <p:pic>
        <p:nvPicPr>
          <p:cNvPr id="16" name="Picture 15"/>
          <p:cNvPicPr>
            <a:picLocks noChangeAspect="1"/>
          </p:cNvPicPr>
          <p:nvPr/>
        </p:nvPicPr>
        <p:blipFill>
          <a:blip r:embed="rId5"/>
          <a:stretch>
            <a:fillRect/>
          </a:stretch>
        </p:blipFill>
        <p:spPr>
          <a:xfrm>
            <a:off x="4038114" y="1905000"/>
            <a:ext cx="3658086" cy="1652039"/>
          </a:xfrm>
          <a:prstGeom prst="rect">
            <a:avLst/>
          </a:prstGeom>
        </p:spPr>
      </p:pic>
      <p:pic>
        <p:nvPicPr>
          <p:cNvPr id="9" name="Picture 6" descr="1-19">
            <a:extLst>
              <a:ext uri="{FF2B5EF4-FFF2-40B4-BE49-F238E27FC236}">
                <a16:creationId xmlns:a16="http://schemas.microsoft.com/office/drawing/2014/main" id="{FF9B9C31-1D90-43AD-9445-BCE56E06EF8F}"/>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7894" b="13795"/>
          <a:stretch/>
        </p:blipFill>
        <p:spPr>
          <a:xfrm>
            <a:off x="914400" y="1780100"/>
            <a:ext cx="2590800" cy="2002381"/>
          </a:xfrm>
          <a:prstGeom prst="rect">
            <a:avLst/>
          </a:prstGeom>
        </p:spPr>
      </p:pic>
    </p:spTree>
    <p:extLst>
      <p:ext uri="{BB962C8B-B14F-4D97-AF65-F5344CB8AC3E}">
        <p14:creationId xmlns:p14="http://schemas.microsoft.com/office/powerpoint/2010/main" val="40932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7CE8EE1-2832-4208-83BD-77DE8306779C}"/>
              </a:ext>
            </a:extLst>
          </p:cNvPr>
          <p:cNvGrpSpPr/>
          <p:nvPr/>
        </p:nvGrpSpPr>
        <p:grpSpPr>
          <a:xfrm>
            <a:off x="7650094" y="76200"/>
            <a:ext cx="4313306" cy="4572000"/>
            <a:chOff x="7650094" y="76200"/>
            <a:chExt cx="4313306" cy="4572000"/>
          </a:xfrm>
        </p:grpSpPr>
        <p:pic>
          <p:nvPicPr>
            <p:cNvPr id="14" name="Picture 6" descr="1-19">
              <a:extLst>
                <a:ext uri="{FF2B5EF4-FFF2-40B4-BE49-F238E27FC236}">
                  <a16:creationId xmlns:a16="http://schemas.microsoft.com/office/drawing/2014/main" id="{B9AC2EF2-25B2-4AF7-9B4D-BF5C7D755C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84" t="9165" r="2738" b="31852"/>
            <a:stretch/>
          </p:blipFill>
          <p:spPr>
            <a:xfrm>
              <a:off x="7650094" y="162362"/>
              <a:ext cx="4313306" cy="4485838"/>
            </a:xfrm>
            <a:prstGeom prst="rect">
              <a:avLst/>
            </a:prstGeom>
          </p:spPr>
        </p:pic>
        <p:sp>
          <p:nvSpPr>
            <p:cNvPr id="15" name="TextBox 14">
              <a:extLst>
                <a:ext uri="{FF2B5EF4-FFF2-40B4-BE49-F238E27FC236}">
                  <a16:creationId xmlns:a16="http://schemas.microsoft.com/office/drawing/2014/main" id="{967814A8-E197-423B-ABE7-F20AE979672B}"/>
                </a:ext>
              </a:extLst>
            </p:cNvPr>
            <p:cNvSpPr txBox="1"/>
            <p:nvPr/>
          </p:nvSpPr>
          <p:spPr>
            <a:xfrm>
              <a:off x="8839200" y="76200"/>
              <a:ext cx="381000" cy="523220"/>
            </a:xfrm>
            <a:prstGeom prst="rect">
              <a:avLst/>
            </a:prstGeom>
            <a:noFill/>
          </p:spPr>
          <p:txBody>
            <a:bodyPr wrap="square" rtlCol="0">
              <a:spAutoFit/>
            </a:bodyPr>
            <a:lstStyle/>
            <a:p>
              <a:r>
                <a:rPr lang="en-US" sz="2800" i="1" dirty="0"/>
                <a:t>y</a:t>
              </a:r>
              <a:r>
                <a:rPr lang="en-US" sz="2400" dirty="0"/>
                <a:t>  </a:t>
              </a:r>
              <a:endParaRPr lang="en-US" dirty="0"/>
            </a:p>
          </p:txBody>
        </p:sp>
      </p:grpSp>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Direction Cosines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11</a:t>
            </a:fld>
            <a:endParaRPr lang="en-US" dirty="0"/>
          </a:p>
        </p:txBody>
      </p:sp>
      <p:pic>
        <p:nvPicPr>
          <p:cNvPr id="10" name="Picture 9"/>
          <p:cNvPicPr>
            <a:picLocks noChangeAspect="1"/>
          </p:cNvPicPr>
          <p:nvPr/>
        </p:nvPicPr>
        <p:blipFill>
          <a:blip r:embed="rId4"/>
          <a:stretch>
            <a:fillRect/>
          </a:stretch>
        </p:blipFill>
        <p:spPr>
          <a:xfrm>
            <a:off x="403419" y="1066781"/>
            <a:ext cx="7978581" cy="609600"/>
          </a:xfrm>
          <a:prstGeom prst="rect">
            <a:avLst/>
          </a:prstGeom>
        </p:spPr>
      </p:pic>
      <p:pic>
        <p:nvPicPr>
          <p:cNvPr id="2" name="Picture 1"/>
          <p:cNvPicPr>
            <a:picLocks noChangeAspect="1"/>
          </p:cNvPicPr>
          <p:nvPr/>
        </p:nvPicPr>
        <p:blipFill>
          <a:blip r:embed="rId5"/>
          <a:stretch>
            <a:fillRect/>
          </a:stretch>
        </p:blipFill>
        <p:spPr>
          <a:xfrm>
            <a:off x="563980" y="3886200"/>
            <a:ext cx="5303420" cy="2705100"/>
          </a:xfrm>
          <a:prstGeom prst="rect">
            <a:avLst/>
          </a:prstGeom>
        </p:spPr>
      </p:pic>
      <p:pic>
        <p:nvPicPr>
          <p:cNvPr id="16" name="Picture 15"/>
          <p:cNvPicPr>
            <a:picLocks noChangeAspect="1"/>
          </p:cNvPicPr>
          <p:nvPr/>
        </p:nvPicPr>
        <p:blipFill>
          <a:blip r:embed="rId6"/>
          <a:stretch>
            <a:fillRect/>
          </a:stretch>
        </p:blipFill>
        <p:spPr>
          <a:xfrm>
            <a:off x="4038114" y="1905000"/>
            <a:ext cx="3658086" cy="1652039"/>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6050380" y="4800600"/>
                <a:ext cx="5303420" cy="1369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b="1" i="1">
                          <a:latin typeface="Cambria Math" panose="02040503050406030204" pitchFamily="18" charset="0"/>
                        </a:rPr>
                        <m:t>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b="1" i="1">
                                        <a:latin typeface="Cambria Math" panose="02040503050406030204" pitchFamily="18" charset="0"/>
                                      </a:rPr>
                                      <m:t>𝒙</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𝒙</m:t>
                                </m:r>
                              </m:e>
                              <m:e>
                                <m:sSup>
                                  <m:sSupPr>
                                    <m:ctrlPr>
                                      <a:rPr lang="en-US" sz="2800" i="1">
                                        <a:latin typeface="Cambria Math" panose="02040503050406030204" pitchFamily="18" charset="0"/>
                                      </a:rPr>
                                    </m:ctrlPr>
                                  </m:sSupPr>
                                  <m:e>
                                    <m:r>
                                      <a:rPr lang="en-US" sz="2800" b="1" i="1">
                                        <a:latin typeface="Cambria Math" panose="02040503050406030204" pitchFamily="18" charset="0"/>
                                      </a:rPr>
                                      <m:t>𝒙</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𝒚</m:t>
                                </m:r>
                              </m:e>
                              <m:e>
                                <m:sSup>
                                  <m:sSupPr>
                                    <m:ctrlPr>
                                      <a:rPr lang="en-US" sz="2800" i="1">
                                        <a:latin typeface="Cambria Math" panose="02040503050406030204" pitchFamily="18" charset="0"/>
                                      </a:rPr>
                                    </m:ctrlPr>
                                  </m:sSupPr>
                                  <m:e>
                                    <m:r>
                                      <a:rPr lang="en-US" sz="2800" b="1" i="1">
                                        <a:latin typeface="Cambria Math" panose="02040503050406030204" pitchFamily="18" charset="0"/>
                                      </a:rPr>
                                      <m:t>𝒙</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𝒛</m:t>
                                </m:r>
                              </m:e>
                            </m:mr>
                            <m:mr>
                              <m:e>
                                <m:sSup>
                                  <m:sSupPr>
                                    <m:ctrlPr>
                                      <a:rPr lang="en-US" sz="2800" i="1">
                                        <a:latin typeface="Cambria Math" panose="02040503050406030204" pitchFamily="18" charset="0"/>
                                      </a:rPr>
                                    </m:ctrlPr>
                                  </m:sSupPr>
                                  <m:e>
                                    <m:r>
                                      <a:rPr lang="en-US" sz="2800" b="1" i="1">
                                        <a:latin typeface="Cambria Math" panose="02040503050406030204" pitchFamily="18" charset="0"/>
                                      </a:rPr>
                                      <m:t>𝒚</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𝒙</m:t>
                                </m:r>
                              </m:e>
                              <m:e>
                                <m:sSup>
                                  <m:sSupPr>
                                    <m:ctrlPr>
                                      <a:rPr lang="en-US" sz="2800" i="1">
                                        <a:latin typeface="Cambria Math" panose="02040503050406030204" pitchFamily="18" charset="0"/>
                                      </a:rPr>
                                    </m:ctrlPr>
                                  </m:sSupPr>
                                  <m:e>
                                    <m:r>
                                      <a:rPr lang="en-US" sz="2800" b="1" i="1">
                                        <a:latin typeface="Cambria Math" panose="02040503050406030204" pitchFamily="18" charset="0"/>
                                      </a:rPr>
                                      <m:t>𝒚</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𝒚</m:t>
                                </m:r>
                              </m:e>
                              <m:e>
                                <m:sSup>
                                  <m:sSupPr>
                                    <m:ctrlPr>
                                      <a:rPr lang="en-US" sz="2800" i="1">
                                        <a:latin typeface="Cambria Math" panose="02040503050406030204" pitchFamily="18" charset="0"/>
                                      </a:rPr>
                                    </m:ctrlPr>
                                  </m:sSupPr>
                                  <m:e>
                                    <m:r>
                                      <a:rPr lang="en-US" sz="2800" b="1" i="1">
                                        <a:latin typeface="Cambria Math" panose="02040503050406030204" pitchFamily="18" charset="0"/>
                                      </a:rPr>
                                      <m:t>𝒚</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𝒛</m:t>
                                </m:r>
                              </m:e>
                            </m:mr>
                            <m:mr>
                              <m:e>
                                <m:sSup>
                                  <m:sSupPr>
                                    <m:ctrlPr>
                                      <a:rPr lang="en-US" sz="2800" i="1">
                                        <a:latin typeface="Cambria Math" panose="02040503050406030204" pitchFamily="18" charset="0"/>
                                      </a:rPr>
                                    </m:ctrlPr>
                                  </m:sSupPr>
                                  <m:e>
                                    <m:r>
                                      <a:rPr lang="en-US" sz="2800" b="1" i="1">
                                        <a:latin typeface="Cambria Math" panose="02040503050406030204" pitchFamily="18" charset="0"/>
                                      </a:rPr>
                                      <m:t>𝒛</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𝒙</m:t>
                                </m:r>
                              </m:e>
                              <m:e>
                                <m:sSup>
                                  <m:sSupPr>
                                    <m:ctrlPr>
                                      <a:rPr lang="en-US" sz="2800" i="1">
                                        <a:latin typeface="Cambria Math" panose="02040503050406030204" pitchFamily="18" charset="0"/>
                                      </a:rPr>
                                    </m:ctrlPr>
                                  </m:sSupPr>
                                  <m:e>
                                    <m:r>
                                      <a:rPr lang="en-US" sz="2800" b="1" i="1">
                                        <a:latin typeface="Cambria Math" panose="02040503050406030204" pitchFamily="18" charset="0"/>
                                      </a:rPr>
                                      <m:t>𝒛</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𝒚</m:t>
                                </m:r>
                              </m:e>
                              <m:e>
                                <m:sSup>
                                  <m:sSupPr>
                                    <m:ctrlPr>
                                      <a:rPr lang="en-US" sz="2800" i="1">
                                        <a:latin typeface="Cambria Math" panose="02040503050406030204" pitchFamily="18" charset="0"/>
                                      </a:rPr>
                                    </m:ctrlPr>
                                  </m:sSupPr>
                                  <m:e>
                                    <m:r>
                                      <a:rPr lang="en-US" sz="2800" b="1" i="1">
                                        <a:latin typeface="Cambria Math" panose="02040503050406030204" pitchFamily="18" charset="0"/>
                                      </a:rPr>
                                      <m:t>𝒛</m:t>
                                    </m:r>
                                  </m:e>
                                  <m:sup>
                                    <m:r>
                                      <a:rPr lang="en-US" sz="2800" i="1">
                                        <a:latin typeface="Cambria Math" panose="02040503050406030204" pitchFamily="18" charset="0"/>
                                      </a:rPr>
                                      <m:t>′</m:t>
                                    </m:r>
                                  </m:sup>
                                </m:sSup>
                                <m:r>
                                  <m:rPr>
                                    <m:brk m:alnAt="7"/>
                                  </m:rPr>
                                  <a:rPr lang="en-US" sz="2800" i="1">
                                    <a:latin typeface="Cambria Math" panose="02040503050406030204" pitchFamily="18" charset="0"/>
                                    <a:ea typeface="Cambria Math" panose="02040503050406030204" pitchFamily="18" charset="0"/>
                                  </a:rPr>
                                  <m:t>∙</m:t>
                                </m:r>
                                <m:r>
                                  <m:rPr>
                                    <m:brk m:alnAt="7"/>
                                  </m:rPr>
                                  <a:rPr lang="en-US" sz="2800" b="1" i="1">
                                    <a:latin typeface="Cambria Math" panose="02040503050406030204" pitchFamily="18" charset="0"/>
                                    <a:ea typeface="Cambria Math" panose="02040503050406030204" pitchFamily="18" charset="0"/>
                                  </a:rPr>
                                  <m:t>𝒛</m:t>
                                </m:r>
                              </m:e>
                            </m:mr>
                          </m:m>
                        </m:e>
                      </m:d>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050380" y="4800600"/>
                <a:ext cx="5303420" cy="1369477"/>
              </a:xfrm>
              <a:prstGeom prst="rect">
                <a:avLst/>
              </a:prstGeom>
              <a:blipFill>
                <a:blip r:embed="rId7"/>
                <a:stretch>
                  <a:fillRect/>
                </a:stretch>
              </a:blipFill>
            </p:spPr>
            <p:txBody>
              <a:bodyPr/>
              <a:lstStyle/>
              <a:p>
                <a:r>
                  <a:rPr lang="en-US">
                    <a:noFill/>
                  </a:rPr>
                  <a:t> </a:t>
                </a:r>
              </a:p>
            </p:txBody>
          </p:sp>
        </mc:Fallback>
      </mc:AlternateContent>
      <p:pic>
        <p:nvPicPr>
          <p:cNvPr id="9" name="Picture 6" descr="1-19">
            <a:extLst>
              <a:ext uri="{FF2B5EF4-FFF2-40B4-BE49-F238E27FC236}">
                <a16:creationId xmlns:a16="http://schemas.microsoft.com/office/drawing/2014/main" id="{FF9B9C31-1D90-43AD-9445-BCE56E06EF8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7894" b="13795"/>
          <a:stretch/>
        </p:blipFill>
        <p:spPr>
          <a:xfrm>
            <a:off x="914400" y="1780100"/>
            <a:ext cx="2590800" cy="200238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D4873B-B8ED-BADF-4E87-99EA3BEB54EF}"/>
                  </a:ext>
                </a:extLst>
              </p:cNvPr>
              <p:cNvSpPr txBox="1"/>
              <p:nvPr/>
            </p:nvSpPr>
            <p:spPr>
              <a:xfrm>
                <a:off x="10823275" y="1093014"/>
                <a:ext cx="7666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oMath>
                  </m:oMathPara>
                </a14:m>
                <a:endParaRPr lang="en-US" sz="2800" dirty="0"/>
              </a:p>
            </p:txBody>
          </p:sp>
        </mc:Choice>
        <mc:Fallback xmlns="">
          <p:sp>
            <p:nvSpPr>
              <p:cNvPr id="3" name="TextBox 2">
                <a:extLst>
                  <a:ext uri="{FF2B5EF4-FFF2-40B4-BE49-F238E27FC236}">
                    <a16:creationId xmlns:a16="http://schemas.microsoft.com/office/drawing/2014/main" id="{8ED4873B-B8ED-BADF-4E87-99EA3BEB54EF}"/>
                  </a:ext>
                </a:extLst>
              </p:cNvPr>
              <p:cNvSpPr txBox="1">
                <a:spLocks noRot="1" noChangeAspect="1" noMove="1" noResize="1" noEditPoints="1" noAdjustHandles="1" noChangeArrowheads="1" noChangeShapeType="1" noTextEdit="1"/>
              </p:cNvSpPr>
              <p:nvPr/>
            </p:nvSpPr>
            <p:spPr>
              <a:xfrm>
                <a:off x="10823275" y="1093014"/>
                <a:ext cx="766620"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15460AF-4E8D-8DEC-C053-762F5A36BCC3}"/>
                  </a:ext>
                </a:extLst>
              </p:cNvPr>
              <p:cNvSpPr txBox="1"/>
              <p:nvPr/>
            </p:nvSpPr>
            <p:spPr>
              <a:xfrm>
                <a:off x="9323692" y="3939788"/>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515460AF-4E8D-8DEC-C053-762F5A36BCC3}"/>
                  </a:ext>
                </a:extLst>
              </p:cNvPr>
              <p:cNvSpPr txBox="1">
                <a:spLocks noRot="1" noChangeAspect="1" noMove="1" noResize="1" noEditPoints="1" noAdjustHandles="1" noChangeArrowheads="1" noChangeShapeType="1" noTextEdit="1"/>
              </p:cNvSpPr>
              <p:nvPr/>
            </p:nvSpPr>
            <p:spPr>
              <a:xfrm>
                <a:off x="9323692" y="3939788"/>
                <a:ext cx="192360" cy="276999"/>
              </a:xfrm>
              <a:prstGeom prst="rect">
                <a:avLst/>
              </a:prstGeom>
              <a:blipFill>
                <a:blip r:embed="rId10"/>
                <a:stretch>
                  <a:fillRect l="-25000" r="-25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F64740C-8E8A-8197-CF14-FAD9E32BB9DA}"/>
                  </a:ext>
                </a:extLst>
              </p:cNvPr>
              <p:cNvSpPr txBox="1"/>
              <p:nvPr/>
            </p:nvSpPr>
            <p:spPr>
              <a:xfrm>
                <a:off x="10774360" y="2592519"/>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CF64740C-8E8A-8197-CF14-FAD9E32BB9DA}"/>
                  </a:ext>
                </a:extLst>
              </p:cNvPr>
              <p:cNvSpPr txBox="1">
                <a:spLocks noRot="1" noChangeAspect="1" noMove="1" noResize="1" noEditPoints="1" noAdjustHandles="1" noChangeArrowheads="1" noChangeShapeType="1" noTextEdit="1"/>
              </p:cNvSpPr>
              <p:nvPr/>
            </p:nvSpPr>
            <p:spPr>
              <a:xfrm>
                <a:off x="10774360" y="2592519"/>
                <a:ext cx="192360" cy="276999"/>
              </a:xfrm>
              <a:prstGeom prst="rect">
                <a:avLst/>
              </a:prstGeom>
              <a:blipFill>
                <a:blip r:embed="rId11"/>
                <a:stretch>
                  <a:fillRect l="-25000" r="-25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2BAC04-38CB-C3B9-5263-F1FDC610939F}"/>
                  </a:ext>
                </a:extLst>
              </p:cNvPr>
              <p:cNvSpPr txBox="1"/>
              <p:nvPr/>
            </p:nvSpPr>
            <p:spPr>
              <a:xfrm>
                <a:off x="10966720" y="3551364"/>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8" name="TextBox 7">
                <a:extLst>
                  <a:ext uri="{FF2B5EF4-FFF2-40B4-BE49-F238E27FC236}">
                    <a16:creationId xmlns:a16="http://schemas.microsoft.com/office/drawing/2014/main" id="{7C2BAC04-38CB-C3B9-5263-F1FDC610939F}"/>
                  </a:ext>
                </a:extLst>
              </p:cNvPr>
              <p:cNvSpPr txBox="1">
                <a:spLocks noRot="1" noChangeAspect="1" noMove="1" noResize="1" noEditPoints="1" noAdjustHandles="1" noChangeArrowheads="1" noChangeShapeType="1" noTextEdit="1"/>
              </p:cNvSpPr>
              <p:nvPr/>
            </p:nvSpPr>
            <p:spPr>
              <a:xfrm>
                <a:off x="10966720" y="3551364"/>
                <a:ext cx="192360" cy="276999"/>
              </a:xfrm>
              <a:prstGeom prst="rect">
                <a:avLst/>
              </a:prstGeom>
              <a:blipFill>
                <a:blip r:embed="rId12"/>
                <a:stretch>
                  <a:fillRect l="-25000" r="-25000" b="-8889"/>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9478BBE1-1FCA-AD90-F7FB-46112764AF67}"/>
              </a:ext>
            </a:extLst>
          </p:cNvPr>
          <p:cNvSpPr/>
          <p:nvPr/>
        </p:nvSpPr>
        <p:spPr>
          <a:xfrm>
            <a:off x="838200" y="5105400"/>
            <a:ext cx="4572000" cy="45720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22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Linear Algebra Approach</a:t>
            </a:r>
          </a:p>
        </p:txBody>
      </p:sp>
      <p:sp>
        <p:nvSpPr>
          <p:cNvPr id="6" name="Slide Number Placeholder 5"/>
          <p:cNvSpPr>
            <a:spLocks noGrp="1"/>
          </p:cNvSpPr>
          <p:nvPr>
            <p:ph type="sldNum" sz="quarter" idx="12"/>
          </p:nvPr>
        </p:nvSpPr>
        <p:spPr/>
        <p:txBody>
          <a:bodyPr/>
          <a:lstStyle/>
          <a:p>
            <a:fld id="{A3B66894-0391-43BC-B80E-FC2D59A3D5E2}" type="slidenum">
              <a:rPr lang="en-US" smtClean="0"/>
              <a:pPr/>
              <a:t>12</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304800" y="1010024"/>
                <a:ext cx="11277600" cy="2308324"/>
              </a:xfrm>
              <a:prstGeom prst="rect">
                <a:avLst/>
              </a:prstGeom>
            </p:spPr>
            <p:txBody>
              <a:bodyPr wrap="square">
                <a:spAutoFit/>
              </a:bodyPr>
              <a:lstStyle/>
              <a:p>
                <a:pPr marL="342900" indent="-342900">
                  <a:buFont typeface="Arial" panose="020B0604020202020204" pitchFamily="34" charset="0"/>
                  <a:buChar char="•"/>
                  <a:defRPr/>
                </a:pPr>
                <a:r>
                  <a:rPr lang="en-US" sz="2400" dirty="0">
                    <a:ea typeface="ＭＳ Ｐゴシック" charset="0"/>
                  </a:rPr>
                  <a:t>Alternatively, use linear algebra … avoid long equations!</a:t>
                </a:r>
              </a:p>
              <a:p>
                <a:pPr marL="342900" indent="-342900">
                  <a:buFont typeface="Arial" panose="020B0604020202020204" pitchFamily="34" charset="0"/>
                  <a:buChar char="•"/>
                  <a:defRPr/>
                </a:pPr>
                <a:r>
                  <a:rPr lang="en-US" sz="2400" dirty="0">
                    <a:ea typeface="ＭＳ Ｐゴシック" charset="0"/>
                  </a:rPr>
                  <a:t>Using direction cosine matrix (i.e., transformation matrix </a:t>
                </a:r>
                <a14:m>
                  <m:oMath xmlns:m="http://schemas.openxmlformats.org/officeDocument/2006/math">
                    <m:r>
                      <a:rPr lang="en-US" sz="2400" b="1" i="1" dirty="0" smtClean="0">
                        <a:latin typeface="Cambria Math" panose="02040503050406030204" pitchFamily="18" charset="0"/>
                        <a:ea typeface="ＭＳ Ｐゴシック" charset="0"/>
                      </a:rPr>
                      <m:t>𝑴</m:t>
                    </m:r>
                  </m:oMath>
                </a14:m>
                <a:r>
                  <a:rPr lang="en-US" sz="2400" dirty="0">
                    <a:ea typeface="ＭＳ Ｐゴシック" charset="0"/>
                  </a:rPr>
                  <a:t>), a vector transforms as</a:t>
                </a:r>
              </a:p>
              <a:p>
                <a:pPr marL="342900" indent="-342900">
                  <a:buFont typeface="Arial" panose="020B0604020202020204" pitchFamily="34" charset="0"/>
                  <a:buChar char="•"/>
                  <a:defRPr/>
                </a:pPr>
                <a:endParaRPr lang="en-US" sz="2400" dirty="0">
                  <a:ea typeface="ＭＳ Ｐゴシック" charset="0"/>
                </a:endParaRPr>
              </a:p>
              <a:p>
                <a:pPr marL="342900" indent="-342900">
                  <a:buFont typeface="Arial" panose="020B0604020202020204" pitchFamily="34" charset="0"/>
                  <a:buChar char="•"/>
                  <a:defRPr/>
                </a:pPr>
                <a:endParaRPr lang="en-US" sz="2400" dirty="0">
                  <a:ea typeface="ＭＳ Ｐゴシック" charset="0"/>
                </a:endParaRPr>
              </a:p>
              <a:p>
                <a:pPr marL="342900" indent="-342900">
                  <a:buFont typeface="Arial" panose="020B0604020202020204" pitchFamily="34" charset="0"/>
                  <a:buChar char="•"/>
                  <a:defRPr/>
                </a:pPr>
                <a:r>
                  <a:rPr lang="en-US" sz="2400" dirty="0">
                    <a:ea typeface="ＭＳ Ｐゴシック" charset="0"/>
                  </a:rPr>
                  <a:t>A second order tensor transforms as</a:t>
                </a:r>
              </a:p>
            </p:txBody>
          </p:sp>
        </mc:Choice>
        <mc:Fallback xmlns="">
          <p:sp>
            <p:nvSpPr>
              <p:cNvPr id="7" name="Rectangle 6"/>
              <p:cNvSpPr>
                <a:spLocks noRot="1" noChangeAspect="1" noMove="1" noResize="1" noEditPoints="1" noAdjustHandles="1" noChangeArrowheads="1" noChangeShapeType="1" noTextEdit="1"/>
              </p:cNvSpPr>
              <p:nvPr/>
            </p:nvSpPr>
            <p:spPr>
              <a:xfrm>
                <a:off x="304800" y="1010024"/>
                <a:ext cx="11277600" cy="2308324"/>
              </a:xfrm>
              <a:prstGeom prst="rect">
                <a:avLst/>
              </a:prstGeom>
              <a:blipFill>
                <a:blip r:embed="rId3"/>
                <a:stretch>
                  <a:fillRect l="-703" t="-1852"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181600" y="2133600"/>
                <a:ext cx="165731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i="1">
                              <a:latin typeface="Cambria Math" panose="02040503050406030204" pitchFamily="18" charset="0"/>
                            </a:rPr>
                          </m:ctrlPr>
                        </m:sSupPr>
                        <m:e>
                          <m:r>
                            <a:rPr lang="en-US" sz="3200" b="1" i="1">
                              <a:latin typeface="Cambria Math" panose="02040503050406030204" pitchFamily="18" charset="0"/>
                            </a:rPr>
                            <m:t>𝒂</m:t>
                          </m:r>
                        </m:e>
                        <m:sup>
                          <m:r>
                            <a:rPr lang="en-US" sz="3200" i="1">
                              <a:latin typeface="Cambria Math" panose="02040503050406030204" pitchFamily="18" charset="0"/>
                            </a:rPr>
                            <m:t>′</m:t>
                          </m:r>
                        </m:sup>
                      </m:sSup>
                      <m:r>
                        <a:rPr lang="en-US" sz="3200" i="1">
                          <a:latin typeface="Cambria Math" panose="02040503050406030204" pitchFamily="18" charset="0"/>
                        </a:rPr>
                        <m:t>=</m:t>
                      </m:r>
                      <m:r>
                        <a:rPr lang="en-US" sz="3200" b="1" i="1">
                          <a:latin typeface="Cambria Math" panose="02040503050406030204" pitchFamily="18" charset="0"/>
                        </a:rPr>
                        <m:t>𝑴𝒂</m:t>
                      </m:r>
                    </m:oMath>
                  </m:oMathPara>
                </a14:m>
                <a:endParaRPr 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81600" y="2133600"/>
                <a:ext cx="1657312"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800601" y="3505200"/>
                <a:ext cx="241239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b="1" i="1">
                              <a:latin typeface="Cambria Math" panose="02040503050406030204" pitchFamily="18" charset="0"/>
                              <a:ea typeface="Cambria Math" panose="02040503050406030204" pitchFamily="18" charset="0"/>
                            </a:rPr>
                            <m:t>𝝉</m:t>
                          </m:r>
                        </m:e>
                        <m:sup>
                          <m:r>
                            <a:rPr lang="en-US" sz="3600" i="1">
                              <a:latin typeface="Cambria Math" panose="02040503050406030204" pitchFamily="18" charset="0"/>
                            </a:rPr>
                            <m:t>′</m:t>
                          </m:r>
                        </m:sup>
                      </m:sSup>
                      <m:r>
                        <a:rPr lang="en-US" sz="3600" i="1">
                          <a:latin typeface="Cambria Math" panose="02040503050406030204" pitchFamily="18" charset="0"/>
                        </a:rPr>
                        <m:t>=</m:t>
                      </m:r>
                      <m:r>
                        <a:rPr lang="en-US" sz="3600" b="1" i="1">
                          <a:latin typeface="Cambria Math" panose="02040503050406030204" pitchFamily="18" charset="0"/>
                        </a:rPr>
                        <m:t>𝑴</m:t>
                      </m:r>
                      <m:r>
                        <a:rPr lang="en-US" sz="3600" b="1" i="1">
                          <a:latin typeface="Cambria Math" panose="02040503050406030204" pitchFamily="18" charset="0"/>
                          <a:ea typeface="Cambria Math" panose="02040503050406030204" pitchFamily="18" charset="0"/>
                        </a:rPr>
                        <m:t>𝝉</m:t>
                      </m:r>
                      <m:sSup>
                        <m:sSupPr>
                          <m:ctrlPr>
                            <a:rPr lang="en-US" sz="3600" b="1" i="1">
                              <a:latin typeface="Cambria Math" panose="02040503050406030204" pitchFamily="18" charset="0"/>
                              <a:ea typeface="Cambria Math" panose="02040503050406030204" pitchFamily="18" charset="0"/>
                            </a:rPr>
                          </m:ctrlPr>
                        </m:sSupPr>
                        <m:e>
                          <m:r>
                            <a:rPr lang="en-US" sz="3600" b="1" i="1">
                              <a:latin typeface="Cambria Math" panose="02040503050406030204" pitchFamily="18" charset="0"/>
                              <a:ea typeface="Cambria Math" panose="02040503050406030204" pitchFamily="18" charset="0"/>
                            </a:rPr>
                            <m:t>𝑴</m:t>
                          </m:r>
                        </m:e>
                        <m:sup>
                          <m:r>
                            <a:rPr lang="en-US" sz="3600" b="1" i="1">
                              <a:latin typeface="Cambria Math" panose="02040503050406030204" pitchFamily="18" charset="0"/>
                              <a:ea typeface="Cambria Math" panose="02040503050406030204" pitchFamily="18" charset="0"/>
                            </a:rPr>
                            <m:t>𝑻</m:t>
                          </m:r>
                        </m:sup>
                      </m:sSup>
                    </m:oMath>
                  </m:oMathPara>
                </a14:m>
                <a:endParaRPr lang="en-US" sz="36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00601" y="3505200"/>
                <a:ext cx="2412392" cy="5639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67001" y="4114800"/>
                <a:ext cx="6705599" cy="933269"/>
              </a:xfrm>
              <a:prstGeom prst="rect">
                <a:avLst/>
              </a:prstGeom>
              <a:noFill/>
            </p:spPr>
            <p:txBody>
              <a:bodyPr wrap="square" lIns="0" tIns="0" rIns="0" bIns="0" rtlCol="0">
                <a:spAutoFit/>
              </a:bodyPr>
              <a:lstStyle/>
              <a:p>
                <a:pPr algn="ctr"/>
                <a:r>
                  <a:rPr lang="en-US" sz="3600" dirty="0"/>
                  <a:t>(</a:t>
                </a:r>
                <a:r>
                  <a:rPr lang="en-US" sz="2400" dirty="0"/>
                  <a:t>or</a:t>
                </a:r>
                <a:r>
                  <a:rPr lang="en-US" sz="3600" dirty="0"/>
                  <a:t> </a:t>
                </a:r>
                <a14:m>
                  <m:oMath xmlns:m="http://schemas.openxmlformats.org/officeDocument/2006/math">
                    <m:sSup>
                      <m:sSupPr>
                        <m:ctrlPr>
                          <a:rPr lang="en-US" sz="3600" i="1">
                            <a:latin typeface="Cambria Math" panose="02040503050406030204" pitchFamily="18" charset="0"/>
                          </a:rPr>
                        </m:ctrlPr>
                      </m:sSupPr>
                      <m:e>
                        <m:r>
                          <a:rPr lang="en-US" sz="3600" b="1" i="1">
                            <a:latin typeface="Cambria Math" panose="02040503050406030204" pitchFamily="18" charset="0"/>
                          </a:rPr>
                          <m:t>𝑻</m:t>
                        </m:r>
                      </m:e>
                      <m:sup>
                        <m:r>
                          <a:rPr lang="en-US" sz="3600" i="1">
                            <a:latin typeface="Cambria Math" panose="02040503050406030204" pitchFamily="18" charset="0"/>
                          </a:rPr>
                          <m:t>′</m:t>
                        </m:r>
                      </m:sup>
                    </m:sSup>
                    <m:r>
                      <a:rPr lang="en-US" sz="3600" i="1">
                        <a:latin typeface="Cambria Math" panose="02040503050406030204" pitchFamily="18" charset="0"/>
                      </a:rPr>
                      <m:t>=</m:t>
                    </m:r>
                    <m:r>
                      <a:rPr lang="en-US" sz="3600" b="1" i="1">
                        <a:latin typeface="Cambria Math" panose="02040503050406030204" pitchFamily="18" charset="0"/>
                      </a:rPr>
                      <m:t>𝑴</m:t>
                    </m:r>
                    <m:r>
                      <a:rPr lang="en-US" sz="3600" b="1" i="1">
                        <a:latin typeface="Cambria Math" panose="02040503050406030204" pitchFamily="18" charset="0"/>
                        <a:ea typeface="Cambria Math" panose="02040503050406030204" pitchFamily="18" charset="0"/>
                      </a:rPr>
                      <m:t>𝑻</m:t>
                    </m:r>
                    <m:sSup>
                      <m:sSupPr>
                        <m:ctrlPr>
                          <a:rPr lang="en-US" sz="3600" b="1" i="1">
                            <a:latin typeface="Cambria Math" panose="02040503050406030204" pitchFamily="18" charset="0"/>
                            <a:ea typeface="Cambria Math" panose="02040503050406030204" pitchFamily="18" charset="0"/>
                          </a:rPr>
                        </m:ctrlPr>
                      </m:sSupPr>
                      <m:e>
                        <m:r>
                          <a:rPr lang="en-US" sz="3600" b="1" i="1">
                            <a:latin typeface="Cambria Math" panose="02040503050406030204" pitchFamily="18" charset="0"/>
                            <a:ea typeface="Cambria Math" panose="02040503050406030204" pitchFamily="18" charset="0"/>
                          </a:rPr>
                          <m:t>𝑴</m:t>
                        </m:r>
                      </m:e>
                      <m:sup>
                        <m:r>
                          <a:rPr lang="en-US" sz="3600" b="1" i="1">
                            <a:latin typeface="Cambria Math" panose="02040503050406030204" pitchFamily="18" charset="0"/>
                            <a:ea typeface="Cambria Math" panose="02040503050406030204" pitchFamily="18" charset="0"/>
                          </a:rPr>
                          <m:t>𝑻</m:t>
                        </m:r>
                      </m:sup>
                    </m:sSup>
                  </m:oMath>
                </a14:m>
                <a:r>
                  <a:rPr lang="en-US" sz="3600" dirty="0">
                    <a:ea typeface="ＭＳ Ｐゴシック" charset="0"/>
                  </a:rPr>
                  <a:t> </a:t>
                </a:r>
                <a:r>
                  <a:rPr lang="en-US" sz="2400" dirty="0">
                    <a:ea typeface="ＭＳ Ｐゴシック" charset="0"/>
                  </a:rPr>
                  <a:t>if we use </a:t>
                </a:r>
                <a14:m>
                  <m:oMath xmlns:m="http://schemas.openxmlformats.org/officeDocument/2006/math">
                    <m:r>
                      <a:rPr lang="en-US" sz="3600" b="1" i="1">
                        <a:latin typeface="Cambria Math" panose="02040503050406030204" pitchFamily="18" charset="0"/>
                        <a:ea typeface="Cambria Math" panose="02040503050406030204" pitchFamily="18" charset="0"/>
                      </a:rPr>
                      <m:t>𝑻</m:t>
                    </m:r>
                  </m:oMath>
                </a14:m>
                <a:r>
                  <a:rPr lang="en-US" sz="3600" dirty="0">
                    <a:ea typeface="ＭＳ Ｐゴシック" charset="0"/>
                  </a:rPr>
                  <a:t> </a:t>
                </a:r>
                <a:r>
                  <a:rPr lang="en-US" sz="2400" dirty="0">
                    <a:ea typeface="ＭＳ Ｐゴシック" charset="0"/>
                  </a:rPr>
                  <a:t>to represent the stress tensor instead of </a:t>
                </a:r>
                <a14:m>
                  <m:oMath xmlns:m="http://schemas.openxmlformats.org/officeDocument/2006/math">
                    <m:r>
                      <a:rPr lang="en-US" sz="2400" b="1" i="1" smtClean="0">
                        <a:latin typeface="Cambria Math" panose="02040503050406030204" pitchFamily="18" charset="0"/>
                        <a:ea typeface="Cambria Math" panose="02040503050406030204" pitchFamily="18" charset="0"/>
                      </a:rPr>
                      <m:t>𝝉</m:t>
                    </m:r>
                  </m:oMath>
                </a14:m>
                <a:r>
                  <a:rPr lang="en-US" sz="2400" dirty="0">
                    <a:ea typeface="ＭＳ Ｐゴシック" charset="0"/>
                  </a:rPr>
                  <a:t>)</a:t>
                </a:r>
                <a:endParaRPr lang="en-US" sz="3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667001" y="4114800"/>
                <a:ext cx="6705599" cy="933269"/>
              </a:xfrm>
              <a:prstGeom prst="rect">
                <a:avLst/>
              </a:prstGeom>
              <a:blipFill>
                <a:blip r:embed="rId6"/>
                <a:stretch>
                  <a:fillRect l="-1818" t="-13725" r="-1364" b="-18954"/>
                </a:stretch>
              </a:blipFill>
            </p:spPr>
            <p:txBody>
              <a:bodyPr/>
              <a:lstStyle/>
              <a:p>
                <a:r>
                  <a:rPr lang="en-US">
                    <a:noFill/>
                  </a:rPr>
                  <a:t> </a:t>
                </a:r>
              </a:p>
            </p:txBody>
          </p:sp>
        </mc:Fallback>
      </mc:AlternateContent>
      <p:sp>
        <p:nvSpPr>
          <p:cNvPr id="2" name="TextBox 1"/>
          <p:cNvSpPr txBox="1"/>
          <p:nvPr/>
        </p:nvSpPr>
        <p:spPr>
          <a:xfrm>
            <a:off x="3444553" y="5486400"/>
            <a:ext cx="5124488" cy="646331"/>
          </a:xfrm>
          <a:prstGeom prst="rect">
            <a:avLst/>
          </a:prstGeom>
          <a:noFill/>
          <a:ln w="12700">
            <a:solidFill>
              <a:srgbClr val="FF0000"/>
            </a:solidFill>
          </a:ln>
        </p:spPr>
        <p:txBody>
          <a:bodyPr wrap="square" rtlCol="0">
            <a:spAutoFit/>
          </a:bodyPr>
          <a:lstStyle/>
          <a:p>
            <a:r>
              <a:rPr lang="en-US" dirty="0">
                <a:solidFill>
                  <a:srgbClr val="FF0000"/>
                </a:solidFill>
              </a:rPr>
              <a:t>* Note that </a:t>
            </a:r>
            <a:r>
              <a:rPr lang="en-US" dirty="0" err="1">
                <a:solidFill>
                  <a:srgbClr val="FF0000"/>
                </a:solidFill>
              </a:rPr>
              <a:t>Eqn’s</a:t>
            </a:r>
            <a:r>
              <a:rPr lang="en-US" dirty="0">
                <a:solidFill>
                  <a:srgbClr val="FF0000"/>
                </a:solidFill>
              </a:rPr>
              <a:t> 1.29 in the text have incorrectly switched the transform order</a:t>
            </a:r>
          </a:p>
        </p:txBody>
      </p:sp>
    </p:spTree>
    <p:extLst>
      <p:ext uri="{BB962C8B-B14F-4D97-AF65-F5344CB8AC3E}">
        <p14:creationId xmlns:p14="http://schemas.microsoft.com/office/powerpoint/2010/main" val="12021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3B66894-0391-43BC-B80E-FC2D59A3D5E2}" type="slidenum">
              <a:rPr lang="en-US" smtClean="0"/>
              <a:pPr/>
              <a:t>13</a:t>
            </a:fld>
            <a:endParaRPr lang="en-US" dirty="0"/>
          </a:p>
        </p:txBody>
      </p:sp>
      <p:grpSp>
        <p:nvGrpSpPr>
          <p:cNvPr id="34" name="Group 33">
            <a:extLst>
              <a:ext uri="{FF2B5EF4-FFF2-40B4-BE49-F238E27FC236}">
                <a16:creationId xmlns:a16="http://schemas.microsoft.com/office/drawing/2014/main" id="{79204C16-F5AA-B557-2988-E4BF1BFC6C18}"/>
              </a:ext>
            </a:extLst>
          </p:cNvPr>
          <p:cNvGrpSpPr/>
          <p:nvPr/>
        </p:nvGrpSpPr>
        <p:grpSpPr>
          <a:xfrm>
            <a:off x="9162399" y="300632"/>
            <a:ext cx="2439494" cy="2170046"/>
            <a:chOff x="9162399" y="300632"/>
            <a:chExt cx="2439494" cy="2170046"/>
          </a:xfrm>
        </p:grpSpPr>
        <p:sp>
          <p:nvSpPr>
            <p:cNvPr id="19" name="Line 8">
              <a:extLst>
                <a:ext uri="{FF2B5EF4-FFF2-40B4-BE49-F238E27FC236}">
                  <a16:creationId xmlns:a16="http://schemas.microsoft.com/office/drawing/2014/main" id="{C04E7200-3CDF-B6D7-4535-04815E58F9EA}"/>
                </a:ext>
              </a:extLst>
            </p:cNvPr>
            <p:cNvSpPr>
              <a:spLocks noChangeShapeType="1"/>
            </p:cNvSpPr>
            <p:nvPr/>
          </p:nvSpPr>
          <p:spPr bwMode="auto">
            <a:xfrm flipH="1">
              <a:off x="9162399" y="1687079"/>
              <a:ext cx="780978" cy="609335"/>
            </a:xfrm>
            <a:prstGeom prst="line">
              <a:avLst/>
            </a:prstGeom>
            <a:noFill/>
            <a:ln w="19050">
              <a:solidFill>
                <a:schemeClr val="tx1"/>
              </a:solidFill>
              <a:prstDash val="sysDot"/>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a:extLst>
                <a:ext uri="{FF2B5EF4-FFF2-40B4-BE49-F238E27FC236}">
                  <a16:creationId xmlns:a16="http://schemas.microsoft.com/office/drawing/2014/main" id="{E239B6EF-0520-2351-1218-1D117F8D967B}"/>
                </a:ext>
              </a:extLst>
            </p:cNvPr>
            <p:cNvSpPr>
              <a:spLocks noChangeShapeType="1"/>
            </p:cNvSpPr>
            <p:nvPr/>
          </p:nvSpPr>
          <p:spPr bwMode="auto">
            <a:xfrm rot="20107701">
              <a:off x="9904907" y="1448674"/>
              <a:ext cx="1166250" cy="2024"/>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6">
              <a:extLst>
                <a:ext uri="{FF2B5EF4-FFF2-40B4-BE49-F238E27FC236}">
                  <a16:creationId xmlns:a16="http://schemas.microsoft.com/office/drawing/2014/main" id="{09328ED6-F788-7225-0980-E016E9F9FABF}"/>
                </a:ext>
              </a:extLst>
            </p:cNvPr>
            <p:cNvSpPr>
              <a:spLocks noChangeShapeType="1"/>
            </p:cNvSpPr>
            <p:nvPr/>
          </p:nvSpPr>
          <p:spPr bwMode="auto">
            <a:xfrm rot="20107701" flipV="1">
              <a:off x="9755078" y="766335"/>
              <a:ext cx="2024" cy="971875"/>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7">
              <a:extLst>
                <a:ext uri="{FF2B5EF4-FFF2-40B4-BE49-F238E27FC236}">
                  <a16:creationId xmlns:a16="http://schemas.microsoft.com/office/drawing/2014/main" id="{655225C8-D1EE-9CAE-CD24-0544A0A09C10}"/>
                </a:ext>
              </a:extLst>
            </p:cNvPr>
            <p:cNvSpPr>
              <a:spLocks noChangeShapeType="1"/>
            </p:cNvSpPr>
            <p:nvPr/>
          </p:nvSpPr>
          <p:spPr bwMode="auto">
            <a:xfrm rot="20107701" flipH="1">
              <a:off x="9316544" y="1835045"/>
              <a:ext cx="687956" cy="156994"/>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14" name="Text Box 19">
                  <a:extLst>
                    <a:ext uri="{FF2B5EF4-FFF2-40B4-BE49-F238E27FC236}">
                      <a16:creationId xmlns:a16="http://schemas.microsoft.com/office/drawing/2014/main" id="{38985C00-E44B-74DD-DD83-DE278E101B42}"/>
                    </a:ext>
                  </a:extLst>
                </p:cNvPr>
                <p:cNvSpPr txBox="1">
                  <a:spLocks noChangeArrowheads="1"/>
                </p:cNvSpPr>
                <p:nvPr/>
              </p:nvSpPr>
              <p:spPr bwMode="auto">
                <a:xfrm>
                  <a:off x="11036482" y="885784"/>
                  <a:ext cx="56541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1" i="1">
                                <a:latin typeface="Cambria Math" panose="02040503050406030204" pitchFamily="18" charset="0"/>
                              </a:rPr>
                              <m:t>𝒆</m:t>
                            </m:r>
                          </m:e>
                          <m:sub>
                            <m:r>
                              <a:rPr lang="en-US" b="0" i="1" smtClean="0">
                                <a:latin typeface="Cambria Math" panose="02040503050406030204" pitchFamily="18" charset="0"/>
                              </a:rPr>
                              <m:t>1</m:t>
                            </m:r>
                          </m:sub>
                          <m:sup>
                            <m:r>
                              <a:rPr lang="en-US" i="1">
                                <a:latin typeface="Cambria Math" panose="02040503050406030204" pitchFamily="18" charset="0"/>
                              </a:rPr>
                              <m:t>′</m:t>
                            </m:r>
                          </m:sup>
                        </m:sSubSup>
                      </m:oMath>
                    </m:oMathPara>
                  </a14:m>
                  <a:endParaRPr lang="en-US" dirty="0"/>
                </a:p>
              </p:txBody>
            </p:sp>
          </mc:Choice>
          <mc:Fallback xmlns="">
            <p:sp>
              <p:nvSpPr>
                <p:cNvPr id="14" name="Text Box 19">
                  <a:extLst>
                    <a:ext uri="{FF2B5EF4-FFF2-40B4-BE49-F238E27FC236}">
                      <a16:creationId xmlns:a16="http://schemas.microsoft.com/office/drawing/2014/main" id="{38985C00-E44B-74DD-DD83-DE278E101B42}"/>
                    </a:ext>
                  </a:extLst>
                </p:cNvPr>
                <p:cNvSpPr txBox="1">
                  <a:spLocks noRot="1" noChangeAspect="1" noMove="1" noResize="1" noEditPoints="1" noAdjustHandles="1" noChangeArrowheads="1" noChangeShapeType="1" noTextEdit="1"/>
                </p:cNvSpPr>
                <p:nvPr/>
              </p:nvSpPr>
              <p:spPr bwMode="auto">
                <a:xfrm>
                  <a:off x="11036482" y="885784"/>
                  <a:ext cx="565411" cy="461665"/>
                </a:xfrm>
                <a:prstGeom prst="rect">
                  <a:avLst/>
                </a:prstGeom>
                <a:blipFill>
                  <a:blip r:embed="rId3"/>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20">
                  <a:extLst>
                    <a:ext uri="{FF2B5EF4-FFF2-40B4-BE49-F238E27FC236}">
                      <a16:creationId xmlns:a16="http://schemas.microsoft.com/office/drawing/2014/main" id="{E07892A5-053A-B5BE-BC05-09B0FD0959B9}"/>
                    </a:ext>
                  </a:extLst>
                </p:cNvPr>
                <p:cNvSpPr txBox="1">
                  <a:spLocks noChangeArrowheads="1"/>
                </p:cNvSpPr>
                <p:nvPr/>
              </p:nvSpPr>
              <p:spPr bwMode="auto">
                <a:xfrm>
                  <a:off x="9178263" y="300632"/>
                  <a:ext cx="57252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1" i="1">
                                <a:latin typeface="Cambria Math" panose="02040503050406030204" pitchFamily="18" charset="0"/>
                              </a:rPr>
                              <m:t>𝒆</m:t>
                            </m:r>
                          </m:e>
                          <m:sub>
                            <m:r>
                              <a:rPr lang="en-US" b="0" i="1" smtClean="0">
                                <a:latin typeface="Cambria Math" panose="02040503050406030204" pitchFamily="18" charset="0"/>
                              </a:rPr>
                              <m:t>2</m:t>
                            </m:r>
                          </m:sub>
                          <m:sup>
                            <m:r>
                              <a:rPr lang="en-US" i="1">
                                <a:latin typeface="Cambria Math" panose="02040503050406030204" pitchFamily="18" charset="0"/>
                              </a:rPr>
                              <m:t>′</m:t>
                            </m:r>
                          </m:sup>
                        </m:sSubSup>
                      </m:oMath>
                    </m:oMathPara>
                  </a14:m>
                  <a:endParaRPr lang="en-US" dirty="0"/>
                </a:p>
              </p:txBody>
            </p:sp>
          </mc:Choice>
          <mc:Fallback xmlns="">
            <p:sp>
              <p:nvSpPr>
                <p:cNvPr id="15" name="Text Box 20">
                  <a:extLst>
                    <a:ext uri="{FF2B5EF4-FFF2-40B4-BE49-F238E27FC236}">
                      <a16:creationId xmlns:a16="http://schemas.microsoft.com/office/drawing/2014/main" id="{E07892A5-053A-B5BE-BC05-09B0FD0959B9}"/>
                    </a:ext>
                  </a:extLst>
                </p:cNvPr>
                <p:cNvSpPr txBox="1">
                  <a:spLocks noRot="1" noChangeAspect="1" noMove="1" noResize="1" noEditPoints="1" noAdjustHandles="1" noChangeArrowheads="1" noChangeShapeType="1" noTextEdit="1"/>
                </p:cNvSpPr>
                <p:nvPr/>
              </p:nvSpPr>
              <p:spPr bwMode="auto">
                <a:xfrm>
                  <a:off x="9178263" y="300632"/>
                  <a:ext cx="572529"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21">
                  <a:extLst>
                    <a:ext uri="{FF2B5EF4-FFF2-40B4-BE49-F238E27FC236}">
                      <a16:creationId xmlns:a16="http://schemas.microsoft.com/office/drawing/2014/main" id="{25CD33BC-F36D-8B33-3168-87156368DC5C}"/>
                    </a:ext>
                  </a:extLst>
                </p:cNvPr>
                <p:cNvSpPr txBox="1">
                  <a:spLocks noChangeArrowheads="1"/>
                </p:cNvSpPr>
                <p:nvPr/>
              </p:nvSpPr>
              <p:spPr bwMode="auto">
                <a:xfrm>
                  <a:off x="9336086" y="2009013"/>
                  <a:ext cx="99726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b="1" i="1" smtClean="0">
                                    <a:latin typeface="Cambria Math" panose="02040503050406030204" pitchFamily="18" charset="0"/>
                                  </a:rPr>
                                  <m:t>𝒆</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1" i="1">
                                <a:latin typeface="Cambria Math" panose="02040503050406030204" pitchFamily="18" charset="0"/>
                              </a:rPr>
                              <m:t>𝒆</m:t>
                            </m:r>
                          </m:e>
                          <m:sub>
                            <m:r>
                              <a:rPr lang="en-US" b="0" i="1" smtClean="0">
                                <a:latin typeface="Cambria Math" panose="02040503050406030204" pitchFamily="18" charset="0"/>
                              </a:rPr>
                              <m:t>3</m:t>
                            </m:r>
                          </m:sub>
                          <m:sup>
                            <m:r>
                              <a:rPr lang="en-US" i="1">
                                <a:latin typeface="Cambria Math" panose="02040503050406030204" pitchFamily="18" charset="0"/>
                              </a:rPr>
                              <m:t>′</m:t>
                            </m:r>
                          </m:sup>
                        </m:sSubSup>
                      </m:oMath>
                    </m:oMathPara>
                  </a14:m>
                  <a:endParaRPr lang="en-US" dirty="0"/>
                </a:p>
              </p:txBody>
            </p:sp>
          </mc:Choice>
          <mc:Fallback xmlns="">
            <p:sp>
              <p:nvSpPr>
                <p:cNvPr id="16" name="Text Box 21">
                  <a:extLst>
                    <a:ext uri="{FF2B5EF4-FFF2-40B4-BE49-F238E27FC236}">
                      <a16:creationId xmlns:a16="http://schemas.microsoft.com/office/drawing/2014/main" id="{25CD33BC-F36D-8B33-3168-87156368DC5C}"/>
                    </a:ext>
                  </a:extLst>
                </p:cNvPr>
                <p:cNvSpPr txBox="1">
                  <a:spLocks noRot="1" noChangeAspect="1" noMove="1" noResize="1" noEditPoints="1" noAdjustHandles="1" noChangeArrowheads="1" noChangeShapeType="1" noTextEdit="1"/>
                </p:cNvSpPr>
                <p:nvPr/>
              </p:nvSpPr>
              <p:spPr bwMode="auto">
                <a:xfrm>
                  <a:off x="9336086" y="2009013"/>
                  <a:ext cx="997261" cy="461665"/>
                </a:xfrm>
                <a:prstGeom prst="rect">
                  <a:avLst/>
                </a:prstGeom>
                <a:blipFill>
                  <a:blip r:embed="rId5"/>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7" name="Line 6">
              <a:extLst>
                <a:ext uri="{FF2B5EF4-FFF2-40B4-BE49-F238E27FC236}">
                  <a16:creationId xmlns:a16="http://schemas.microsoft.com/office/drawing/2014/main" id="{B2FC5F7D-EE71-2441-2D98-F2F40CE5471C}"/>
                </a:ext>
              </a:extLst>
            </p:cNvPr>
            <p:cNvSpPr>
              <a:spLocks noChangeShapeType="1"/>
            </p:cNvSpPr>
            <p:nvPr/>
          </p:nvSpPr>
          <p:spPr bwMode="auto">
            <a:xfrm>
              <a:off x="9943377" y="1687079"/>
              <a:ext cx="1149285" cy="0"/>
            </a:xfrm>
            <a:prstGeom prst="line">
              <a:avLst/>
            </a:prstGeom>
            <a:noFill/>
            <a:ln w="19050">
              <a:solidFill>
                <a:schemeClr val="tx1"/>
              </a:solidFill>
              <a:prstDash val="sysDot"/>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7">
              <a:extLst>
                <a:ext uri="{FF2B5EF4-FFF2-40B4-BE49-F238E27FC236}">
                  <a16:creationId xmlns:a16="http://schemas.microsoft.com/office/drawing/2014/main" id="{19DC3B46-6C12-2EAA-1E1D-BD8DD8E5188C}"/>
                </a:ext>
              </a:extLst>
            </p:cNvPr>
            <p:cNvSpPr>
              <a:spLocks noChangeShapeType="1"/>
            </p:cNvSpPr>
            <p:nvPr/>
          </p:nvSpPr>
          <p:spPr bwMode="auto">
            <a:xfrm flipV="1">
              <a:off x="9943377" y="729341"/>
              <a:ext cx="0" cy="957737"/>
            </a:xfrm>
            <a:prstGeom prst="line">
              <a:avLst/>
            </a:prstGeom>
            <a:noFill/>
            <a:ln w="19050">
              <a:solidFill>
                <a:schemeClr val="tx1"/>
              </a:solidFill>
              <a:prstDash val="sysDot"/>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1" name="Text Box 10">
                  <a:extLst>
                    <a:ext uri="{FF2B5EF4-FFF2-40B4-BE49-F238E27FC236}">
                      <a16:creationId xmlns:a16="http://schemas.microsoft.com/office/drawing/2014/main" id="{AAA86ECA-C039-FE2C-1427-84092AF12654}"/>
                    </a:ext>
                  </a:extLst>
                </p:cNvPr>
                <p:cNvSpPr txBox="1">
                  <a:spLocks noChangeArrowheads="1"/>
                </p:cNvSpPr>
                <p:nvPr/>
              </p:nvSpPr>
              <p:spPr bwMode="auto">
                <a:xfrm>
                  <a:off x="10586730" y="1599050"/>
                  <a:ext cx="445956"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panose="02040503050406030204" pitchFamily="18" charset="0"/>
                          </a:rPr>
                          <m:t>𝒗</m:t>
                        </m:r>
                      </m:oMath>
                    </m:oMathPara>
                  </a14:m>
                  <a:endParaRPr lang="en-US" dirty="0">
                    <a:solidFill>
                      <a:srgbClr val="0070C0"/>
                    </a:solidFill>
                  </a:endParaRPr>
                </a:p>
              </p:txBody>
            </p:sp>
          </mc:Choice>
          <mc:Fallback xmlns="">
            <p:sp>
              <p:nvSpPr>
                <p:cNvPr id="21" name="Text Box 10">
                  <a:extLst>
                    <a:ext uri="{FF2B5EF4-FFF2-40B4-BE49-F238E27FC236}">
                      <a16:creationId xmlns:a16="http://schemas.microsoft.com/office/drawing/2014/main" id="{AAA86ECA-C039-FE2C-1427-84092AF12654}"/>
                    </a:ext>
                  </a:extLst>
                </p:cNvPr>
                <p:cNvSpPr txBox="1">
                  <a:spLocks noRot="1" noChangeAspect="1" noMove="1" noResize="1" noEditPoints="1" noAdjustHandles="1" noChangeArrowheads="1" noChangeShapeType="1" noTextEdit="1"/>
                </p:cNvSpPr>
                <p:nvPr/>
              </p:nvSpPr>
              <p:spPr bwMode="auto">
                <a:xfrm>
                  <a:off x="10586730" y="1599050"/>
                  <a:ext cx="445956" cy="461665"/>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3BE5F409-CCEE-5D8D-2FC4-435CBBFCE6C8}"/>
                </a:ext>
              </a:extLst>
            </p:cNvPr>
            <p:cNvCxnSpPr/>
            <p:nvPr/>
          </p:nvCxnSpPr>
          <p:spPr>
            <a:xfrm>
              <a:off x="9959029" y="1687078"/>
              <a:ext cx="83820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0863255-95D2-343D-6B67-EB8B15667AE8}"/>
                    </a:ext>
                  </a:extLst>
                </p:cNvPr>
                <p:cNvSpPr txBox="1"/>
                <p:nvPr/>
              </p:nvSpPr>
              <p:spPr>
                <a:xfrm>
                  <a:off x="11078847" y="1460550"/>
                  <a:ext cx="4064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0" i="1" smtClean="0">
                                <a:latin typeface="Cambria Math" panose="02040503050406030204" pitchFamily="18" charset="0"/>
                              </a:rPr>
                              <m:t>1</m:t>
                            </m:r>
                          </m:sub>
                        </m:sSub>
                      </m:oMath>
                    </m:oMathPara>
                  </a14:m>
                  <a:endParaRPr lang="en-US" sz="2400" dirty="0"/>
                </a:p>
              </p:txBody>
            </p:sp>
          </mc:Choice>
          <mc:Fallback xmlns="">
            <p:sp>
              <p:nvSpPr>
                <p:cNvPr id="29" name="TextBox 28">
                  <a:extLst>
                    <a:ext uri="{FF2B5EF4-FFF2-40B4-BE49-F238E27FC236}">
                      <a16:creationId xmlns:a16="http://schemas.microsoft.com/office/drawing/2014/main" id="{A0863255-95D2-343D-6B67-EB8B15667AE8}"/>
                    </a:ext>
                  </a:extLst>
                </p:cNvPr>
                <p:cNvSpPr txBox="1">
                  <a:spLocks noRot="1" noChangeAspect="1" noMove="1" noResize="1" noEditPoints="1" noAdjustHandles="1" noChangeArrowheads="1" noChangeShapeType="1" noTextEdit="1"/>
                </p:cNvSpPr>
                <p:nvPr/>
              </p:nvSpPr>
              <p:spPr>
                <a:xfrm>
                  <a:off x="11078847" y="1460550"/>
                  <a:ext cx="406400" cy="461665"/>
                </a:xfrm>
                <a:prstGeom prst="rect">
                  <a:avLst/>
                </a:prstGeom>
                <a:blipFill>
                  <a:blip r:embed="rId7"/>
                  <a:stretch>
                    <a:fillRect r="-10448"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E1906DF-073F-BC7D-5618-C506FBA26C4A}"/>
                    </a:ext>
                  </a:extLst>
                </p:cNvPr>
                <p:cNvSpPr txBox="1"/>
                <p:nvPr/>
              </p:nvSpPr>
              <p:spPr>
                <a:xfrm>
                  <a:off x="9925367" y="335083"/>
                  <a:ext cx="4064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0" i="1" smtClean="0">
                                <a:latin typeface="Cambria Math" panose="02040503050406030204" pitchFamily="18" charset="0"/>
                              </a:rPr>
                              <m:t>2</m:t>
                            </m:r>
                          </m:sub>
                        </m:sSub>
                      </m:oMath>
                    </m:oMathPara>
                  </a14:m>
                  <a:endParaRPr lang="en-US" sz="2400" dirty="0"/>
                </a:p>
              </p:txBody>
            </p:sp>
          </mc:Choice>
          <mc:Fallback xmlns="">
            <p:sp>
              <p:nvSpPr>
                <p:cNvPr id="30" name="TextBox 29">
                  <a:extLst>
                    <a:ext uri="{FF2B5EF4-FFF2-40B4-BE49-F238E27FC236}">
                      <a16:creationId xmlns:a16="http://schemas.microsoft.com/office/drawing/2014/main" id="{DE1906DF-073F-BC7D-5618-C506FBA26C4A}"/>
                    </a:ext>
                  </a:extLst>
                </p:cNvPr>
                <p:cNvSpPr txBox="1">
                  <a:spLocks noRot="1" noChangeAspect="1" noMove="1" noResize="1" noEditPoints="1" noAdjustHandles="1" noChangeArrowheads="1" noChangeShapeType="1" noTextEdit="1"/>
                </p:cNvSpPr>
                <p:nvPr/>
              </p:nvSpPr>
              <p:spPr>
                <a:xfrm>
                  <a:off x="9925367" y="335083"/>
                  <a:ext cx="406400" cy="461665"/>
                </a:xfrm>
                <a:prstGeom prst="rect">
                  <a:avLst/>
                </a:prstGeom>
                <a:blipFill>
                  <a:blip r:embed="rId8"/>
                  <a:stretch>
                    <a:fillRect r="-1194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9B4AB84-72DD-B44B-05B8-C6BDE3F8F0B0}"/>
                    </a:ext>
                  </a:extLst>
                </p:cNvPr>
                <p:cNvSpPr txBox="1"/>
                <p:nvPr/>
              </p:nvSpPr>
              <p:spPr>
                <a:xfrm>
                  <a:off x="10691977" y="1343482"/>
                  <a:ext cx="2671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2400" dirty="0"/>
                </a:p>
              </p:txBody>
            </p:sp>
          </mc:Choice>
          <mc:Fallback xmlns="">
            <p:sp>
              <p:nvSpPr>
                <p:cNvPr id="31" name="TextBox 30">
                  <a:extLst>
                    <a:ext uri="{FF2B5EF4-FFF2-40B4-BE49-F238E27FC236}">
                      <a16:creationId xmlns:a16="http://schemas.microsoft.com/office/drawing/2014/main" id="{09B4AB84-72DD-B44B-05B8-C6BDE3F8F0B0}"/>
                    </a:ext>
                  </a:extLst>
                </p:cNvPr>
                <p:cNvSpPr txBox="1">
                  <a:spLocks noRot="1" noChangeAspect="1" noMove="1" noResize="1" noEditPoints="1" noAdjustHandles="1" noChangeArrowheads="1" noChangeShapeType="1" noTextEdit="1"/>
                </p:cNvSpPr>
                <p:nvPr/>
              </p:nvSpPr>
              <p:spPr>
                <a:xfrm>
                  <a:off x="10691977" y="1343482"/>
                  <a:ext cx="267124" cy="369332"/>
                </a:xfrm>
                <a:prstGeom prst="rect">
                  <a:avLst/>
                </a:prstGeom>
                <a:blipFill>
                  <a:blip r:embed="rId9"/>
                  <a:stretch>
                    <a:fillRect l="-25000" r="-18182" b="-9836"/>
                  </a:stretch>
                </a:blipFill>
              </p:spPr>
              <p:txBody>
                <a:bodyPr/>
                <a:lstStyle/>
                <a:p>
                  <a:r>
                    <a:rPr lang="en-US">
                      <a:noFill/>
                    </a:rPr>
                    <a:t> </a:t>
                  </a:r>
                </a:p>
              </p:txBody>
            </p:sp>
          </mc:Fallback>
        </mc:AlternateContent>
        <p:sp>
          <p:nvSpPr>
            <p:cNvPr id="32" name="Arc 31">
              <a:extLst>
                <a:ext uri="{FF2B5EF4-FFF2-40B4-BE49-F238E27FC236}">
                  <a16:creationId xmlns:a16="http://schemas.microsoft.com/office/drawing/2014/main" id="{CE7E267A-4551-14BB-349C-CBC1379C1B43}"/>
                </a:ext>
              </a:extLst>
            </p:cNvPr>
            <p:cNvSpPr>
              <a:spLocks noChangeAspect="1"/>
            </p:cNvSpPr>
            <p:nvPr/>
          </p:nvSpPr>
          <p:spPr>
            <a:xfrm>
              <a:off x="9616054" y="995017"/>
              <a:ext cx="1360921" cy="1360921"/>
            </a:xfrm>
            <a:prstGeom prst="arc">
              <a:avLst>
                <a:gd name="adj1" fmla="val 19726939"/>
                <a:gd name="adj2" fmla="val 0"/>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A6E3F0BA-B581-2B70-7C48-3EB0BA3243C8}"/>
                  </a:ext>
                </a:extLst>
              </p:cNvPr>
              <p:cNvSpPr/>
              <p:nvPr/>
            </p:nvSpPr>
            <p:spPr>
              <a:xfrm>
                <a:off x="602512" y="470285"/>
                <a:ext cx="7118011" cy="830997"/>
              </a:xfrm>
              <a:prstGeom prst="rect">
                <a:avLst/>
              </a:prstGeom>
            </p:spPr>
            <p:txBody>
              <a:bodyPr wrap="square">
                <a:spAutoFit/>
              </a:bodyPr>
              <a:lstStyle/>
              <a:p>
                <a:pPr>
                  <a:defRPr/>
                </a:pPr>
                <a:r>
                  <a:rPr lang="en-US" sz="2400" u="sng" dirty="0">
                    <a:ea typeface="ＭＳ Ｐゴシック" charset="0"/>
                  </a:rPr>
                  <a:t>Example</a:t>
                </a:r>
                <a:r>
                  <a:rPr lang="en-US" sz="2400" dirty="0">
                    <a:ea typeface="ＭＳ Ｐゴシック" charset="0"/>
                  </a:rPr>
                  <a:t>: Use </a:t>
                </a:r>
                <a14:m>
                  <m:oMath xmlns:m="http://schemas.openxmlformats.org/officeDocument/2006/math">
                    <m:r>
                      <a:rPr lang="en-US" sz="2400" b="1" i="1" dirty="0" smtClean="0">
                        <a:latin typeface="Cambria Math" panose="02040503050406030204" pitchFamily="18" charset="0"/>
                        <a:ea typeface="ＭＳ Ｐゴシック" charset="0"/>
                      </a:rPr>
                      <m:t>𝑴</m:t>
                    </m:r>
                  </m:oMath>
                </a14:m>
                <a:r>
                  <a:rPr lang="en-US" sz="2400" dirty="0">
                    <a:ea typeface="ＭＳ Ｐゴシック" charset="0"/>
                  </a:rPr>
                  <a:t> to find change in components of </a:t>
                </a:r>
                <a14:m>
                  <m:oMath xmlns:m="http://schemas.openxmlformats.org/officeDocument/2006/math">
                    <m:r>
                      <a:rPr lang="en-US" sz="2400" b="1" i="1" dirty="0" smtClean="0">
                        <a:solidFill>
                          <a:srgbClr val="0070C0"/>
                        </a:solidFill>
                        <a:latin typeface="Cambria Math" panose="02040503050406030204" pitchFamily="18" charset="0"/>
                        <a:ea typeface="ＭＳ Ｐゴシック" charset="0"/>
                      </a:rPr>
                      <m:t>𝒗</m:t>
                    </m:r>
                    <m:r>
                      <a:rPr lang="en-US" sz="2400" b="1" i="1" dirty="0" smtClean="0">
                        <a:solidFill>
                          <a:srgbClr val="0070C0"/>
                        </a:solidFill>
                        <a:latin typeface="Cambria Math" panose="02040503050406030204" pitchFamily="18" charset="0"/>
                        <a:ea typeface="ＭＳ Ｐゴシック" charset="0"/>
                      </a:rPr>
                      <m:t> (=</m:t>
                    </m:r>
                    <m:sSub>
                      <m:sSubPr>
                        <m:ctrlPr>
                          <a:rPr lang="en-US" sz="2400" b="1" i="1" dirty="0" smtClean="0">
                            <a:solidFill>
                              <a:schemeClr val="tx1"/>
                            </a:solidFill>
                            <a:latin typeface="Cambria Math" panose="02040503050406030204" pitchFamily="18" charset="0"/>
                            <a:ea typeface="ＭＳ Ｐゴシック" charset="0"/>
                          </a:rPr>
                        </m:ctrlPr>
                      </m:sSubPr>
                      <m:e>
                        <m:r>
                          <a:rPr lang="en-US" sz="2400" b="1" i="1" dirty="0" smtClean="0">
                            <a:solidFill>
                              <a:schemeClr val="tx1"/>
                            </a:solidFill>
                            <a:latin typeface="Cambria Math" panose="02040503050406030204" pitchFamily="18" charset="0"/>
                            <a:ea typeface="ＭＳ Ｐゴシック" charset="0"/>
                          </a:rPr>
                          <m:t>𝒆</m:t>
                        </m:r>
                      </m:e>
                      <m:sub>
                        <m:r>
                          <a:rPr lang="en-US" sz="2400" b="0" i="1" dirty="0" smtClean="0">
                            <a:solidFill>
                              <a:schemeClr val="tx1"/>
                            </a:solidFill>
                            <a:latin typeface="Cambria Math" panose="02040503050406030204" pitchFamily="18" charset="0"/>
                            <a:ea typeface="ＭＳ Ｐゴシック" charset="0"/>
                          </a:rPr>
                          <m:t>1</m:t>
                        </m:r>
                      </m:sub>
                    </m:sSub>
                    <m:r>
                      <a:rPr lang="en-US" sz="2400" b="1" i="1" dirty="0" smtClean="0">
                        <a:solidFill>
                          <a:schemeClr val="tx1"/>
                        </a:solidFill>
                        <a:latin typeface="Cambria Math" panose="02040503050406030204" pitchFamily="18" charset="0"/>
                        <a:ea typeface="ＭＳ Ｐゴシック" charset="0"/>
                      </a:rPr>
                      <m:t>)</m:t>
                    </m:r>
                  </m:oMath>
                </a14:m>
                <a:r>
                  <a:rPr lang="en-US" sz="2400" dirty="0">
                    <a:ea typeface="ＭＳ Ｐゴシック" charset="0"/>
                  </a:rPr>
                  <a:t> for rotation about </a:t>
                </a:r>
                <a14:m>
                  <m:oMath xmlns:m="http://schemas.openxmlformats.org/officeDocument/2006/math">
                    <m:r>
                      <a:rPr lang="en-US" sz="2400" i="1" dirty="0" smtClean="0">
                        <a:latin typeface="Cambria Math" panose="02040503050406030204" pitchFamily="18" charset="0"/>
                        <a:ea typeface="ＭＳ Ｐゴシック" charset="0"/>
                      </a:rPr>
                      <m:t>3</m:t>
                    </m:r>
                  </m:oMath>
                </a14:m>
                <a:r>
                  <a:rPr lang="en-US" sz="2400" dirty="0">
                    <a:ea typeface="ＭＳ Ｐゴシック" charset="0"/>
                  </a:rPr>
                  <a:t>- (or </a:t>
                </a:r>
                <a14:m>
                  <m:oMath xmlns:m="http://schemas.openxmlformats.org/officeDocument/2006/math">
                    <m:r>
                      <a:rPr lang="en-US" sz="2400" i="1" dirty="0" smtClean="0">
                        <a:latin typeface="Cambria Math" panose="02040503050406030204" pitchFamily="18" charset="0"/>
                        <a:ea typeface="ＭＳ Ｐゴシック" charset="0"/>
                      </a:rPr>
                      <m:t>𝑧</m:t>
                    </m:r>
                  </m:oMath>
                </a14:m>
                <a:r>
                  <a:rPr lang="en-US" sz="2400" dirty="0">
                    <a:ea typeface="ＭＳ Ｐゴシック" charset="0"/>
                  </a:rPr>
                  <a:t>-) axis.</a:t>
                </a:r>
              </a:p>
            </p:txBody>
          </p:sp>
        </mc:Choice>
        <mc:Fallback xmlns="">
          <p:sp>
            <p:nvSpPr>
              <p:cNvPr id="33" name="Rectangle 32">
                <a:extLst>
                  <a:ext uri="{FF2B5EF4-FFF2-40B4-BE49-F238E27FC236}">
                    <a16:creationId xmlns:a16="http://schemas.microsoft.com/office/drawing/2014/main" id="{A6E3F0BA-B581-2B70-7C48-3EB0BA3243C8}"/>
                  </a:ext>
                </a:extLst>
              </p:cNvPr>
              <p:cNvSpPr>
                <a:spLocks noRot="1" noChangeAspect="1" noMove="1" noResize="1" noEditPoints="1" noAdjustHandles="1" noChangeArrowheads="1" noChangeShapeType="1" noTextEdit="1"/>
              </p:cNvSpPr>
              <p:nvPr/>
            </p:nvSpPr>
            <p:spPr>
              <a:xfrm>
                <a:off x="602512" y="470285"/>
                <a:ext cx="7118011" cy="830997"/>
              </a:xfrm>
              <a:prstGeom prst="rect">
                <a:avLst/>
              </a:prstGeom>
              <a:blipFill>
                <a:blip r:embed="rId10"/>
                <a:stretch>
                  <a:fillRect l="-1371" t="-5147" b="-16912"/>
                </a:stretch>
              </a:blipFill>
            </p:spPr>
            <p:txBody>
              <a:bodyPr/>
              <a:lstStyle/>
              <a:p>
                <a:r>
                  <a:rPr lang="en-US">
                    <a:noFill/>
                  </a:rPr>
                  <a:t> </a:t>
                </a:r>
              </a:p>
            </p:txBody>
          </p:sp>
        </mc:Fallback>
      </mc:AlternateContent>
    </p:spTree>
    <p:extLst>
      <p:ext uri="{BB962C8B-B14F-4D97-AF65-F5344CB8AC3E}">
        <p14:creationId xmlns:p14="http://schemas.microsoft.com/office/powerpoint/2010/main" val="280788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3B66894-0391-43BC-B80E-FC2D59A3D5E2}" type="slidenum">
              <a:rPr lang="en-US" smtClean="0"/>
              <a:pPr/>
              <a:t>14</a:t>
            </a:fld>
            <a:endParaRPr lang="en-US" dirty="0"/>
          </a:p>
        </p:txBody>
      </p:sp>
      <p:grpSp>
        <p:nvGrpSpPr>
          <p:cNvPr id="28" name="Group 27">
            <a:extLst>
              <a:ext uri="{FF2B5EF4-FFF2-40B4-BE49-F238E27FC236}">
                <a16:creationId xmlns:a16="http://schemas.microsoft.com/office/drawing/2014/main" id="{484C4AF0-E233-EC93-AF30-9E8171828B4D}"/>
              </a:ext>
            </a:extLst>
          </p:cNvPr>
          <p:cNvGrpSpPr/>
          <p:nvPr/>
        </p:nvGrpSpPr>
        <p:grpSpPr>
          <a:xfrm>
            <a:off x="9436597" y="537211"/>
            <a:ext cx="2439494" cy="2170046"/>
            <a:chOff x="9066706" y="914400"/>
            <a:chExt cx="2439494" cy="2170046"/>
          </a:xfrm>
        </p:grpSpPr>
        <p:sp>
          <p:nvSpPr>
            <p:cNvPr id="19" name="Line 8">
              <a:extLst>
                <a:ext uri="{FF2B5EF4-FFF2-40B4-BE49-F238E27FC236}">
                  <a16:creationId xmlns:a16="http://schemas.microsoft.com/office/drawing/2014/main" id="{C04E7200-3CDF-B6D7-4535-04815E58F9EA}"/>
                </a:ext>
              </a:extLst>
            </p:cNvPr>
            <p:cNvSpPr>
              <a:spLocks noChangeShapeType="1"/>
            </p:cNvSpPr>
            <p:nvPr/>
          </p:nvSpPr>
          <p:spPr bwMode="auto">
            <a:xfrm flipH="1">
              <a:off x="9066706" y="2300847"/>
              <a:ext cx="780978" cy="609335"/>
            </a:xfrm>
            <a:prstGeom prst="line">
              <a:avLst/>
            </a:prstGeom>
            <a:noFill/>
            <a:ln w="19050">
              <a:solidFill>
                <a:schemeClr val="tx1"/>
              </a:solidFill>
              <a:prstDash val="sysDot"/>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a:extLst>
                <a:ext uri="{FF2B5EF4-FFF2-40B4-BE49-F238E27FC236}">
                  <a16:creationId xmlns:a16="http://schemas.microsoft.com/office/drawing/2014/main" id="{E239B6EF-0520-2351-1218-1D117F8D967B}"/>
                </a:ext>
              </a:extLst>
            </p:cNvPr>
            <p:cNvSpPr>
              <a:spLocks noChangeShapeType="1"/>
            </p:cNvSpPr>
            <p:nvPr/>
          </p:nvSpPr>
          <p:spPr bwMode="auto">
            <a:xfrm rot="20107701">
              <a:off x="9809214" y="2062442"/>
              <a:ext cx="1166250" cy="2024"/>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6">
              <a:extLst>
                <a:ext uri="{FF2B5EF4-FFF2-40B4-BE49-F238E27FC236}">
                  <a16:creationId xmlns:a16="http://schemas.microsoft.com/office/drawing/2014/main" id="{09328ED6-F788-7225-0980-E016E9F9FABF}"/>
                </a:ext>
              </a:extLst>
            </p:cNvPr>
            <p:cNvSpPr>
              <a:spLocks noChangeShapeType="1"/>
            </p:cNvSpPr>
            <p:nvPr/>
          </p:nvSpPr>
          <p:spPr bwMode="auto">
            <a:xfrm rot="20107701" flipV="1">
              <a:off x="9659385" y="1380103"/>
              <a:ext cx="2024" cy="971875"/>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7">
              <a:extLst>
                <a:ext uri="{FF2B5EF4-FFF2-40B4-BE49-F238E27FC236}">
                  <a16:creationId xmlns:a16="http://schemas.microsoft.com/office/drawing/2014/main" id="{655225C8-D1EE-9CAE-CD24-0544A0A09C10}"/>
                </a:ext>
              </a:extLst>
            </p:cNvPr>
            <p:cNvSpPr>
              <a:spLocks noChangeShapeType="1"/>
            </p:cNvSpPr>
            <p:nvPr/>
          </p:nvSpPr>
          <p:spPr bwMode="auto">
            <a:xfrm rot="20107701" flipH="1">
              <a:off x="9220851" y="2448813"/>
              <a:ext cx="687956" cy="156994"/>
            </a:xfrm>
            <a:prstGeom prst="line">
              <a:avLst/>
            </a:prstGeom>
            <a:noFill/>
            <a:ln w="1905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14" name="Text Box 19">
                  <a:extLst>
                    <a:ext uri="{FF2B5EF4-FFF2-40B4-BE49-F238E27FC236}">
                      <a16:creationId xmlns:a16="http://schemas.microsoft.com/office/drawing/2014/main" id="{38985C00-E44B-74DD-DD83-DE278E101B42}"/>
                    </a:ext>
                  </a:extLst>
                </p:cNvPr>
                <p:cNvSpPr txBox="1">
                  <a:spLocks noChangeArrowheads="1"/>
                </p:cNvSpPr>
                <p:nvPr/>
              </p:nvSpPr>
              <p:spPr bwMode="auto">
                <a:xfrm>
                  <a:off x="10940789" y="1499552"/>
                  <a:ext cx="56541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1" i="1">
                                <a:latin typeface="Cambria Math" panose="02040503050406030204" pitchFamily="18" charset="0"/>
                              </a:rPr>
                              <m:t>𝒆</m:t>
                            </m:r>
                          </m:e>
                          <m:sub>
                            <m:r>
                              <a:rPr lang="en-US" b="0" i="1" smtClean="0">
                                <a:latin typeface="Cambria Math" panose="02040503050406030204" pitchFamily="18" charset="0"/>
                              </a:rPr>
                              <m:t>1</m:t>
                            </m:r>
                          </m:sub>
                          <m:sup>
                            <m:r>
                              <a:rPr lang="en-US" i="1">
                                <a:latin typeface="Cambria Math" panose="02040503050406030204" pitchFamily="18" charset="0"/>
                              </a:rPr>
                              <m:t>′</m:t>
                            </m:r>
                          </m:sup>
                        </m:sSubSup>
                      </m:oMath>
                    </m:oMathPara>
                  </a14:m>
                  <a:endParaRPr lang="en-US" dirty="0"/>
                </a:p>
              </p:txBody>
            </p:sp>
          </mc:Choice>
          <mc:Fallback xmlns="">
            <p:sp>
              <p:nvSpPr>
                <p:cNvPr id="14" name="Text Box 19">
                  <a:extLst>
                    <a:ext uri="{FF2B5EF4-FFF2-40B4-BE49-F238E27FC236}">
                      <a16:creationId xmlns:a16="http://schemas.microsoft.com/office/drawing/2014/main" id="{38985C00-E44B-74DD-DD83-DE278E101B42}"/>
                    </a:ext>
                  </a:extLst>
                </p:cNvPr>
                <p:cNvSpPr txBox="1">
                  <a:spLocks noRot="1" noChangeAspect="1" noMove="1" noResize="1" noEditPoints="1" noAdjustHandles="1" noChangeArrowheads="1" noChangeShapeType="1" noTextEdit="1"/>
                </p:cNvSpPr>
                <p:nvPr/>
              </p:nvSpPr>
              <p:spPr bwMode="auto">
                <a:xfrm>
                  <a:off x="10940789" y="1499552"/>
                  <a:ext cx="565411" cy="461665"/>
                </a:xfrm>
                <a:prstGeom prst="rect">
                  <a:avLst/>
                </a:prstGeom>
                <a:blipFill>
                  <a:blip r:embed="rId3"/>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20">
                  <a:extLst>
                    <a:ext uri="{FF2B5EF4-FFF2-40B4-BE49-F238E27FC236}">
                      <a16:creationId xmlns:a16="http://schemas.microsoft.com/office/drawing/2014/main" id="{E07892A5-053A-B5BE-BC05-09B0FD0959B9}"/>
                    </a:ext>
                  </a:extLst>
                </p:cNvPr>
                <p:cNvSpPr txBox="1">
                  <a:spLocks noChangeArrowheads="1"/>
                </p:cNvSpPr>
                <p:nvPr/>
              </p:nvSpPr>
              <p:spPr bwMode="auto">
                <a:xfrm>
                  <a:off x="9082570" y="914400"/>
                  <a:ext cx="57252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1" i="1">
                                <a:latin typeface="Cambria Math" panose="02040503050406030204" pitchFamily="18" charset="0"/>
                              </a:rPr>
                              <m:t>𝒆</m:t>
                            </m:r>
                          </m:e>
                          <m:sub>
                            <m:r>
                              <a:rPr lang="en-US" b="0" i="1" smtClean="0">
                                <a:latin typeface="Cambria Math" panose="02040503050406030204" pitchFamily="18" charset="0"/>
                              </a:rPr>
                              <m:t>2</m:t>
                            </m:r>
                          </m:sub>
                          <m:sup>
                            <m:r>
                              <a:rPr lang="en-US" i="1">
                                <a:latin typeface="Cambria Math" panose="02040503050406030204" pitchFamily="18" charset="0"/>
                              </a:rPr>
                              <m:t>′</m:t>
                            </m:r>
                          </m:sup>
                        </m:sSubSup>
                      </m:oMath>
                    </m:oMathPara>
                  </a14:m>
                  <a:endParaRPr lang="en-US" dirty="0"/>
                </a:p>
              </p:txBody>
            </p:sp>
          </mc:Choice>
          <mc:Fallback xmlns="">
            <p:sp>
              <p:nvSpPr>
                <p:cNvPr id="15" name="Text Box 20">
                  <a:extLst>
                    <a:ext uri="{FF2B5EF4-FFF2-40B4-BE49-F238E27FC236}">
                      <a16:creationId xmlns:a16="http://schemas.microsoft.com/office/drawing/2014/main" id="{E07892A5-053A-B5BE-BC05-09B0FD0959B9}"/>
                    </a:ext>
                  </a:extLst>
                </p:cNvPr>
                <p:cNvSpPr txBox="1">
                  <a:spLocks noRot="1" noChangeAspect="1" noMove="1" noResize="1" noEditPoints="1" noAdjustHandles="1" noChangeArrowheads="1" noChangeShapeType="1" noTextEdit="1"/>
                </p:cNvSpPr>
                <p:nvPr/>
              </p:nvSpPr>
              <p:spPr bwMode="auto">
                <a:xfrm>
                  <a:off x="9082570" y="914400"/>
                  <a:ext cx="572529"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21">
                  <a:extLst>
                    <a:ext uri="{FF2B5EF4-FFF2-40B4-BE49-F238E27FC236}">
                      <a16:creationId xmlns:a16="http://schemas.microsoft.com/office/drawing/2014/main" id="{25CD33BC-F36D-8B33-3168-87156368DC5C}"/>
                    </a:ext>
                  </a:extLst>
                </p:cNvPr>
                <p:cNvSpPr txBox="1">
                  <a:spLocks noChangeArrowheads="1"/>
                </p:cNvSpPr>
                <p:nvPr/>
              </p:nvSpPr>
              <p:spPr bwMode="auto">
                <a:xfrm>
                  <a:off x="9240393" y="2622781"/>
                  <a:ext cx="99726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b="1" i="1" smtClean="0">
                                    <a:latin typeface="Cambria Math" panose="02040503050406030204" pitchFamily="18" charset="0"/>
                                  </a:rPr>
                                  <m:t>𝒆</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1" i="1">
                                <a:latin typeface="Cambria Math" panose="02040503050406030204" pitchFamily="18" charset="0"/>
                              </a:rPr>
                              <m:t>𝒆</m:t>
                            </m:r>
                          </m:e>
                          <m:sub>
                            <m:r>
                              <a:rPr lang="en-US" b="0" i="1" smtClean="0">
                                <a:latin typeface="Cambria Math" panose="02040503050406030204" pitchFamily="18" charset="0"/>
                              </a:rPr>
                              <m:t>3</m:t>
                            </m:r>
                          </m:sub>
                          <m:sup>
                            <m:r>
                              <a:rPr lang="en-US" i="1">
                                <a:latin typeface="Cambria Math" panose="02040503050406030204" pitchFamily="18" charset="0"/>
                              </a:rPr>
                              <m:t>′</m:t>
                            </m:r>
                          </m:sup>
                        </m:sSubSup>
                      </m:oMath>
                    </m:oMathPara>
                  </a14:m>
                  <a:endParaRPr lang="en-US" dirty="0"/>
                </a:p>
              </p:txBody>
            </p:sp>
          </mc:Choice>
          <mc:Fallback xmlns="">
            <p:sp>
              <p:nvSpPr>
                <p:cNvPr id="16" name="Text Box 21">
                  <a:extLst>
                    <a:ext uri="{FF2B5EF4-FFF2-40B4-BE49-F238E27FC236}">
                      <a16:creationId xmlns:a16="http://schemas.microsoft.com/office/drawing/2014/main" id="{25CD33BC-F36D-8B33-3168-87156368DC5C}"/>
                    </a:ext>
                  </a:extLst>
                </p:cNvPr>
                <p:cNvSpPr txBox="1">
                  <a:spLocks noRot="1" noChangeAspect="1" noMove="1" noResize="1" noEditPoints="1" noAdjustHandles="1" noChangeArrowheads="1" noChangeShapeType="1" noTextEdit="1"/>
                </p:cNvSpPr>
                <p:nvPr/>
              </p:nvSpPr>
              <p:spPr bwMode="auto">
                <a:xfrm>
                  <a:off x="9240393" y="2622781"/>
                  <a:ext cx="997261" cy="461665"/>
                </a:xfrm>
                <a:prstGeom prst="rect">
                  <a:avLst/>
                </a:prstGeom>
                <a:blipFill>
                  <a:blip r:embed="rId5"/>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7" name="Line 6">
              <a:extLst>
                <a:ext uri="{FF2B5EF4-FFF2-40B4-BE49-F238E27FC236}">
                  <a16:creationId xmlns:a16="http://schemas.microsoft.com/office/drawing/2014/main" id="{B2FC5F7D-EE71-2441-2D98-F2F40CE5471C}"/>
                </a:ext>
              </a:extLst>
            </p:cNvPr>
            <p:cNvSpPr>
              <a:spLocks noChangeShapeType="1"/>
            </p:cNvSpPr>
            <p:nvPr/>
          </p:nvSpPr>
          <p:spPr bwMode="auto">
            <a:xfrm>
              <a:off x="9847684" y="2300847"/>
              <a:ext cx="1149285" cy="0"/>
            </a:xfrm>
            <a:prstGeom prst="line">
              <a:avLst/>
            </a:prstGeom>
            <a:noFill/>
            <a:ln w="19050">
              <a:solidFill>
                <a:schemeClr val="tx1"/>
              </a:solidFill>
              <a:prstDash val="sysDot"/>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7">
              <a:extLst>
                <a:ext uri="{FF2B5EF4-FFF2-40B4-BE49-F238E27FC236}">
                  <a16:creationId xmlns:a16="http://schemas.microsoft.com/office/drawing/2014/main" id="{19DC3B46-6C12-2EAA-1E1D-BD8DD8E5188C}"/>
                </a:ext>
              </a:extLst>
            </p:cNvPr>
            <p:cNvSpPr>
              <a:spLocks noChangeShapeType="1"/>
            </p:cNvSpPr>
            <p:nvPr/>
          </p:nvSpPr>
          <p:spPr bwMode="auto">
            <a:xfrm flipV="1">
              <a:off x="9847684" y="1343109"/>
              <a:ext cx="0" cy="957737"/>
            </a:xfrm>
            <a:prstGeom prst="line">
              <a:avLst/>
            </a:prstGeom>
            <a:noFill/>
            <a:ln w="19050">
              <a:solidFill>
                <a:schemeClr val="tx1"/>
              </a:solidFill>
              <a:prstDash val="sysDot"/>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0863255-95D2-343D-6B67-EB8B15667AE8}"/>
                    </a:ext>
                  </a:extLst>
                </p:cNvPr>
                <p:cNvSpPr txBox="1"/>
                <p:nvPr/>
              </p:nvSpPr>
              <p:spPr>
                <a:xfrm>
                  <a:off x="10983154" y="2074318"/>
                  <a:ext cx="4064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0" i="1" smtClean="0">
                                <a:latin typeface="Cambria Math" panose="02040503050406030204" pitchFamily="18" charset="0"/>
                              </a:rPr>
                              <m:t>1</m:t>
                            </m:r>
                          </m:sub>
                        </m:sSub>
                      </m:oMath>
                    </m:oMathPara>
                  </a14:m>
                  <a:endParaRPr lang="en-US" sz="2400" dirty="0"/>
                </a:p>
              </p:txBody>
            </p:sp>
          </mc:Choice>
          <mc:Fallback xmlns="">
            <p:sp>
              <p:nvSpPr>
                <p:cNvPr id="29" name="TextBox 28">
                  <a:extLst>
                    <a:ext uri="{FF2B5EF4-FFF2-40B4-BE49-F238E27FC236}">
                      <a16:creationId xmlns:a16="http://schemas.microsoft.com/office/drawing/2014/main" id="{A0863255-95D2-343D-6B67-EB8B15667AE8}"/>
                    </a:ext>
                  </a:extLst>
                </p:cNvPr>
                <p:cNvSpPr txBox="1">
                  <a:spLocks noRot="1" noChangeAspect="1" noMove="1" noResize="1" noEditPoints="1" noAdjustHandles="1" noChangeArrowheads="1" noChangeShapeType="1" noTextEdit="1"/>
                </p:cNvSpPr>
                <p:nvPr/>
              </p:nvSpPr>
              <p:spPr>
                <a:xfrm>
                  <a:off x="10983154" y="2074318"/>
                  <a:ext cx="406400" cy="461665"/>
                </a:xfrm>
                <a:prstGeom prst="rect">
                  <a:avLst/>
                </a:prstGeom>
                <a:blipFill>
                  <a:blip r:embed="rId7"/>
                  <a:stretch>
                    <a:fillRect r="-10448"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E1906DF-073F-BC7D-5618-C506FBA26C4A}"/>
                    </a:ext>
                  </a:extLst>
                </p:cNvPr>
                <p:cNvSpPr txBox="1"/>
                <p:nvPr/>
              </p:nvSpPr>
              <p:spPr>
                <a:xfrm>
                  <a:off x="9829674" y="948851"/>
                  <a:ext cx="4064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𝒆</m:t>
                            </m:r>
                          </m:e>
                          <m:sub>
                            <m:r>
                              <a:rPr lang="en-US" sz="2400" b="0" i="1" smtClean="0">
                                <a:latin typeface="Cambria Math" panose="02040503050406030204" pitchFamily="18" charset="0"/>
                              </a:rPr>
                              <m:t>2</m:t>
                            </m:r>
                          </m:sub>
                        </m:sSub>
                      </m:oMath>
                    </m:oMathPara>
                  </a14:m>
                  <a:endParaRPr lang="en-US" sz="2400" dirty="0"/>
                </a:p>
              </p:txBody>
            </p:sp>
          </mc:Choice>
          <mc:Fallback xmlns="">
            <p:sp>
              <p:nvSpPr>
                <p:cNvPr id="30" name="TextBox 29">
                  <a:extLst>
                    <a:ext uri="{FF2B5EF4-FFF2-40B4-BE49-F238E27FC236}">
                      <a16:creationId xmlns:a16="http://schemas.microsoft.com/office/drawing/2014/main" id="{DE1906DF-073F-BC7D-5618-C506FBA26C4A}"/>
                    </a:ext>
                  </a:extLst>
                </p:cNvPr>
                <p:cNvSpPr txBox="1">
                  <a:spLocks noRot="1" noChangeAspect="1" noMove="1" noResize="1" noEditPoints="1" noAdjustHandles="1" noChangeArrowheads="1" noChangeShapeType="1" noTextEdit="1"/>
                </p:cNvSpPr>
                <p:nvPr/>
              </p:nvSpPr>
              <p:spPr>
                <a:xfrm>
                  <a:off x="9829674" y="948851"/>
                  <a:ext cx="406400" cy="461665"/>
                </a:xfrm>
                <a:prstGeom prst="rect">
                  <a:avLst/>
                </a:prstGeom>
                <a:blipFill>
                  <a:blip r:embed="rId8"/>
                  <a:stretch>
                    <a:fillRect r="-1194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9B4AB84-72DD-B44B-05B8-C6BDE3F8F0B0}"/>
                    </a:ext>
                  </a:extLst>
                </p:cNvPr>
                <p:cNvSpPr txBox="1"/>
                <p:nvPr/>
              </p:nvSpPr>
              <p:spPr>
                <a:xfrm>
                  <a:off x="10596284" y="1957250"/>
                  <a:ext cx="2671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oMath>
                    </m:oMathPara>
                  </a14:m>
                  <a:endParaRPr lang="en-US" sz="2400" dirty="0"/>
                </a:p>
              </p:txBody>
            </p:sp>
          </mc:Choice>
          <mc:Fallback xmlns="">
            <p:sp>
              <p:nvSpPr>
                <p:cNvPr id="31" name="TextBox 30">
                  <a:extLst>
                    <a:ext uri="{FF2B5EF4-FFF2-40B4-BE49-F238E27FC236}">
                      <a16:creationId xmlns:a16="http://schemas.microsoft.com/office/drawing/2014/main" id="{09B4AB84-72DD-B44B-05B8-C6BDE3F8F0B0}"/>
                    </a:ext>
                  </a:extLst>
                </p:cNvPr>
                <p:cNvSpPr txBox="1">
                  <a:spLocks noRot="1" noChangeAspect="1" noMove="1" noResize="1" noEditPoints="1" noAdjustHandles="1" noChangeArrowheads="1" noChangeShapeType="1" noTextEdit="1"/>
                </p:cNvSpPr>
                <p:nvPr/>
              </p:nvSpPr>
              <p:spPr>
                <a:xfrm>
                  <a:off x="10596284" y="1957250"/>
                  <a:ext cx="267124" cy="369332"/>
                </a:xfrm>
                <a:prstGeom prst="rect">
                  <a:avLst/>
                </a:prstGeom>
                <a:blipFill>
                  <a:blip r:embed="rId9"/>
                  <a:stretch>
                    <a:fillRect l="-25000" r="-18182" b="-9836"/>
                  </a:stretch>
                </a:blipFill>
              </p:spPr>
              <p:txBody>
                <a:bodyPr/>
                <a:lstStyle/>
                <a:p>
                  <a:r>
                    <a:rPr lang="en-US">
                      <a:noFill/>
                    </a:rPr>
                    <a:t> </a:t>
                  </a:r>
                </a:p>
              </p:txBody>
            </p:sp>
          </mc:Fallback>
        </mc:AlternateContent>
        <p:sp>
          <p:nvSpPr>
            <p:cNvPr id="32" name="Arc 31">
              <a:extLst>
                <a:ext uri="{FF2B5EF4-FFF2-40B4-BE49-F238E27FC236}">
                  <a16:creationId xmlns:a16="http://schemas.microsoft.com/office/drawing/2014/main" id="{CE7E267A-4551-14BB-349C-CBC1379C1B43}"/>
                </a:ext>
              </a:extLst>
            </p:cNvPr>
            <p:cNvSpPr>
              <a:spLocks noChangeAspect="1"/>
            </p:cNvSpPr>
            <p:nvPr/>
          </p:nvSpPr>
          <p:spPr>
            <a:xfrm>
              <a:off x="9520361" y="1608785"/>
              <a:ext cx="1360921" cy="1360921"/>
            </a:xfrm>
            <a:prstGeom prst="arc">
              <a:avLst>
                <a:gd name="adj1" fmla="val 19726939"/>
                <a:gd name="adj2" fmla="val 0"/>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A6E3F0BA-B581-2B70-7C48-3EB0BA3243C8}"/>
              </a:ext>
            </a:extLst>
          </p:cNvPr>
          <p:cNvSpPr/>
          <p:nvPr/>
        </p:nvSpPr>
        <p:spPr>
          <a:xfrm>
            <a:off x="623655" y="464403"/>
            <a:ext cx="7753712" cy="830997"/>
          </a:xfrm>
          <a:prstGeom prst="rect">
            <a:avLst/>
          </a:prstGeom>
        </p:spPr>
        <p:txBody>
          <a:bodyPr wrap="square">
            <a:spAutoFit/>
          </a:bodyPr>
          <a:lstStyle/>
          <a:p>
            <a:pPr>
              <a:defRPr/>
            </a:pPr>
            <a:r>
              <a:rPr lang="en-US" sz="2400" u="sng" dirty="0">
                <a:ea typeface="ＭＳ Ｐゴシック" charset="0"/>
              </a:rPr>
              <a:t>Example</a:t>
            </a:r>
            <a:r>
              <a:rPr lang="en-US" sz="2400" dirty="0">
                <a:ea typeface="ＭＳ Ｐゴシック" charset="0"/>
              </a:rPr>
              <a:t>: Now do the same for the stress associated with uniaxial tension.</a:t>
            </a:r>
          </a:p>
        </p:txBody>
      </p:sp>
      <p:grpSp>
        <p:nvGrpSpPr>
          <p:cNvPr id="34" name="Group 33">
            <a:extLst>
              <a:ext uri="{FF2B5EF4-FFF2-40B4-BE49-F238E27FC236}">
                <a16:creationId xmlns:a16="http://schemas.microsoft.com/office/drawing/2014/main" id="{1D98DED7-B840-3963-E5EF-1C888C576AFD}"/>
              </a:ext>
            </a:extLst>
          </p:cNvPr>
          <p:cNvGrpSpPr/>
          <p:nvPr/>
        </p:nvGrpSpPr>
        <p:grpSpPr>
          <a:xfrm>
            <a:off x="8636398" y="3505200"/>
            <a:ext cx="3098402" cy="1225175"/>
            <a:chOff x="8636398" y="4130504"/>
            <a:chExt cx="3098402" cy="1225175"/>
          </a:xfrm>
        </p:grpSpPr>
        <p:cxnSp>
          <p:nvCxnSpPr>
            <p:cNvPr id="24" name="Straight Arrow Connector 23">
              <a:extLst>
                <a:ext uri="{FF2B5EF4-FFF2-40B4-BE49-F238E27FC236}">
                  <a16:creationId xmlns:a16="http://schemas.microsoft.com/office/drawing/2014/main" id="{5F6FC4F5-7E47-85BD-091A-B104D05ED50D}"/>
                </a:ext>
              </a:extLst>
            </p:cNvPr>
            <p:cNvCxnSpPr>
              <a:cxnSpLocks/>
            </p:cNvCxnSpPr>
            <p:nvPr/>
          </p:nvCxnSpPr>
          <p:spPr>
            <a:xfrm flipH="1">
              <a:off x="8876095" y="4727945"/>
              <a:ext cx="8046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88AB99E-814A-223A-89A9-24AEBD47E1FF}"/>
                </a:ext>
              </a:extLst>
            </p:cNvPr>
            <p:cNvSpPr/>
            <p:nvPr/>
          </p:nvSpPr>
          <p:spPr>
            <a:xfrm>
              <a:off x="9442573" y="4441279"/>
              <a:ext cx="914400" cy="9144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5E0A265-719A-A5BC-3EA9-7B892F62BCAA}"/>
                </a:ext>
              </a:extLst>
            </p:cNvPr>
            <p:cNvCxnSpPr/>
            <p:nvPr/>
          </p:nvCxnSpPr>
          <p:spPr>
            <a:xfrm flipV="1">
              <a:off x="9436597" y="4130504"/>
              <a:ext cx="457200" cy="304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79A9954-6325-AB24-6802-030F4BD8DEA5}"/>
                </a:ext>
              </a:extLst>
            </p:cNvPr>
            <p:cNvCxnSpPr/>
            <p:nvPr/>
          </p:nvCxnSpPr>
          <p:spPr>
            <a:xfrm flipV="1">
              <a:off x="10342077" y="4138575"/>
              <a:ext cx="457200" cy="304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2D0827D-E21B-87C3-9DA0-5BD5CC69C718}"/>
                </a:ext>
              </a:extLst>
            </p:cNvPr>
            <p:cNvCxnSpPr/>
            <p:nvPr/>
          </p:nvCxnSpPr>
          <p:spPr>
            <a:xfrm flipV="1">
              <a:off x="10342122" y="5050094"/>
              <a:ext cx="457200" cy="304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A54829-E74A-BE9B-D673-4ACD4C72F7B3}"/>
                </a:ext>
              </a:extLst>
            </p:cNvPr>
            <p:cNvCxnSpPr/>
            <p:nvPr/>
          </p:nvCxnSpPr>
          <p:spPr>
            <a:xfrm>
              <a:off x="9887821" y="4136480"/>
              <a:ext cx="9010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8DBACF-E84F-9035-070A-D5436939B034}"/>
                </a:ext>
              </a:extLst>
            </p:cNvPr>
            <p:cNvCxnSpPr>
              <a:cxnSpLocks/>
            </p:cNvCxnSpPr>
            <p:nvPr/>
          </p:nvCxnSpPr>
          <p:spPr>
            <a:xfrm rot="5400000">
              <a:off x="10343616" y="4599573"/>
              <a:ext cx="9010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50CBE4-8D4B-166D-7000-D5199D47D969}"/>
                </a:ext>
              </a:extLst>
            </p:cNvPr>
            <p:cNvCxnSpPr/>
            <p:nvPr/>
          </p:nvCxnSpPr>
          <p:spPr>
            <a:xfrm>
              <a:off x="10552621" y="4735033"/>
              <a:ext cx="80466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00F5DD6-354A-CC6E-0522-EB61327CD81F}"/>
                    </a:ext>
                  </a:extLst>
                </p:cNvPr>
                <p:cNvSpPr txBox="1"/>
                <p:nvPr/>
              </p:nvSpPr>
              <p:spPr>
                <a:xfrm>
                  <a:off x="11462802" y="4550367"/>
                  <a:ext cx="2719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𝜎</m:t>
                        </m:r>
                      </m:oMath>
                    </m:oMathPara>
                  </a14:m>
                  <a:endParaRPr lang="en-US" sz="2400" dirty="0"/>
                </a:p>
              </p:txBody>
            </p:sp>
          </mc:Choice>
          <mc:Fallback xmlns="">
            <p:sp>
              <p:nvSpPr>
                <p:cNvPr id="25" name="TextBox 24">
                  <a:extLst>
                    <a:ext uri="{FF2B5EF4-FFF2-40B4-BE49-F238E27FC236}">
                      <a16:creationId xmlns:a16="http://schemas.microsoft.com/office/drawing/2014/main" id="{E00F5DD6-354A-CC6E-0522-EB61327CD81F}"/>
                    </a:ext>
                  </a:extLst>
                </p:cNvPr>
                <p:cNvSpPr txBox="1">
                  <a:spLocks noRot="1" noChangeAspect="1" noMove="1" noResize="1" noEditPoints="1" noAdjustHandles="1" noChangeArrowheads="1" noChangeShapeType="1" noTextEdit="1"/>
                </p:cNvSpPr>
                <p:nvPr/>
              </p:nvSpPr>
              <p:spPr>
                <a:xfrm>
                  <a:off x="11462802" y="4550367"/>
                  <a:ext cx="271998" cy="369332"/>
                </a:xfrm>
                <a:prstGeom prst="rect">
                  <a:avLst/>
                </a:prstGeom>
                <a:blipFill>
                  <a:blip r:embed="rId10"/>
                  <a:stretch>
                    <a:fillRect l="-11111" r="-8889"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49958A2-20E2-6F18-B77C-09208B6366AD}"/>
                    </a:ext>
                  </a:extLst>
                </p:cNvPr>
                <p:cNvSpPr txBox="1"/>
                <p:nvPr/>
              </p:nvSpPr>
              <p:spPr>
                <a:xfrm>
                  <a:off x="8636398" y="4299466"/>
                  <a:ext cx="2719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𝜎</m:t>
                        </m:r>
                      </m:oMath>
                    </m:oMathPara>
                  </a14:m>
                  <a:endParaRPr lang="en-US" sz="2400" dirty="0"/>
                </a:p>
              </p:txBody>
            </p:sp>
          </mc:Choice>
          <mc:Fallback xmlns="">
            <p:sp>
              <p:nvSpPr>
                <p:cNvPr id="27" name="TextBox 26">
                  <a:extLst>
                    <a:ext uri="{FF2B5EF4-FFF2-40B4-BE49-F238E27FC236}">
                      <a16:creationId xmlns:a16="http://schemas.microsoft.com/office/drawing/2014/main" id="{249958A2-20E2-6F18-B77C-09208B6366AD}"/>
                    </a:ext>
                  </a:extLst>
                </p:cNvPr>
                <p:cNvSpPr txBox="1">
                  <a:spLocks noRot="1" noChangeAspect="1" noMove="1" noResize="1" noEditPoints="1" noAdjustHandles="1" noChangeArrowheads="1" noChangeShapeType="1" noTextEdit="1"/>
                </p:cNvSpPr>
                <p:nvPr/>
              </p:nvSpPr>
              <p:spPr>
                <a:xfrm>
                  <a:off x="8636398" y="4299466"/>
                  <a:ext cx="271998" cy="369332"/>
                </a:xfrm>
                <a:prstGeom prst="rect">
                  <a:avLst/>
                </a:prstGeom>
                <a:blipFill>
                  <a:blip r:embed="rId11"/>
                  <a:stretch>
                    <a:fillRect l="-13636" r="-9091" b="-1667"/>
                  </a:stretch>
                </a:blipFill>
              </p:spPr>
              <p:txBody>
                <a:bodyPr/>
                <a:lstStyle/>
                <a:p>
                  <a:r>
                    <a:rPr lang="en-US">
                      <a:noFill/>
                    </a:rPr>
                    <a:t> </a:t>
                  </a:r>
                </a:p>
              </p:txBody>
            </p:sp>
          </mc:Fallback>
        </mc:AlternateContent>
      </p:grpSp>
      <p:sp>
        <p:nvSpPr>
          <p:cNvPr id="3" name="Rectangle 2">
            <a:extLst>
              <a:ext uri="{FF2B5EF4-FFF2-40B4-BE49-F238E27FC236}">
                <a16:creationId xmlns:a16="http://schemas.microsoft.com/office/drawing/2014/main" id="{65023021-64B2-F262-B86D-E973C4137D4A}"/>
              </a:ext>
            </a:extLst>
          </p:cNvPr>
          <p:cNvSpPr/>
          <p:nvPr/>
        </p:nvSpPr>
        <p:spPr>
          <a:xfrm>
            <a:off x="609599" y="5646003"/>
            <a:ext cx="9589965" cy="461665"/>
          </a:xfrm>
          <a:prstGeom prst="rect">
            <a:avLst/>
          </a:prstGeom>
        </p:spPr>
        <p:txBody>
          <a:bodyPr wrap="square">
            <a:spAutoFit/>
          </a:bodyPr>
          <a:lstStyle/>
          <a:p>
            <a:pPr marL="342900" indent="-342900">
              <a:buFont typeface="Arial" panose="020B0604020202020204" pitchFamily="34" charset="0"/>
              <a:buChar char="•"/>
              <a:defRPr/>
            </a:pPr>
            <a:r>
              <a:rPr lang="en-US" sz="2400" dirty="0">
                <a:ea typeface="ＭＳ Ｐゴシック" charset="0"/>
              </a:rPr>
              <a:t>Stress transformation is simplest using linear algebra.</a:t>
            </a:r>
          </a:p>
        </p:txBody>
      </p:sp>
    </p:spTree>
    <p:extLst>
      <p:ext uri="{BB962C8B-B14F-4D97-AF65-F5344CB8AC3E}">
        <p14:creationId xmlns:p14="http://schemas.microsoft.com/office/powerpoint/2010/main" val="273053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1828800" y="152400"/>
            <a:ext cx="8610600" cy="792162"/>
          </a:xfrm>
        </p:spPr>
        <p:txBody>
          <a:bodyPr/>
          <a:lstStyle/>
          <a:p>
            <a:r>
              <a:rPr lang="en-US" sz="3200" b="1" dirty="0">
                <a:solidFill>
                  <a:srgbClr val="0070C0"/>
                </a:solidFill>
                <a:latin typeface="+mn-lt"/>
                <a:cs typeface="Arial" panose="020B0604020202020204" pitchFamily="34" charset="0"/>
              </a:rPr>
              <a:t>Principal Stress – Stress on Arbitrary Plane</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15</a:t>
            </a:fld>
            <a:endParaRPr lang="en-US" sz="1400">
              <a:latin typeface="+mn-lt"/>
            </a:endParaRPr>
          </a:p>
        </p:txBody>
      </p:sp>
      <p:sp>
        <p:nvSpPr>
          <p:cNvPr id="7" name="Text Box 2"/>
          <p:cNvSpPr txBox="1">
            <a:spLocks noChangeArrowheads="1"/>
          </p:cNvSpPr>
          <p:nvPr/>
        </p:nvSpPr>
        <p:spPr bwMode="auto">
          <a:xfrm>
            <a:off x="609600" y="1150204"/>
            <a:ext cx="10972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latin typeface="+mn-lt"/>
              </a:rPr>
              <a:t>The traction, or stress, </a:t>
            </a:r>
            <a:r>
              <a:rPr lang="en-US" u="sng" dirty="0">
                <a:latin typeface="+mn-lt"/>
              </a:rPr>
              <a:t>vector</a:t>
            </a:r>
            <a:r>
              <a:rPr lang="en-US" dirty="0">
                <a:latin typeface="+mn-lt"/>
              </a:rPr>
              <a:t> </a:t>
            </a:r>
            <a:r>
              <a:rPr lang="en-US" b="1" i="1" dirty="0">
                <a:latin typeface="+mn-lt"/>
              </a:rPr>
              <a:t>t</a:t>
            </a:r>
            <a:r>
              <a:rPr lang="en-US" dirty="0">
                <a:latin typeface="+mn-lt"/>
              </a:rPr>
              <a:t> gives the magnitude and direction of force per unit area acting on any surface.  </a:t>
            </a:r>
          </a:p>
        </p:txBody>
      </p:sp>
      <p:grpSp>
        <p:nvGrpSpPr>
          <p:cNvPr id="10" name="Group 5"/>
          <p:cNvGrpSpPr>
            <a:grpSpLocks noChangeAspect="1"/>
          </p:cNvGrpSpPr>
          <p:nvPr/>
        </p:nvGrpSpPr>
        <p:grpSpPr bwMode="auto">
          <a:xfrm>
            <a:off x="5638800" y="2362200"/>
            <a:ext cx="5393319" cy="3886200"/>
            <a:chOff x="1536" y="2448"/>
            <a:chExt cx="2297" cy="1655"/>
          </a:xfrm>
        </p:grpSpPr>
        <p:sp>
          <p:nvSpPr>
            <p:cNvPr id="11" name="Freeform 6"/>
            <p:cNvSpPr>
              <a:spLocks/>
            </p:cNvSpPr>
            <p:nvPr/>
          </p:nvSpPr>
          <p:spPr bwMode="auto">
            <a:xfrm>
              <a:off x="2184" y="3315"/>
              <a:ext cx="1168" cy="734"/>
            </a:xfrm>
            <a:custGeom>
              <a:avLst/>
              <a:gdLst>
                <a:gd name="T0" fmla="*/ 184 w 1168"/>
                <a:gd name="T1" fmla="*/ 0 h 734"/>
                <a:gd name="T2" fmla="*/ 45 w 1168"/>
                <a:gd name="T3" fmla="*/ 176 h 734"/>
                <a:gd name="T4" fmla="*/ 87 w 1168"/>
                <a:gd name="T5" fmla="*/ 588 h 734"/>
                <a:gd name="T6" fmla="*/ 566 w 1168"/>
                <a:gd name="T7" fmla="*/ 728 h 734"/>
                <a:gd name="T8" fmla="*/ 1081 w 1168"/>
                <a:gd name="T9" fmla="*/ 625 h 734"/>
                <a:gd name="T10" fmla="*/ 1087 w 1168"/>
                <a:gd name="T11" fmla="*/ 322 h 7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734">
                  <a:moveTo>
                    <a:pt x="184" y="0"/>
                  </a:moveTo>
                  <a:cubicBezTo>
                    <a:pt x="122" y="39"/>
                    <a:pt x="61" y="78"/>
                    <a:pt x="45" y="176"/>
                  </a:cubicBezTo>
                  <a:cubicBezTo>
                    <a:pt x="29" y="274"/>
                    <a:pt x="0" y="496"/>
                    <a:pt x="87" y="588"/>
                  </a:cubicBezTo>
                  <a:cubicBezTo>
                    <a:pt x="174" y="680"/>
                    <a:pt x="400" y="722"/>
                    <a:pt x="566" y="728"/>
                  </a:cubicBezTo>
                  <a:cubicBezTo>
                    <a:pt x="732" y="734"/>
                    <a:pt x="994" y="693"/>
                    <a:pt x="1081" y="625"/>
                  </a:cubicBezTo>
                  <a:cubicBezTo>
                    <a:pt x="1168" y="557"/>
                    <a:pt x="1078" y="386"/>
                    <a:pt x="1087"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2" name="Freeform 7"/>
            <p:cNvSpPr>
              <a:spLocks/>
            </p:cNvSpPr>
            <p:nvPr/>
          </p:nvSpPr>
          <p:spPr bwMode="auto">
            <a:xfrm>
              <a:off x="2417" y="2779"/>
              <a:ext cx="941" cy="779"/>
            </a:xfrm>
            <a:custGeom>
              <a:avLst/>
              <a:gdLst>
                <a:gd name="T0" fmla="*/ 0 w 941"/>
                <a:gd name="T1" fmla="*/ 464 h 779"/>
                <a:gd name="T2" fmla="*/ 187 w 941"/>
                <a:gd name="T3" fmla="*/ 149 h 779"/>
                <a:gd name="T4" fmla="*/ 654 w 941"/>
                <a:gd name="T5" fmla="*/ 27 h 779"/>
                <a:gd name="T6" fmla="*/ 903 w 941"/>
                <a:gd name="T7" fmla="*/ 312 h 779"/>
                <a:gd name="T8" fmla="*/ 884 w 941"/>
                <a:gd name="T9" fmla="*/ 779 h 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779">
                  <a:moveTo>
                    <a:pt x="0" y="464"/>
                  </a:moveTo>
                  <a:cubicBezTo>
                    <a:pt x="30" y="412"/>
                    <a:pt x="78" y="222"/>
                    <a:pt x="187" y="149"/>
                  </a:cubicBezTo>
                  <a:cubicBezTo>
                    <a:pt x="296" y="76"/>
                    <a:pt x="535" y="0"/>
                    <a:pt x="654" y="27"/>
                  </a:cubicBezTo>
                  <a:cubicBezTo>
                    <a:pt x="773" y="54"/>
                    <a:pt x="865" y="187"/>
                    <a:pt x="903" y="312"/>
                  </a:cubicBezTo>
                  <a:cubicBezTo>
                    <a:pt x="941" y="437"/>
                    <a:pt x="888" y="682"/>
                    <a:pt x="884" y="779"/>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3" name="Oval 8"/>
            <p:cNvSpPr>
              <a:spLocks noChangeArrowheads="1"/>
            </p:cNvSpPr>
            <p:nvPr/>
          </p:nvSpPr>
          <p:spPr bwMode="auto">
            <a:xfrm rot="1257320">
              <a:off x="2342" y="3320"/>
              <a:ext cx="962" cy="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4" name="Line 9"/>
            <p:cNvSpPr>
              <a:spLocks noChangeShapeType="1"/>
            </p:cNvSpPr>
            <p:nvPr/>
          </p:nvSpPr>
          <p:spPr bwMode="auto">
            <a:xfrm flipH="1" flipV="1">
              <a:off x="2598" y="3394"/>
              <a:ext cx="188" cy="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5" name="Line 10"/>
            <p:cNvSpPr>
              <a:spLocks noChangeShapeType="1"/>
            </p:cNvSpPr>
            <p:nvPr/>
          </p:nvSpPr>
          <p:spPr bwMode="auto">
            <a:xfrm flipV="1">
              <a:off x="2792" y="2618"/>
              <a:ext cx="358" cy="8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6" name="Line 11"/>
            <p:cNvSpPr>
              <a:spLocks noChangeShapeType="1"/>
            </p:cNvSpPr>
            <p:nvPr/>
          </p:nvSpPr>
          <p:spPr bwMode="auto">
            <a:xfrm flipV="1">
              <a:off x="2792" y="2564"/>
              <a:ext cx="49" cy="91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7" name="Freeform 12"/>
            <p:cNvSpPr>
              <a:spLocks/>
            </p:cNvSpPr>
            <p:nvPr/>
          </p:nvSpPr>
          <p:spPr bwMode="auto">
            <a:xfrm>
              <a:off x="1968" y="2891"/>
              <a:ext cx="1830" cy="1212"/>
            </a:xfrm>
            <a:custGeom>
              <a:avLst/>
              <a:gdLst>
                <a:gd name="T0" fmla="*/ 0 w 1830"/>
                <a:gd name="T1" fmla="*/ 479 h 1212"/>
                <a:gd name="T2" fmla="*/ 1412 w 1830"/>
                <a:gd name="T3" fmla="*/ 1212 h 1212"/>
                <a:gd name="T4" fmla="*/ 1830 w 1830"/>
                <a:gd name="T5" fmla="*/ 752 h 1212"/>
                <a:gd name="T6" fmla="*/ 455 w 1830"/>
                <a:gd name="T7" fmla="*/ 0 h 1212"/>
                <a:gd name="T8" fmla="*/ 0 w 1830"/>
                <a:gd name="T9" fmla="*/ 479 h 1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1212">
                  <a:moveTo>
                    <a:pt x="0" y="479"/>
                  </a:moveTo>
                  <a:lnTo>
                    <a:pt x="1412" y="1212"/>
                  </a:lnTo>
                  <a:lnTo>
                    <a:pt x="1830" y="752"/>
                  </a:lnTo>
                  <a:lnTo>
                    <a:pt x="455" y="0"/>
                  </a:lnTo>
                  <a:lnTo>
                    <a:pt x="0" y="479"/>
                  </a:lnTo>
                  <a:close/>
                </a:path>
              </a:pathLst>
            </a:custGeom>
            <a:noFill/>
            <a:ln w="190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8" name="Line 13"/>
            <p:cNvSpPr>
              <a:spLocks noChangeShapeType="1"/>
            </p:cNvSpPr>
            <p:nvPr/>
          </p:nvSpPr>
          <p:spPr bwMode="auto">
            <a:xfrm flipV="1">
              <a:off x="2926" y="3309"/>
              <a:ext cx="91" cy="1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9" name="Line 14"/>
            <p:cNvSpPr>
              <a:spLocks noChangeShapeType="1"/>
            </p:cNvSpPr>
            <p:nvPr/>
          </p:nvSpPr>
          <p:spPr bwMode="auto">
            <a:xfrm>
              <a:off x="2948" y="3443"/>
              <a:ext cx="56" cy="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0" name="Line 15"/>
            <p:cNvSpPr>
              <a:spLocks noChangeShapeType="1"/>
            </p:cNvSpPr>
            <p:nvPr/>
          </p:nvSpPr>
          <p:spPr bwMode="auto">
            <a:xfrm flipH="1">
              <a:off x="2968" y="3473"/>
              <a:ext cx="30" cy="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1" name="Text Box 16"/>
            <p:cNvSpPr txBox="1">
              <a:spLocks noChangeArrowheads="1"/>
            </p:cNvSpPr>
            <p:nvPr/>
          </p:nvSpPr>
          <p:spPr bwMode="auto">
            <a:xfrm>
              <a:off x="2908" y="3488"/>
              <a:ext cx="64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a:t>n</a:t>
              </a:r>
              <a:r>
                <a:rPr lang="en-US" sz="1800"/>
                <a:t>, surface unit</a:t>
              </a:r>
            </a:p>
            <a:p>
              <a:r>
                <a:rPr lang="en-US" sz="1800"/>
                <a:t>normal vector</a:t>
              </a:r>
            </a:p>
          </p:txBody>
        </p:sp>
        <p:sp>
          <p:nvSpPr>
            <p:cNvPr id="22" name="Text Box 17"/>
            <p:cNvSpPr txBox="1">
              <a:spLocks noChangeArrowheads="1"/>
            </p:cNvSpPr>
            <p:nvPr/>
          </p:nvSpPr>
          <p:spPr bwMode="auto">
            <a:xfrm>
              <a:off x="2348" y="2448"/>
              <a:ext cx="72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a:t>t, </a:t>
              </a:r>
              <a:r>
                <a:rPr lang="en-US" sz="1800" dirty="0"/>
                <a:t>traction vector</a:t>
              </a:r>
            </a:p>
          </p:txBody>
        </p:sp>
        <p:sp>
          <p:nvSpPr>
            <p:cNvPr id="23" name="Text Box 18"/>
            <p:cNvSpPr txBox="1">
              <a:spLocks noChangeArrowheads="1"/>
            </p:cNvSpPr>
            <p:nvPr/>
          </p:nvSpPr>
          <p:spPr bwMode="auto">
            <a:xfrm>
              <a:off x="3124" y="2561"/>
              <a:ext cx="7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latin typeface="Symbol" pitchFamily="18" charset="2"/>
                </a:rPr>
                <a:t>s</a:t>
              </a:r>
              <a:r>
                <a:rPr lang="en-US" sz="1800">
                  <a:latin typeface="Symbol" pitchFamily="18" charset="2"/>
                </a:rPr>
                <a:t>, </a:t>
              </a:r>
              <a:r>
                <a:rPr lang="en-US" sz="1800"/>
                <a:t>normal stress</a:t>
              </a:r>
            </a:p>
          </p:txBody>
        </p:sp>
        <p:sp>
          <p:nvSpPr>
            <p:cNvPr id="24" name="Text Box 19"/>
            <p:cNvSpPr txBox="1">
              <a:spLocks noChangeArrowheads="1"/>
            </p:cNvSpPr>
            <p:nvPr/>
          </p:nvSpPr>
          <p:spPr bwMode="auto">
            <a:xfrm>
              <a:off x="2380" y="3341"/>
              <a:ext cx="52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latin typeface="Symbol" pitchFamily="18" charset="2"/>
                </a:rPr>
                <a:t>    t</a:t>
              </a:r>
              <a:r>
                <a:rPr lang="en-US" sz="1800" b="1"/>
                <a:t>,</a:t>
              </a:r>
            </a:p>
            <a:p>
              <a:r>
                <a:rPr lang="en-US" sz="1800"/>
                <a:t>shear stress</a:t>
              </a:r>
            </a:p>
          </p:txBody>
        </p:sp>
        <p:sp>
          <p:nvSpPr>
            <p:cNvPr id="25" name="Text Box 20"/>
            <p:cNvSpPr txBox="1">
              <a:spLocks noChangeArrowheads="1"/>
            </p:cNvSpPr>
            <p:nvPr/>
          </p:nvSpPr>
          <p:spPr bwMode="auto">
            <a:xfrm>
              <a:off x="1536" y="3072"/>
              <a:ext cx="58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cutting plane</a:t>
              </a:r>
            </a:p>
          </p:txBody>
        </p:sp>
      </p:grpSp>
      <mc:AlternateContent xmlns:mc="http://schemas.openxmlformats.org/markup-compatibility/2006" xmlns:a14="http://schemas.microsoft.com/office/drawing/2010/main">
        <mc:Choice Requires="a14">
          <p:sp>
            <p:nvSpPr>
              <p:cNvPr id="26" name="TextBox 25"/>
              <p:cNvSpPr txBox="1"/>
              <p:nvPr/>
            </p:nvSpPr>
            <p:spPr>
              <a:xfrm>
                <a:off x="2226696" y="4096577"/>
                <a:ext cx="24774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𝒕</m:t>
                      </m:r>
                      <m:r>
                        <a:rPr lang="en-US" sz="2800" i="1">
                          <a:latin typeface="Cambria Math" panose="02040503050406030204" pitchFamily="18" charset="0"/>
                        </a:rPr>
                        <m:t>=</m:t>
                      </m:r>
                      <m:r>
                        <a:rPr lang="en-US" sz="2800" b="1" i="1">
                          <a:latin typeface="Cambria Math" panose="02040503050406030204" pitchFamily="18" charset="0"/>
                        </a:rPr>
                        <m:t>𝑻𝒏</m:t>
                      </m:r>
                      <m:r>
                        <a:rPr lang="en-US" sz="2800" b="1" i="1">
                          <a:latin typeface="Cambria Math" panose="02040503050406030204" pitchFamily="18" charset="0"/>
                        </a:rPr>
                        <m:t>=</m:t>
                      </m:r>
                      <m:r>
                        <a:rPr lang="en-US" sz="2800" b="1" i="1">
                          <a:latin typeface="Cambria Math" panose="02040503050406030204" pitchFamily="18" charset="0"/>
                          <a:ea typeface="Cambria Math" panose="02040503050406030204" pitchFamily="18" charset="0"/>
                        </a:rPr>
                        <m:t>𝝈</m:t>
                      </m:r>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𝝉</m:t>
                      </m:r>
                    </m:oMath>
                  </m:oMathPara>
                </a14:m>
                <a:endParaRPr lang="en-US" sz="28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226696" y="4096577"/>
                <a:ext cx="2477409"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334BE11-795F-4BE1-A218-11F314153107}"/>
                  </a:ext>
                </a:extLst>
              </p:cNvPr>
              <p:cNvSpPr txBox="1"/>
              <p:nvPr/>
            </p:nvSpPr>
            <p:spPr>
              <a:xfrm>
                <a:off x="1209672" y="2192059"/>
                <a:ext cx="5610164" cy="646331"/>
              </a:xfrm>
              <a:prstGeom prst="rect">
                <a:avLst/>
              </a:prstGeom>
              <a:noFill/>
            </p:spPr>
            <p:txBody>
              <a:bodyPr wrap="square" rtlCol="0">
                <a:spAutoFit/>
              </a:bodyPr>
              <a:lstStyle/>
              <a:p>
                <a:r>
                  <a:rPr lang="en-US" dirty="0">
                    <a:solidFill>
                      <a:srgbClr val="FF0000"/>
                    </a:solidFill>
                  </a:rPr>
                  <a:t>(Note that we are again using </a:t>
                </a:r>
                <a14:m>
                  <m:oMath xmlns:m="http://schemas.openxmlformats.org/officeDocument/2006/math">
                    <m:r>
                      <a:rPr lang="en-US" b="1" i="1">
                        <a:solidFill>
                          <a:srgbClr val="FF0000"/>
                        </a:solidFill>
                        <a:latin typeface="Cambria Math" panose="02040503050406030204" pitchFamily="18" charset="0"/>
                        <a:ea typeface="Cambria Math" panose="02040503050406030204" pitchFamily="18" charset="0"/>
                      </a:rPr>
                      <m:t>𝝈</m:t>
                    </m:r>
                  </m:oMath>
                </a14:m>
                <a:r>
                  <a:rPr lang="en-US" dirty="0">
                    <a:solidFill>
                      <a:srgbClr val="FF0000"/>
                    </a:solidFill>
                  </a:rPr>
                  <a:t> and </a:t>
                </a:r>
                <a14:m>
                  <m:oMath xmlns:m="http://schemas.openxmlformats.org/officeDocument/2006/math">
                    <m:r>
                      <a:rPr lang="en-US" b="1" i="1" dirty="0" smtClean="0">
                        <a:solidFill>
                          <a:srgbClr val="FF0000"/>
                        </a:solidFill>
                        <a:latin typeface="Cambria Math" panose="02040503050406030204" pitchFamily="18" charset="0"/>
                        <a:ea typeface="Cambria Math" panose="02040503050406030204" pitchFamily="18" charset="0"/>
                      </a:rPr>
                      <m:t>𝝉</m:t>
                    </m:r>
                  </m:oMath>
                </a14:m>
                <a:r>
                  <a:rPr lang="en-US" dirty="0">
                    <a:solidFill>
                      <a:srgbClr val="FF0000"/>
                    </a:solidFill>
                  </a:rPr>
                  <a:t> to represent normal and shear stresses, respectively.)</a:t>
                </a:r>
              </a:p>
            </p:txBody>
          </p:sp>
        </mc:Choice>
        <mc:Fallback xmlns="">
          <p:sp>
            <p:nvSpPr>
              <p:cNvPr id="2" name="TextBox 1">
                <a:extLst>
                  <a:ext uri="{FF2B5EF4-FFF2-40B4-BE49-F238E27FC236}">
                    <a16:creationId xmlns:a16="http://schemas.microsoft.com/office/drawing/2014/main" id="{5334BE11-795F-4BE1-A218-11F314153107}"/>
                  </a:ext>
                </a:extLst>
              </p:cNvPr>
              <p:cNvSpPr txBox="1">
                <a:spLocks noRot="1" noChangeAspect="1" noMove="1" noResize="1" noEditPoints="1" noAdjustHandles="1" noChangeArrowheads="1" noChangeShapeType="1" noTextEdit="1"/>
              </p:cNvSpPr>
              <p:nvPr/>
            </p:nvSpPr>
            <p:spPr>
              <a:xfrm>
                <a:off x="1209672" y="2192059"/>
                <a:ext cx="5610164" cy="646331"/>
              </a:xfrm>
              <a:prstGeom prst="rect">
                <a:avLst/>
              </a:prstGeom>
              <a:blipFill>
                <a:blip r:embed="rId3"/>
                <a:stretch>
                  <a:fillRect l="-869"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31427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2286000" y="304800"/>
            <a:ext cx="7772400" cy="609600"/>
          </a:xfrm>
        </p:spPr>
        <p:txBody>
          <a:bodyPr/>
          <a:lstStyle/>
          <a:p>
            <a:r>
              <a:rPr lang="en-US" sz="3200" b="1" dirty="0">
                <a:solidFill>
                  <a:srgbClr val="0070C0"/>
                </a:solidFill>
              </a:rPr>
              <a:t>Principal Stresses</a:t>
            </a:r>
          </a:p>
        </p:txBody>
      </p:sp>
      <mc:AlternateContent xmlns:mc="http://schemas.openxmlformats.org/markup-compatibility/2006" xmlns:a14="http://schemas.microsoft.com/office/drawing/2010/main">
        <mc:Choice Requires="a14">
          <p:sp>
            <p:nvSpPr>
              <p:cNvPr id="119813" name="Rectangle 3"/>
              <p:cNvSpPr>
                <a:spLocks noGrp="1" noChangeArrowheads="1"/>
              </p:cNvSpPr>
              <p:nvPr>
                <p:ph type="body" idx="1"/>
              </p:nvPr>
            </p:nvSpPr>
            <p:spPr>
              <a:xfrm>
                <a:off x="457200" y="990600"/>
                <a:ext cx="11353800" cy="5090624"/>
              </a:xfrm>
            </p:spPr>
            <p:txBody>
              <a:bodyPr>
                <a:spAutoFit/>
              </a:bodyPr>
              <a:lstStyle/>
              <a:p>
                <a:pPr>
                  <a:lnSpc>
                    <a:spcPct val="90000"/>
                  </a:lnSpc>
                </a:pPr>
                <a:r>
                  <a:rPr lang="en-US" sz="2400" dirty="0">
                    <a:solidFill>
                      <a:schemeClr val="tx1"/>
                    </a:solidFill>
                  </a:rPr>
                  <a:t>Determine the particular surface normal </a:t>
                </a:r>
                <a:r>
                  <a:rPr lang="en-US" sz="2400" b="1" i="1" dirty="0">
                    <a:solidFill>
                      <a:schemeClr val="tx1"/>
                    </a:solidFill>
                  </a:rPr>
                  <a:t>n</a:t>
                </a:r>
                <a:r>
                  <a:rPr lang="en-US" sz="2400" dirty="0">
                    <a:solidFill>
                      <a:schemeClr val="tx1"/>
                    </a:solidFill>
                  </a:rPr>
                  <a:t> that maximizes the normal stress </a:t>
                </a:r>
                <a14:m>
                  <m:oMath xmlns:m="http://schemas.openxmlformats.org/officeDocument/2006/math">
                    <m:r>
                      <a:rPr lang="en-US" sz="2400" b="1" i="1" dirty="0" smtClean="0">
                        <a:solidFill>
                          <a:schemeClr val="tx1"/>
                        </a:solidFill>
                        <a:latin typeface="Cambria Math" panose="02040503050406030204" pitchFamily="18" charset="0"/>
                        <a:sym typeface="Symbol" pitchFamily="18" charset="2"/>
                      </a:rPr>
                      <m:t></m:t>
                    </m:r>
                  </m:oMath>
                </a14:m>
                <a:r>
                  <a:rPr lang="en-US" sz="2400" b="1" i="1" dirty="0">
                    <a:solidFill>
                      <a:schemeClr val="tx1"/>
                    </a:solidFill>
                    <a:sym typeface="Symbol" pitchFamily="18" charset="2"/>
                  </a:rPr>
                  <a:t> </a:t>
                </a:r>
                <a:r>
                  <a:rPr lang="en-US" sz="2400" dirty="0">
                    <a:solidFill>
                      <a:schemeClr val="tx1"/>
                    </a:solidFill>
                  </a:rPr>
                  <a:t>and zeros the shear stress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𝝉</m:t>
                    </m:r>
                  </m:oMath>
                </a14:m>
                <a:r>
                  <a:rPr lang="en-US" sz="2400" dirty="0">
                    <a:solidFill>
                      <a:schemeClr val="tx1"/>
                    </a:solidFill>
                  </a:rPr>
                  <a:t>. In this case,</a:t>
                </a:r>
              </a:p>
              <a:p>
                <a:pPr>
                  <a:lnSpc>
                    <a:spcPct val="90000"/>
                  </a:lnSpc>
                </a:pPr>
                <a:endParaRPr lang="en-US" sz="2800" dirty="0">
                  <a:solidFill>
                    <a:schemeClr val="tx1"/>
                  </a:solidFill>
                </a:endParaRPr>
              </a:p>
              <a:p>
                <a:pPr>
                  <a:lnSpc>
                    <a:spcPct val="90000"/>
                  </a:lnSpc>
                </a:pPr>
                <a:endParaRPr lang="en-US" sz="2400" dirty="0">
                  <a:solidFill>
                    <a:schemeClr val="tx1"/>
                  </a:solidFill>
                </a:endParaRPr>
              </a:p>
              <a:p>
                <a:pPr>
                  <a:lnSpc>
                    <a:spcPct val="90000"/>
                  </a:lnSpc>
                </a:pPr>
                <a:endParaRPr lang="en-US" sz="2400" dirty="0">
                  <a:solidFill>
                    <a:schemeClr val="tx1"/>
                  </a:solidFill>
                </a:endParaRPr>
              </a:p>
              <a:p>
                <a:pPr>
                  <a:lnSpc>
                    <a:spcPct val="90000"/>
                  </a:lnSpc>
                </a:pPr>
                <a:endParaRPr lang="en-US" sz="2400" dirty="0">
                  <a:solidFill>
                    <a:schemeClr val="tx1"/>
                  </a:solidFill>
                </a:endParaRPr>
              </a:p>
              <a:p>
                <a:pPr>
                  <a:lnSpc>
                    <a:spcPct val="90000"/>
                  </a:lnSpc>
                </a:pPr>
                <a:endParaRPr lang="en-US" sz="2400" dirty="0">
                  <a:solidFill>
                    <a:schemeClr val="tx1"/>
                  </a:solidFill>
                </a:endParaRPr>
              </a:p>
              <a:p>
                <a:pPr marL="0" indent="0">
                  <a:lnSpc>
                    <a:spcPct val="90000"/>
                  </a:lnSpc>
                  <a:buNone/>
                </a:pPr>
                <a:endParaRPr lang="en-US" sz="2400" dirty="0">
                  <a:solidFill>
                    <a:schemeClr val="tx1"/>
                  </a:solidFill>
                </a:endParaRPr>
              </a:p>
              <a:p>
                <a:pPr>
                  <a:lnSpc>
                    <a:spcPct val="90000"/>
                  </a:lnSpc>
                </a:pPr>
                <a:endParaRPr lang="en-US" sz="2400" dirty="0">
                  <a:solidFill>
                    <a:schemeClr val="tx1"/>
                  </a:solidFill>
                </a:endParaRPr>
              </a:p>
              <a:p>
                <a:pPr>
                  <a:lnSpc>
                    <a:spcPct val="90000"/>
                  </a:lnSpc>
                </a:pPr>
                <a:endParaRPr lang="en-US" sz="2400" dirty="0">
                  <a:solidFill>
                    <a:schemeClr val="tx1"/>
                  </a:solidFill>
                </a:endParaRPr>
              </a:p>
              <a:p>
                <a:pPr>
                  <a:lnSpc>
                    <a:spcPct val="90000"/>
                  </a:lnSpc>
                </a:pPr>
                <a:endParaRPr lang="en-US" sz="1200" dirty="0">
                  <a:solidFill>
                    <a:schemeClr val="tx1"/>
                  </a:solidFill>
                </a:endParaRPr>
              </a:p>
              <a:p>
                <a:pPr>
                  <a:lnSpc>
                    <a:spcPct val="90000"/>
                  </a:lnSpc>
                </a:pPr>
                <a:r>
                  <a:rPr lang="en-US" sz="2400" dirty="0">
                    <a:solidFill>
                      <a:schemeClr val="tx1"/>
                    </a:solidFill>
                  </a:rPr>
                  <a:t>That is, we seek a coordinate system in which the stress tensor is diagonalized</a:t>
                </a:r>
              </a:p>
              <a:p>
                <a:pPr>
                  <a:lnSpc>
                    <a:spcPct val="90000"/>
                  </a:lnSpc>
                </a:pPr>
                <a:r>
                  <a:rPr lang="en-US" sz="2400" dirty="0">
                    <a:solidFill>
                      <a:schemeClr val="tx1"/>
                    </a:solidFill>
                  </a:rPr>
                  <a:t>Note that this is just one surface of 3</a:t>
                </a:r>
              </a:p>
            </p:txBody>
          </p:sp>
        </mc:Choice>
        <mc:Fallback xmlns="">
          <p:sp>
            <p:nvSpPr>
              <p:cNvPr id="119813" name="Rectangle 3"/>
              <p:cNvSpPr>
                <a:spLocks noGrp="1" noRot="1" noChangeAspect="1" noMove="1" noResize="1" noEditPoints="1" noAdjustHandles="1" noChangeArrowheads="1" noChangeShapeType="1" noTextEdit="1"/>
              </p:cNvSpPr>
              <p:nvPr>
                <p:ph type="body" idx="1"/>
              </p:nvPr>
            </p:nvSpPr>
            <p:spPr>
              <a:xfrm>
                <a:off x="457200" y="990600"/>
                <a:ext cx="11353800" cy="5090624"/>
              </a:xfrm>
              <a:blipFill>
                <a:blip r:embed="rId2"/>
                <a:stretch>
                  <a:fillRect l="-698" t="-1557" b="-1796"/>
                </a:stretch>
              </a:blipFill>
            </p:spPr>
            <p:txBody>
              <a:bodyPr/>
              <a:lstStyle/>
              <a:p>
                <a:r>
                  <a:rPr lang="en-US">
                    <a:noFill/>
                  </a:rPr>
                  <a:t> </a:t>
                </a:r>
              </a:p>
            </p:txBody>
          </p:sp>
        </mc:Fallback>
      </mc:AlternateContent>
      <p:sp>
        <p:nvSpPr>
          <p:cNvPr id="11981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51083E-6397-4842-AA17-480C31680DF4}" type="slidenum">
              <a:rPr lang="en-US" sz="1400"/>
              <a:pPr/>
              <a:t>16</a:t>
            </a:fld>
            <a:endParaRPr lang="en-US" sz="1400"/>
          </a:p>
        </p:txBody>
      </p:sp>
      <p:grpSp>
        <p:nvGrpSpPr>
          <p:cNvPr id="22" name="Group 5">
            <a:extLst>
              <a:ext uri="{FF2B5EF4-FFF2-40B4-BE49-F238E27FC236}">
                <a16:creationId xmlns:a16="http://schemas.microsoft.com/office/drawing/2014/main" id="{0FCB33B7-D5BB-4A89-8B21-1DF55BA0FE50}"/>
              </a:ext>
            </a:extLst>
          </p:cNvPr>
          <p:cNvGrpSpPr>
            <a:grpSpLocks noChangeAspect="1"/>
          </p:cNvGrpSpPr>
          <p:nvPr/>
        </p:nvGrpSpPr>
        <p:grpSpPr bwMode="auto">
          <a:xfrm>
            <a:off x="6493881" y="1766849"/>
            <a:ext cx="4860906" cy="3313913"/>
            <a:chOff x="1536" y="2561"/>
            <a:chExt cx="2262" cy="1542"/>
          </a:xfrm>
        </p:grpSpPr>
        <p:sp>
          <p:nvSpPr>
            <p:cNvPr id="23" name="Freeform 6">
              <a:extLst>
                <a:ext uri="{FF2B5EF4-FFF2-40B4-BE49-F238E27FC236}">
                  <a16:creationId xmlns:a16="http://schemas.microsoft.com/office/drawing/2014/main" id="{5AE38734-4378-4824-94FA-1AA8B248B768}"/>
                </a:ext>
              </a:extLst>
            </p:cNvPr>
            <p:cNvSpPr>
              <a:spLocks/>
            </p:cNvSpPr>
            <p:nvPr/>
          </p:nvSpPr>
          <p:spPr bwMode="auto">
            <a:xfrm>
              <a:off x="2184" y="3315"/>
              <a:ext cx="1168" cy="734"/>
            </a:xfrm>
            <a:custGeom>
              <a:avLst/>
              <a:gdLst>
                <a:gd name="T0" fmla="*/ 184 w 1168"/>
                <a:gd name="T1" fmla="*/ 0 h 734"/>
                <a:gd name="T2" fmla="*/ 45 w 1168"/>
                <a:gd name="T3" fmla="*/ 176 h 734"/>
                <a:gd name="T4" fmla="*/ 87 w 1168"/>
                <a:gd name="T5" fmla="*/ 588 h 734"/>
                <a:gd name="T6" fmla="*/ 566 w 1168"/>
                <a:gd name="T7" fmla="*/ 728 h 734"/>
                <a:gd name="T8" fmla="*/ 1081 w 1168"/>
                <a:gd name="T9" fmla="*/ 625 h 734"/>
                <a:gd name="T10" fmla="*/ 1087 w 1168"/>
                <a:gd name="T11" fmla="*/ 322 h 7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734">
                  <a:moveTo>
                    <a:pt x="184" y="0"/>
                  </a:moveTo>
                  <a:cubicBezTo>
                    <a:pt x="122" y="39"/>
                    <a:pt x="61" y="78"/>
                    <a:pt x="45" y="176"/>
                  </a:cubicBezTo>
                  <a:cubicBezTo>
                    <a:pt x="29" y="274"/>
                    <a:pt x="0" y="496"/>
                    <a:pt x="87" y="588"/>
                  </a:cubicBezTo>
                  <a:cubicBezTo>
                    <a:pt x="174" y="680"/>
                    <a:pt x="400" y="722"/>
                    <a:pt x="566" y="728"/>
                  </a:cubicBezTo>
                  <a:cubicBezTo>
                    <a:pt x="732" y="734"/>
                    <a:pt x="994" y="693"/>
                    <a:pt x="1081" y="625"/>
                  </a:cubicBezTo>
                  <a:cubicBezTo>
                    <a:pt x="1168" y="557"/>
                    <a:pt x="1078" y="386"/>
                    <a:pt x="1087"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4" name="Freeform 7">
              <a:extLst>
                <a:ext uri="{FF2B5EF4-FFF2-40B4-BE49-F238E27FC236}">
                  <a16:creationId xmlns:a16="http://schemas.microsoft.com/office/drawing/2014/main" id="{7D2C849A-E4FF-4FA0-B5E6-96DDE49AACCB}"/>
                </a:ext>
              </a:extLst>
            </p:cNvPr>
            <p:cNvSpPr>
              <a:spLocks/>
            </p:cNvSpPr>
            <p:nvPr/>
          </p:nvSpPr>
          <p:spPr bwMode="auto">
            <a:xfrm>
              <a:off x="2417" y="2779"/>
              <a:ext cx="941" cy="779"/>
            </a:xfrm>
            <a:custGeom>
              <a:avLst/>
              <a:gdLst>
                <a:gd name="T0" fmla="*/ 0 w 941"/>
                <a:gd name="T1" fmla="*/ 464 h 779"/>
                <a:gd name="T2" fmla="*/ 187 w 941"/>
                <a:gd name="T3" fmla="*/ 149 h 779"/>
                <a:gd name="T4" fmla="*/ 654 w 941"/>
                <a:gd name="T5" fmla="*/ 27 h 779"/>
                <a:gd name="T6" fmla="*/ 903 w 941"/>
                <a:gd name="T7" fmla="*/ 312 h 779"/>
                <a:gd name="T8" fmla="*/ 884 w 941"/>
                <a:gd name="T9" fmla="*/ 779 h 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779">
                  <a:moveTo>
                    <a:pt x="0" y="464"/>
                  </a:moveTo>
                  <a:cubicBezTo>
                    <a:pt x="30" y="412"/>
                    <a:pt x="78" y="222"/>
                    <a:pt x="187" y="149"/>
                  </a:cubicBezTo>
                  <a:cubicBezTo>
                    <a:pt x="296" y="76"/>
                    <a:pt x="535" y="0"/>
                    <a:pt x="654" y="27"/>
                  </a:cubicBezTo>
                  <a:cubicBezTo>
                    <a:pt x="773" y="54"/>
                    <a:pt x="865" y="187"/>
                    <a:pt x="903" y="312"/>
                  </a:cubicBezTo>
                  <a:cubicBezTo>
                    <a:pt x="941" y="437"/>
                    <a:pt x="888" y="682"/>
                    <a:pt x="884" y="779"/>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5" name="Oval 8">
              <a:extLst>
                <a:ext uri="{FF2B5EF4-FFF2-40B4-BE49-F238E27FC236}">
                  <a16:creationId xmlns:a16="http://schemas.microsoft.com/office/drawing/2014/main" id="{10295509-D93F-4AD7-A955-6209CC3C3D25}"/>
                </a:ext>
              </a:extLst>
            </p:cNvPr>
            <p:cNvSpPr>
              <a:spLocks noChangeArrowheads="1"/>
            </p:cNvSpPr>
            <p:nvPr/>
          </p:nvSpPr>
          <p:spPr bwMode="auto">
            <a:xfrm rot="1257320">
              <a:off x="2342" y="3320"/>
              <a:ext cx="962" cy="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 name="Line 10">
              <a:extLst>
                <a:ext uri="{FF2B5EF4-FFF2-40B4-BE49-F238E27FC236}">
                  <a16:creationId xmlns:a16="http://schemas.microsoft.com/office/drawing/2014/main" id="{DC69B35E-CBA1-4AD5-B508-A2FC1167EE57}"/>
                </a:ext>
              </a:extLst>
            </p:cNvPr>
            <p:cNvSpPr>
              <a:spLocks noChangeShapeType="1"/>
            </p:cNvSpPr>
            <p:nvPr/>
          </p:nvSpPr>
          <p:spPr bwMode="auto">
            <a:xfrm flipV="1">
              <a:off x="2792" y="2618"/>
              <a:ext cx="358" cy="8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9" name="Freeform 12">
              <a:extLst>
                <a:ext uri="{FF2B5EF4-FFF2-40B4-BE49-F238E27FC236}">
                  <a16:creationId xmlns:a16="http://schemas.microsoft.com/office/drawing/2014/main" id="{0A6834DA-2A91-4E1A-B749-4C228505C315}"/>
                </a:ext>
              </a:extLst>
            </p:cNvPr>
            <p:cNvSpPr>
              <a:spLocks/>
            </p:cNvSpPr>
            <p:nvPr/>
          </p:nvSpPr>
          <p:spPr bwMode="auto">
            <a:xfrm>
              <a:off x="1968" y="2891"/>
              <a:ext cx="1830" cy="1212"/>
            </a:xfrm>
            <a:custGeom>
              <a:avLst/>
              <a:gdLst>
                <a:gd name="T0" fmla="*/ 0 w 1830"/>
                <a:gd name="T1" fmla="*/ 479 h 1212"/>
                <a:gd name="T2" fmla="*/ 1412 w 1830"/>
                <a:gd name="T3" fmla="*/ 1212 h 1212"/>
                <a:gd name="T4" fmla="*/ 1830 w 1830"/>
                <a:gd name="T5" fmla="*/ 752 h 1212"/>
                <a:gd name="T6" fmla="*/ 455 w 1830"/>
                <a:gd name="T7" fmla="*/ 0 h 1212"/>
                <a:gd name="T8" fmla="*/ 0 w 1830"/>
                <a:gd name="T9" fmla="*/ 479 h 1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1212">
                  <a:moveTo>
                    <a:pt x="0" y="479"/>
                  </a:moveTo>
                  <a:lnTo>
                    <a:pt x="1412" y="1212"/>
                  </a:lnTo>
                  <a:lnTo>
                    <a:pt x="1830" y="752"/>
                  </a:lnTo>
                  <a:lnTo>
                    <a:pt x="455" y="0"/>
                  </a:lnTo>
                  <a:lnTo>
                    <a:pt x="0" y="479"/>
                  </a:lnTo>
                  <a:close/>
                </a:path>
              </a:pathLst>
            </a:custGeom>
            <a:noFill/>
            <a:ln w="190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0" name="Line 13">
              <a:extLst>
                <a:ext uri="{FF2B5EF4-FFF2-40B4-BE49-F238E27FC236}">
                  <a16:creationId xmlns:a16="http://schemas.microsoft.com/office/drawing/2014/main" id="{2C408D2B-F2B1-47DE-AEAC-09739327E8E8}"/>
                </a:ext>
              </a:extLst>
            </p:cNvPr>
            <p:cNvSpPr>
              <a:spLocks noChangeShapeType="1"/>
            </p:cNvSpPr>
            <p:nvPr/>
          </p:nvSpPr>
          <p:spPr bwMode="auto">
            <a:xfrm flipV="1">
              <a:off x="2926" y="3309"/>
              <a:ext cx="91" cy="1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1" name="Line 14">
              <a:extLst>
                <a:ext uri="{FF2B5EF4-FFF2-40B4-BE49-F238E27FC236}">
                  <a16:creationId xmlns:a16="http://schemas.microsoft.com/office/drawing/2014/main" id="{95ED74A5-B471-4A5B-9CDD-DD443264D6FD}"/>
                </a:ext>
              </a:extLst>
            </p:cNvPr>
            <p:cNvSpPr>
              <a:spLocks noChangeShapeType="1"/>
            </p:cNvSpPr>
            <p:nvPr/>
          </p:nvSpPr>
          <p:spPr bwMode="auto">
            <a:xfrm>
              <a:off x="2948" y="3443"/>
              <a:ext cx="56" cy="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2" name="Line 15">
              <a:extLst>
                <a:ext uri="{FF2B5EF4-FFF2-40B4-BE49-F238E27FC236}">
                  <a16:creationId xmlns:a16="http://schemas.microsoft.com/office/drawing/2014/main" id="{CD239DED-606C-4C26-BD85-A04F7806920E}"/>
                </a:ext>
              </a:extLst>
            </p:cNvPr>
            <p:cNvSpPr>
              <a:spLocks noChangeShapeType="1"/>
            </p:cNvSpPr>
            <p:nvPr/>
          </p:nvSpPr>
          <p:spPr bwMode="auto">
            <a:xfrm flipH="1">
              <a:off x="2968" y="3473"/>
              <a:ext cx="30" cy="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3" name="Text Box 16">
              <a:extLst>
                <a:ext uri="{FF2B5EF4-FFF2-40B4-BE49-F238E27FC236}">
                  <a16:creationId xmlns:a16="http://schemas.microsoft.com/office/drawing/2014/main" id="{2856FCBD-F7E8-4C8C-B60E-6914601195B2}"/>
                </a:ext>
              </a:extLst>
            </p:cNvPr>
            <p:cNvSpPr txBox="1">
              <a:spLocks noChangeArrowheads="1"/>
            </p:cNvSpPr>
            <p:nvPr/>
          </p:nvSpPr>
          <p:spPr bwMode="auto">
            <a:xfrm>
              <a:off x="2908" y="3488"/>
              <a:ext cx="64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a:t>n</a:t>
              </a:r>
              <a:r>
                <a:rPr lang="en-US" sz="1800" dirty="0"/>
                <a:t>, surface unit</a:t>
              </a:r>
            </a:p>
            <a:p>
              <a:r>
                <a:rPr lang="en-US" sz="1800" dirty="0"/>
                <a:t>normal vector</a:t>
              </a:r>
            </a:p>
          </p:txBody>
        </p:sp>
        <mc:AlternateContent xmlns:mc="http://schemas.openxmlformats.org/markup-compatibility/2006" xmlns:a14="http://schemas.microsoft.com/office/drawing/2010/main">
          <mc:Choice Requires="a14">
            <p:sp>
              <p:nvSpPr>
                <p:cNvPr id="35" name="Text Box 18">
                  <a:extLst>
                    <a:ext uri="{FF2B5EF4-FFF2-40B4-BE49-F238E27FC236}">
                      <a16:creationId xmlns:a16="http://schemas.microsoft.com/office/drawing/2014/main" id="{502C00CE-BE75-4CBA-AD48-8E23CC9C67DF}"/>
                    </a:ext>
                  </a:extLst>
                </p:cNvPr>
                <p:cNvSpPr txBox="1">
                  <a:spLocks noChangeArrowheads="1"/>
                </p:cNvSpPr>
                <p:nvPr/>
              </p:nvSpPr>
              <p:spPr bwMode="auto">
                <a:xfrm>
                  <a:off x="3124" y="2561"/>
                  <a:ext cx="366" cy="1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sz="1800" b="1" i="1" dirty="0" smtClean="0">
                            <a:latin typeface="Cambria Math" panose="02040503050406030204" pitchFamily="18" charset="0"/>
                          </a:rPr>
                          <m:t>𝒕</m:t>
                        </m:r>
                        <m:r>
                          <a:rPr lang="en-US" sz="1800" b="1" i="1" dirty="0" smtClean="0">
                            <a:latin typeface="Cambria Math" panose="02040503050406030204" pitchFamily="18" charset="0"/>
                          </a:rPr>
                          <m:t>=</m:t>
                        </m:r>
                        <m:r>
                          <a:rPr lang="en-US" sz="1800" b="1" i="1" dirty="0" smtClean="0">
                            <a:latin typeface="Cambria Math" panose="02040503050406030204" pitchFamily="18" charset="0"/>
                            <a:ea typeface="Cambria Math" panose="02040503050406030204" pitchFamily="18" charset="0"/>
                          </a:rPr>
                          <m:t>𝝈</m:t>
                        </m:r>
                      </m:oMath>
                    </m:oMathPara>
                  </a14:m>
                  <a:endParaRPr lang="en-US" sz="1800" dirty="0"/>
                </a:p>
              </p:txBody>
            </p:sp>
          </mc:Choice>
          <mc:Fallback xmlns="">
            <p:sp>
              <p:nvSpPr>
                <p:cNvPr id="35" name="Text Box 18">
                  <a:extLst>
                    <a:ext uri="{FF2B5EF4-FFF2-40B4-BE49-F238E27FC236}">
                      <a16:creationId xmlns:a16="http://schemas.microsoft.com/office/drawing/2014/main" id="{502C00CE-BE75-4CBA-AD48-8E23CC9C67DF}"/>
                    </a:ext>
                  </a:extLst>
                </p:cNvPr>
                <p:cNvSpPr txBox="1">
                  <a:spLocks noRot="1" noChangeAspect="1" noMove="1" noResize="1" noEditPoints="1" noAdjustHandles="1" noChangeArrowheads="1" noChangeShapeType="1" noTextEdit="1"/>
                </p:cNvSpPr>
                <p:nvPr/>
              </p:nvSpPr>
              <p:spPr bwMode="auto">
                <a:xfrm>
                  <a:off x="3124" y="2561"/>
                  <a:ext cx="366" cy="172"/>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7" name="Text Box 20">
              <a:extLst>
                <a:ext uri="{FF2B5EF4-FFF2-40B4-BE49-F238E27FC236}">
                  <a16:creationId xmlns:a16="http://schemas.microsoft.com/office/drawing/2014/main" id="{23C3AC41-9982-4272-81DC-D78C1D5DD1A7}"/>
                </a:ext>
              </a:extLst>
            </p:cNvPr>
            <p:cNvSpPr txBox="1">
              <a:spLocks noChangeArrowheads="1"/>
            </p:cNvSpPr>
            <p:nvPr/>
          </p:nvSpPr>
          <p:spPr bwMode="auto">
            <a:xfrm>
              <a:off x="1536" y="3072"/>
              <a:ext cx="58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cutting plane</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9086BE0-D2D4-C46D-B894-F79EC098E1CE}"/>
                  </a:ext>
                </a:extLst>
              </p:cNvPr>
              <p:cNvSpPr txBox="1"/>
              <p:nvPr/>
            </p:nvSpPr>
            <p:spPr>
              <a:xfrm>
                <a:off x="1970323" y="3155942"/>
                <a:ext cx="33870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𝒕</m:t>
                      </m:r>
                      <m:r>
                        <a:rPr lang="en-US" sz="2800" i="1">
                          <a:latin typeface="Cambria Math" panose="02040503050406030204" pitchFamily="18" charset="0"/>
                        </a:rPr>
                        <m:t>=</m:t>
                      </m:r>
                      <m:r>
                        <a:rPr lang="en-US" sz="2800" b="1" i="1">
                          <a:latin typeface="Cambria Math" panose="02040503050406030204" pitchFamily="18" charset="0"/>
                        </a:rPr>
                        <m:t>𝑻𝒏</m:t>
                      </m:r>
                      <m:r>
                        <a:rPr lang="en-US" sz="2800" b="1" i="1">
                          <a:latin typeface="Cambria Math" panose="02040503050406030204" pitchFamily="18" charset="0"/>
                        </a:rPr>
                        <m:t>=</m:t>
                      </m:r>
                      <m:r>
                        <a:rPr lang="en-US" sz="2800" b="1" i="1">
                          <a:latin typeface="Cambria Math" panose="02040503050406030204" pitchFamily="18" charset="0"/>
                          <a:ea typeface="Cambria Math" panose="02040503050406030204" pitchFamily="18" charset="0"/>
                        </a:rPr>
                        <m:t>𝝈</m:t>
                      </m:r>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𝝉</m:t>
                      </m:r>
                      <m:r>
                        <a:rPr lang="en-US" sz="2800" b="1"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r>
                        <a:rPr lang="en-US" sz="2800" b="1" i="1">
                          <a:latin typeface="Cambria Math" panose="02040503050406030204" pitchFamily="18" charset="0"/>
                          <a:ea typeface="Cambria Math" panose="02040503050406030204" pitchFamily="18" charset="0"/>
                        </a:rPr>
                        <m:t>𝒏</m:t>
                      </m:r>
                    </m:oMath>
                  </m:oMathPara>
                </a14:m>
                <a:endParaRPr lang="en-US" sz="2800" b="1" dirty="0"/>
              </a:p>
            </p:txBody>
          </p:sp>
        </mc:Choice>
        <mc:Fallback xmlns="">
          <p:sp>
            <p:nvSpPr>
              <p:cNvPr id="3" name="TextBox 2">
                <a:extLst>
                  <a:ext uri="{FF2B5EF4-FFF2-40B4-BE49-F238E27FC236}">
                    <a16:creationId xmlns:a16="http://schemas.microsoft.com/office/drawing/2014/main" id="{49086BE0-D2D4-C46D-B894-F79EC098E1CE}"/>
                  </a:ext>
                </a:extLst>
              </p:cNvPr>
              <p:cNvSpPr txBox="1">
                <a:spLocks noRot="1" noChangeAspect="1" noMove="1" noResize="1" noEditPoints="1" noAdjustHandles="1" noChangeArrowheads="1" noChangeShapeType="1" noTextEdit="1"/>
              </p:cNvSpPr>
              <p:nvPr/>
            </p:nvSpPr>
            <p:spPr>
              <a:xfrm>
                <a:off x="1970323" y="3155942"/>
                <a:ext cx="3387081" cy="430887"/>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ED66454-5D50-F39F-4960-8DF985EA1018}"/>
              </a:ext>
            </a:extLst>
          </p:cNvPr>
          <p:cNvCxnSpPr>
            <a:cxnSpLocks/>
          </p:cNvCxnSpPr>
          <p:nvPr/>
        </p:nvCxnSpPr>
        <p:spPr>
          <a:xfrm flipV="1">
            <a:off x="4037839" y="3048000"/>
            <a:ext cx="520157" cy="689480"/>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63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rPr>
              <a:t>Principal Stresses – Eigenvalue Problem</a:t>
            </a:r>
          </a:p>
        </p:txBody>
      </p:sp>
      <p:sp>
        <p:nvSpPr>
          <p:cNvPr id="120837" name="Rectangle 3"/>
          <p:cNvSpPr>
            <a:spLocks noGrp="1" noChangeArrowheads="1"/>
          </p:cNvSpPr>
          <p:nvPr>
            <p:ph type="body" idx="1"/>
          </p:nvPr>
        </p:nvSpPr>
        <p:spPr>
          <a:xfrm>
            <a:off x="609600" y="1447800"/>
            <a:ext cx="10972800" cy="830997"/>
          </a:xfrm>
        </p:spPr>
        <p:txBody>
          <a:bodyPr>
            <a:spAutoFit/>
          </a:bodyPr>
          <a:lstStyle/>
          <a:p>
            <a:r>
              <a:rPr lang="en-US" sz="2400" dirty="0">
                <a:solidFill>
                  <a:schemeClr val="tx1"/>
                </a:solidFill>
              </a:rPr>
              <a:t>To determine the special directions that correspond to the maximum normal stresses, we need to solve the eigenvalue problem:</a:t>
            </a:r>
          </a:p>
        </p:txBody>
      </p:sp>
      <mc:AlternateContent xmlns:mc="http://schemas.openxmlformats.org/markup-compatibility/2006" xmlns:a14="http://schemas.microsoft.com/office/drawing/2010/main">
        <mc:Choice Requires="a14">
          <p:sp>
            <p:nvSpPr>
              <p:cNvPr id="120838" name="Object 4"/>
              <p:cNvSpPr txBox="1"/>
              <p:nvPr/>
            </p:nvSpPr>
            <p:spPr bwMode="auto">
              <a:xfrm>
                <a:off x="4582319" y="2895600"/>
                <a:ext cx="3103561" cy="584775"/>
              </a:xfrm>
              <a:prstGeom prst="rect">
                <a:avLst/>
              </a:prstGeom>
              <a:noFill/>
              <a:ln>
                <a:noFill/>
              </a:ln>
              <a:effectLst/>
            </p:spPr>
            <p:txBody>
              <a:bodyPr>
                <a:spAutoFit/>
              </a:bodyPr>
              <a:lstStyle/>
              <a:p>
                <a:pPr/>
                <a14:m>
                  <m:oMathPara xmlns:m="http://schemas.openxmlformats.org/officeDocument/2006/math">
                    <m:oMathParaPr>
                      <m:jc m:val="center"/>
                    </m:oMathParaPr>
                    <m:oMath xmlns:m="http://schemas.openxmlformats.org/officeDocument/2006/math">
                      <m:r>
                        <a:rPr lang="en-US" sz="3200" b="1" i="1" smtClean="0">
                          <a:solidFill>
                            <a:srgbClr val="000000"/>
                          </a:solidFill>
                          <a:latin typeface="Cambria Math" panose="02040503050406030204" pitchFamily="18" charset="0"/>
                        </a:rPr>
                        <m:t>𝑻𝒏</m:t>
                      </m:r>
                      <m:r>
                        <a:rPr lang="en-US" sz="3200" b="1" i="1" smtClean="0">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𝜎</m:t>
                      </m:r>
                      <m:r>
                        <a:rPr lang="en-US" sz="3200" b="1" i="1">
                          <a:solidFill>
                            <a:srgbClr val="000000"/>
                          </a:solidFill>
                          <a:latin typeface="Cambria Math" panose="02040503050406030204" pitchFamily="18" charset="0"/>
                        </a:rPr>
                        <m:t>𝒏</m:t>
                      </m:r>
                    </m:oMath>
                  </m:oMathPara>
                </a14:m>
                <a:endParaRPr lang="en-US" sz="3200" b="1" i="1" dirty="0"/>
              </a:p>
            </p:txBody>
          </p:sp>
        </mc:Choice>
        <mc:Fallback xmlns="">
          <p:sp>
            <p:nvSpPr>
              <p:cNvPr id="120838" name="Object 4"/>
              <p:cNvSpPr txBox="1">
                <a:spLocks noRot="1" noChangeAspect="1" noMove="1" noResize="1" noEditPoints="1" noAdjustHandles="1" noChangeArrowheads="1" noChangeShapeType="1" noTextEdit="1"/>
              </p:cNvSpPr>
              <p:nvPr/>
            </p:nvSpPr>
            <p:spPr bwMode="auto">
              <a:xfrm>
                <a:off x="4582319" y="2895600"/>
                <a:ext cx="3103561" cy="584775"/>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839" name="Object 5"/>
              <p:cNvSpPr txBox="1"/>
              <p:nvPr/>
            </p:nvSpPr>
            <p:spPr bwMode="auto">
              <a:xfrm>
                <a:off x="3352801" y="4607987"/>
                <a:ext cx="5486400" cy="584775"/>
              </a:xfrm>
              <a:prstGeom prst="rect">
                <a:avLst/>
              </a:prstGeom>
              <a:noFill/>
              <a:ln>
                <a:noFill/>
              </a:ln>
              <a:effectLst/>
            </p:spPr>
            <p:txBody>
              <a:bodyPr wrap="square">
                <a:spAutoFit/>
              </a:bodyPr>
              <a:lstStyle/>
              <a:p>
                <a:pPr/>
                <a14:m>
                  <m:oMathPara xmlns:m="http://schemas.openxmlformats.org/officeDocument/2006/math">
                    <m:oMathParaPr>
                      <m:jc m:val="center"/>
                    </m:oMathParaPr>
                    <m:oMath xmlns:m="http://schemas.openxmlformats.org/officeDocument/2006/math">
                      <m:r>
                        <a:rPr lang="en-US" sz="3200" b="1" i="1" smtClean="0">
                          <a:solidFill>
                            <a:srgbClr val="000000"/>
                          </a:solidFill>
                          <a:latin typeface="Cambria Math" panose="02040503050406030204" pitchFamily="18" charset="0"/>
                        </a:rPr>
                        <m:t>𝑻𝒏</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𝜎</m:t>
                      </m:r>
                      <m:r>
                        <a:rPr lang="en-US" sz="3200" b="1" i="1">
                          <a:solidFill>
                            <a:srgbClr val="000000"/>
                          </a:solidFill>
                          <a:latin typeface="Cambria Math" panose="02040503050406030204" pitchFamily="18" charset="0"/>
                        </a:rPr>
                        <m:t>𝒏</m:t>
                      </m:r>
                      <m:r>
                        <a:rPr lang="en-US" sz="3200" i="1">
                          <a:solidFill>
                            <a:srgbClr val="000000"/>
                          </a:solidFill>
                          <a:latin typeface="Cambria Math" panose="02040503050406030204" pitchFamily="18" charset="0"/>
                        </a:rPr>
                        <m:t>=</m:t>
                      </m:r>
                      <m:r>
                        <a:rPr lang="en-US" sz="3200" b="1" i="1" smtClean="0">
                          <a:solidFill>
                            <a:srgbClr val="000000"/>
                          </a:solidFill>
                          <a:latin typeface="Cambria Math" panose="02040503050406030204" pitchFamily="18" charset="0"/>
                        </a:rPr>
                        <m:t>𝟎</m:t>
                      </m:r>
                      <m:r>
                        <a:rPr lang="en-US" sz="3200" b="0" i="1" smtClean="0">
                          <a:solidFill>
                            <a:srgbClr val="000000"/>
                          </a:solidFill>
                          <a:latin typeface="Cambria Math" panose="02040503050406030204" pitchFamily="18" charset="0"/>
                        </a:rPr>
                        <m:t>=</m:t>
                      </m:r>
                      <m:d>
                        <m:dPr>
                          <m:ctrlPr>
                            <a:rPr lang="en-US" sz="3200" i="1">
                              <a:solidFill>
                                <a:srgbClr val="000000"/>
                              </a:solidFill>
                              <a:latin typeface="Cambria Math" panose="02040503050406030204" pitchFamily="18" charset="0"/>
                            </a:rPr>
                          </m:ctrlPr>
                        </m:dPr>
                        <m:e>
                          <m:r>
                            <a:rPr lang="en-US" sz="3200" b="1" i="1">
                              <a:solidFill>
                                <a:srgbClr val="000000"/>
                              </a:solidFill>
                              <a:latin typeface="Cambria Math" panose="02040503050406030204" pitchFamily="18" charset="0"/>
                            </a:rPr>
                            <m:t>𝑻</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𝜎</m:t>
                          </m:r>
                          <m:r>
                            <a:rPr lang="en-US" sz="3200" b="1" i="1">
                              <a:solidFill>
                                <a:srgbClr val="000000"/>
                              </a:solidFill>
                              <a:latin typeface="Cambria Math" panose="02040503050406030204" pitchFamily="18" charset="0"/>
                            </a:rPr>
                            <m:t>𝟏</m:t>
                          </m:r>
                        </m:e>
                      </m:d>
                      <m:r>
                        <a:rPr lang="en-US" sz="3200" b="1" i="1">
                          <a:solidFill>
                            <a:srgbClr val="000000"/>
                          </a:solidFill>
                          <a:latin typeface="Cambria Math" panose="02040503050406030204" pitchFamily="18" charset="0"/>
                        </a:rPr>
                        <m:t>𝒏</m:t>
                      </m:r>
                    </m:oMath>
                  </m:oMathPara>
                </a14:m>
                <a:endParaRPr lang="en-US" sz="3200" b="1" i="1" dirty="0"/>
              </a:p>
            </p:txBody>
          </p:sp>
        </mc:Choice>
        <mc:Fallback xmlns="">
          <p:sp>
            <p:nvSpPr>
              <p:cNvPr id="120839" name="Object 5"/>
              <p:cNvSpPr txBox="1">
                <a:spLocks noRot="1" noChangeAspect="1" noMove="1" noResize="1" noEditPoints="1" noAdjustHandles="1" noChangeArrowheads="1" noChangeShapeType="1" noTextEdit="1"/>
              </p:cNvSpPr>
              <p:nvPr/>
            </p:nvSpPr>
            <p:spPr bwMode="auto">
              <a:xfrm>
                <a:off x="3352801" y="4607987"/>
                <a:ext cx="5486400" cy="584775"/>
              </a:xfrm>
              <a:prstGeom prst="rect">
                <a:avLst/>
              </a:prstGeom>
              <a:blipFill>
                <a:blip r:embed="rId3"/>
                <a:stretch>
                  <a:fillRect/>
                </a:stretch>
              </a:blipFill>
              <a:ln>
                <a:noFill/>
              </a:ln>
              <a:effectLst/>
            </p:spPr>
            <p:txBody>
              <a:bodyPr/>
              <a:lstStyle/>
              <a:p>
                <a:r>
                  <a:rPr lang="en-US">
                    <a:noFill/>
                  </a:rPr>
                  <a:t> </a:t>
                </a:r>
              </a:p>
            </p:txBody>
          </p:sp>
        </mc:Fallback>
      </mc:AlternateContent>
      <p:sp>
        <p:nvSpPr>
          <p:cNvPr id="120840" name="AutoShape 6"/>
          <p:cNvSpPr>
            <a:spLocks noChangeArrowheads="1"/>
          </p:cNvSpPr>
          <p:nvPr/>
        </p:nvSpPr>
        <p:spPr bwMode="auto">
          <a:xfrm>
            <a:off x="5905499" y="3759862"/>
            <a:ext cx="381000" cy="457200"/>
          </a:xfrm>
          <a:prstGeom prst="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41"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CF8F0B6-DDBE-4698-ACD4-B4ED9F6EEBF2}" type="slidenum">
              <a:rPr lang="en-US" sz="1400"/>
              <a:pPr/>
              <a:t>17</a:t>
            </a:fld>
            <a:endParaRPr lang="en-US" sz="1400"/>
          </a:p>
        </p:txBody>
      </p:sp>
    </p:spTree>
    <p:extLst>
      <p:ext uri="{BB962C8B-B14F-4D97-AF65-F5344CB8AC3E}">
        <p14:creationId xmlns:p14="http://schemas.microsoft.com/office/powerpoint/2010/main" val="14858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p:bldP spid="1208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a:xfrm>
            <a:off x="1981200" y="274638"/>
            <a:ext cx="8229600" cy="798512"/>
          </a:xfrm>
        </p:spPr>
        <p:txBody>
          <a:bodyPr/>
          <a:lstStyle/>
          <a:p>
            <a:r>
              <a:rPr lang="en-US" sz="3200" b="1" dirty="0">
                <a:solidFill>
                  <a:srgbClr val="0070C0"/>
                </a:solidFill>
              </a:rPr>
              <a:t>Eigenvalue Problem</a:t>
            </a:r>
          </a:p>
        </p:txBody>
      </p:sp>
      <mc:AlternateContent xmlns:mc="http://schemas.openxmlformats.org/markup-compatibility/2006" xmlns:a14="http://schemas.microsoft.com/office/drawing/2010/main">
        <mc:Choice Requires="a14">
          <p:sp>
            <p:nvSpPr>
              <p:cNvPr id="121861" name="Rectangle 3"/>
              <p:cNvSpPr>
                <a:spLocks noGrp="1" noChangeArrowheads="1"/>
              </p:cNvSpPr>
              <p:nvPr>
                <p:ph type="body" idx="1"/>
              </p:nvPr>
            </p:nvSpPr>
            <p:spPr>
              <a:xfrm>
                <a:off x="609600" y="2020668"/>
                <a:ext cx="10972800" cy="2825389"/>
              </a:xfrm>
            </p:spPr>
            <p:txBody>
              <a:bodyPr>
                <a:spAutoFit/>
              </a:bodyPr>
              <a:lstStyle/>
              <a:p>
                <a:r>
                  <a:rPr lang="en-US" sz="2400" dirty="0">
                    <a:solidFill>
                      <a:schemeClr val="tx1"/>
                    </a:solidFill>
                  </a:rPr>
                  <a:t>We obtain three non-trivial solutions, the principal stresses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rPr>
                      <m:t>𝜎</m:t>
                    </m:r>
                    <m:r>
                      <a:rPr lang="en-US" sz="2400" i="1" baseline="-25000" dirty="0">
                        <a:solidFill>
                          <a:schemeClr val="tx1"/>
                        </a:solidFill>
                        <a:latin typeface="Cambria Math" panose="02040503050406030204" pitchFamily="18" charset="0"/>
                      </a:rPr>
                      <m:t>1</m:t>
                    </m:r>
                  </m:oMath>
                </a14:m>
                <a:r>
                  <a:rPr lang="en-US" sz="2400" dirty="0">
                    <a:solidFill>
                      <a:schemeClr val="tx1"/>
                    </a:solidFill>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rPr>
                      <m:t>𝜎</m:t>
                    </m:r>
                    <m:r>
                      <a:rPr lang="en-US" sz="2400" i="1" baseline="-25000" dirty="0">
                        <a:solidFill>
                          <a:schemeClr val="tx1"/>
                        </a:solidFill>
                        <a:latin typeface="Cambria Math" panose="02040503050406030204" pitchFamily="18" charset="0"/>
                      </a:rPr>
                      <m:t>2</m:t>
                    </m:r>
                  </m:oMath>
                </a14:m>
                <a:r>
                  <a:rPr lang="en-US" sz="2400" dirty="0">
                    <a:solidFill>
                      <a:schemeClr val="tx1"/>
                    </a:solidFill>
                  </a:rPr>
                  <a:t>, </a:t>
                </a: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rPr>
                      <m:t>𝜎</m:t>
                    </m:r>
                    <m:r>
                      <a:rPr lang="en-US" sz="2400" i="1" baseline="-25000" dirty="0">
                        <a:solidFill>
                          <a:schemeClr val="tx1"/>
                        </a:solidFill>
                        <a:latin typeface="Cambria Math" panose="02040503050406030204" pitchFamily="18" charset="0"/>
                      </a:rPr>
                      <m:t>3</m:t>
                    </m:r>
                  </m:oMath>
                </a14:m>
                <a:r>
                  <a:rPr lang="en-US" sz="2400" dirty="0">
                    <a:solidFill>
                      <a:schemeClr val="tx1"/>
                    </a:solidFill>
                  </a:rPr>
                  <a:t>), and their corresponding principal directions (</a:t>
                </a:r>
                <a14:m>
                  <m:oMath xmlns:m="http://schemas.openxmlformats.org/officeDocument/2006/math">
                    <m:r>
                      <a:rPr lang="en-US" sz="2400" b="1" i="1" dirty="0" smtClean="0">
                        <a:solidFill>
                          <a:schemeClr val="tx1"/>
                        </a:solidFill>
                        <a:latin typeface="Cambria Math" panose="02040503050406030204" pitchFamily="18" charset="0"/>
                      </a:rPr>
                      <m:t>𝒗</m:t>
                    </m:r>
                  </m:oMath>
                </a14:m>
                <a:r>
                  <a:rPr lang="en-US" sz="2400" i="1" baseline="-25000" dirty="0">
                    <a:solidFill>
                      <a:schemeClr val="tx1"/>
                    </a:solidFill>
                  </a:rPr>
                  <a:t>1</a:t>
                </a:r>
                <a:r>
                  <a:rPr lang="en-US" sz="2400" dirty="0">
                    <a:solidFill>
                      <a:schemeClr val="tx1"/>
                    </a:solidFill>
                  </a:rPr>
                  <a:t>, </a:t>
                </a:r>
                <a14:m>
                  <m:oMath xmlns:m="http://schemas.openxmlformats.org/officeDocument/2006/math">
                    <m:r>
                      <a:rPr lang="en-US" sz="2400" b="1" i="1" dirty="0" smtClean="0">
                        <a:solidFill>
                          <a:schemeClr val="tx1"/>
                        </a:solidFill>
                        <a:latin typeface="Cambria Math" panose="02040503050406030204" pitchFamily="18" charset="0"/>
                      </a:rPr>
                      <m:t>𝒗</m:t>
                    </m:r>
                  </m:oMath>
                </a14:m>
                <a:r>
                  <a:rPr lang="en-US" sz="2400" i="1" baseline="-25000" dirty="0">
                    <a:solidFill>
                      <a:schemeClr val="tx1"/>
                    </a:solidFill>
                  </a:rPr>
                  <a:t>2</a:t>
                </a:r>
                <a:r>
                  <a:rPr lang="en-US" sz="2400" dirty="0">
                    <a:solidFill>
                      <a:schemeClr val="tx1"/>
                    </a:solidFill>
                  </a:rPr>
                  <a:t>, </a:t>
                </a:r>
                <a14:m>
                  <m:oMath xmlns:m="http://schemas.openxmlformats.org/officeDocument/2006/math">
                    <m:r>
                      <a:rPr lang="en-US" sz="2400" b="1" i="1" dirty="0" smtClean="0">
                        <a:solidFill>
                          <a:schemeClr val="tx1"/>
                        </a:solidFill>
                        <a:latin typeface="Cambria Math" panose="02040503050406030204" pitchFamily="18" charset="0"/>
                      </a:rPr>
                      <m:t>𝒗</m:t>
                    </m:r>
                  </m:oMath>
                </a14:m>
                <a:r>
                  <a:rPr lang="en-US" sz="2400" i="1" baseline="-25000" dirty="0">
                    <a:solidFill>
                      <a:schemeClr val="tx1"/>
                    </a:solidFill>
                  </a:rPr>
                  <a:t>3</a:t>
                </a:r>
                <a:r>
                  <a:rPr lang="en-US" sz="2400" dirty="0">
                    <a:solidFill>
                      <a:schemeClr val="tx1"/>
                    </a:solidFill>
                  </a:rPr>
                  <a:t>) </a:t>
                </a:r>
              </a:p>
              <a:p>
                <a:endParaRPr lang="en-US" sz="1000" dirty="0">
                  <a:solidFill>
                    <a:schemeClr val="tx1"/>
                  </a:solidFill>
                </a:endParaRPr>
              </a:p>
              <a:p>
                <a:r>
                  <a:rPr lang="en-US" sz="2400" dirty="0">
                    <a:solidFill>
                      <a:schemeClr val="tx1"/>
                    </a:solidFill>
                  </a:rPr>
                  <a:t>Since the stress tensor is symmetric, we are always guaranteed three real-valued principal stresses.</a:t>
                </a:r>
              </a:p>
              <a:p>
                <a:endParaRPr lang="en-US" sz="1000" dirty="0">
                  <a:solidFill>
                    <a:schemeClr val="tx1"/>
                  </a:solidFill>
                </a:endParaRPr>
              </a:p>
              <a:p>
                <a:r>
                  <a:rPr lang="en-US" sz="2400" dirty="0">
                    <a:solidFill>
                      <a:schemeClr val="tx1"/>
                    </a:solidFill>
                  </a:rPr>
                  <a:t>This eigenvalue problem can be solved with many software packages (i.e., </a:t>
                </a:r>
                <a:r>
                  <a:rPr lang="en-US" sz="2400" dirty="0" err="1">
                    <a:solidFill>
                      <a:schemeClr val="tx1"/>
                    </a:solidFill>
                  </a:rPr>
                  <a:t>Matlab</a:t>
                </a:r>
                <a:r>
                  <a:rPr lang="en-US" sz="2400" dirty="0">
                    <a:solidFill>
                      <a:schemeClr val="tx1"/>
                    </a:solidFill>
                  </a:rPr>
                  <a:t>), or we can solve the equivalent cubic equation:</a:t>
                </a:r>
              </a:p>
            </p:txBody>
          </p:sp>
        </mc:Choice>
        <mc:Fallback xmlns="">
          <p:sp>
            <p:nvSpPr>
              <p:cNvPr id="121861" name="Rectangle 3"/>
              <p:cNvSpPr>
                <a:spLocks noGrp="1" noRot="1" noChangeAspect="1" noMove="1" noResize="1" noEditPoints="1" noAdjustHandles="1" noChangeArrowheads="1" noChangeShapeType="1" noTextEdit="1"/>
              </p:cNvSpPr>
              <p:nvPr>
                <p:ph type="body" idx="1"/>
              </p:nvPr>
            </p:nvSpPr>
            <p:spPr>
              <a:xfrm>
                <a:off x="609600" y="2020668"/>
                <a:ext cx="10972800" cy="2825389"/>
              </a:xfrm>
              <a:blipFill>
                <a:blip r:embed="rId2"/>
                <a:stretch>
                  <a:fillRect l="-722" t="-1509" b="-4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863" name="Object 5"/>
              <p:cNvSpPr txBox="1"/>
              <p:nvPr/>
            </p:nvSpPr>
            <p:spPr bwMode="auto">
              <a:xfrm>
                <a:off x="4267200" y="4992468"/>
                <a:ext cx="3657600" cy="584775"/>
              </a:xfrm>
              <a:prstGeom prst="rect">
                <a:avLst/>
              </a:prstGeom>
              <a:noFill/>
              <a:ln>
                <a:noFill/>
              </a:ln>
              <a:effectLst/>
            </p:spPr>
            <p:txBody>
              <a:bodyPr wrap="square">
                <a:spAutoFit/>
              </a:bodyPr>
              <a:lstStyle/>
              <a:p>
                <a:pPr/>
                <a14:m>
                  <m:oMathPara xmlns:m="http://schemas.openxmlformats.org/officeDocument/2006/math">
                    <m:oMathParaPr>
                      <m:jc m:val="center"/>
                    </m:oMathParaPr>
                    <m:oMath xmlns:m="http://schemas.openxmlformats.org/officeDocument/2006/math">
                      <m:func>
                        <m:funcPr>
                          <m:ctrlPr>
                            <a:rPr lang="en-US" sz="3200" i="1">
                              <a:solidFill>
                                <a:srgbClr val="000000"/>
                              </a:solidFill>
                              <a:latin typeface="Cambria Math" panose="02040503050406030204" pitchFamily="18" charset="0"/>
                            </a:rPr>
                          </m:ctrlPr>
                        </m:funcPr>
                        <m:fName>
                          <m:r>
                            <m:rPr>
                              <m:sty m:val="p"/>
                            </m:rPr>
                            <a:rPr lang="en-US" sz="3200" i="0">
                              <a:solidFill>
                                <a:srgbClr val="000000"/>
                              </a:solidFill>
                              <a:latin typeface="Cambria Math" panose="02040503050406030204" pitchFamily="18" charset="0"/>
                            </a:rPr>
                            <m:t>det</m:t>
                          </m:r>
                        </m:fName>
                        <m:e>
                          <m:d>
                            <m:dPr>
                              <m:ctrlPr>
                                <a:rPr lang="en-US" sz="3200" i="1">
                                  <a:solidFill>
                                    <a:srgbClr val="000000"/>
                                  </a:solidFill>
                                  <a:latin typeface="Cambria Math" panose="02040503050406030204" pitchFamily="18" charset="0"/>
                                </a:rPr>
                              </m:ctrlPr>
                            </m:dPr>
                            <m:e>
                              <m:r>
                                <a:rPr lang="en-US" sz="3200" b="1" i="1">
                                  <a:solidFill>
                                    <a:srgbClr val="000000"/>
                                  </a:solidFill>
                                  <a:latin typeface="Cambria Math" panose="02040503050406030204" pitchFamily="18" charset="0"/>
                                </a:rPr>
                                <m:t>𝑻</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𝜎</m:t>
                              </m:r>
                              <m:r>
                                <a:rPr lang="en-US" sz="3200" i="1">
                                  <a:solidFill>
                                    <a:srgbClr val="000000"/>
                                  </a:solidFill>
                                  <a:latin typeface="Cambria Math" panose="02040503050406030204" pitchFamily="18" charset="0"/>
                                </a:rPr>
                                <m:t>𝟏</m:t>
                              </m:r>
                            </m:e>
                          </m:d>
                        </m:e>
                      </m:func>
                      <m:r>
                        <a:rPr lang="en-US" sz="3200" i="1">
                          <a:solidFill>
                            <a:srgbClr val="000000"/>
                          </a:solidFill>
                          <a:latin typeface="Cambria Math" panose="02040503050406030204" pitchFamily="18" charset="0"/>
                        </a:rPr>
                        <m:t>=0</m:t>
                      </m:r>
                    </m:oMath>
                  </m:oMathPara>
                </a14:m>
                <a:endParaRPr lang="en-US" sz="3200" dirty="0"/>
              </a:p>
            </p:txBody>
          </p:sp>
        </mc:Choice>
        <mc:Fallback xmlns="">
          <p:sp>
            <p:nvSpPr>
              <p:cNvPr id="121863" name="Object 5"/>
              <p:cNvSpPr txBox="1">
                <a:spLocks noRot="1" noChangeAspect="1" noMove="1" noResize="1" noEditPoints="1" noAdjustHandles="1" noChangeArrowheads="1" noChangeShapeType="1" noTextEdit="1"/>
              </p:cNvSpPr>
              <p:nvPr/>
            </p:nvSpPr>
            <p:spPr bwMode="auto">
              <a:xfrm>
                <a:off x="4267200" y="4992468"/>
                <a:ext cx="3657600" cy="584775"/>
              </a:xfrm>
              <a:prstGeom prst="rect">
                <a:avLst/>
              </a:prstGeom>
              <a:blipFill>
                <a:blip r:embed="rId3"/>
                <a:stretch>
                  <a:fillRect/>
                </a:stretch>
              </a:blipFill>
              <a:ln>
                <a:noFill/>
              </a:ln>
              <a:effectLst/>
            </p:spPr>
            <p:txBody>
              <a:bodyPr/>
              <a:lstStyle/>
              <a:p>
                <a:r>
                  <a:rPr lang="en-US">
                    <a:noFill/>
                  </a:rPr>
                  <a:t> </a:t>
                </a:r>
              </a:p>
            </p:txBody>
          </p:sp>
        </mc:Fallback>
      </mc:AlternateContent>
      <p:sp>
        <p:nvSpPr>
          <p:cNvPr id="121864"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18</a:t>
            </a:fld>
            <a:endParaRPr lang="en-US" sz="1400"/>
          </a:p>
        </p:txBody>
      </p:sp>
      <mc:AlternateContent xmlns:mc="http://schemas.openxmlformats.org/markup-compatibility/2006" xmlns:a14="http://schemas.microsoft.com/office/drawing/2010/main">
        <mc:Choice Requires="a14">
          <p:sp>
            <p:nvSpPr>
              <p:cNvPr id="7" name="Object 5"/>
              <p:cNvSpPr txBox="1"/>
              <p:nvPr/>
            </p:nvSpPr>
            <p:spPr bwMode="auto">
              <a:xfrm>
                <a:off x="2552700" y="1143000"/>
                <a:ext cx="7086600" cy="573427"/>
              </a:xfrm>
              <a:prstGeom prst="rect">
                <a:avLst/>
              </a:prstGeom>
              <a:noFill/>
              <a:ln>
                <a:noFill/>
              </a:ln>
              <a:effectLst/>
            </p:spPr>
            <p:txBody>
              <a:bodyPr>
                <a:spAutoFit/>
              </a:bodyPr>
              <a:lstStyle/>
              <a:p>
                <a:pPr algn="ctr"/>
                <a14:m>
                  <m:oMath xmlns:m="http://schemas.openxmlformats.org/officeDocument/2006/math">
                    <m:d>
                      <m:dPr>
                        <m:ctrlPr>
                          <a:rPr lang="en-US" sz="3200" i="1" smtClean="0">
                            <a:solidFill>
                              <a:srgbClr val="000000"/>
                            </a:solidFill>
                            <a:latin typeface="Cambria Math" panose="02040503050406030204" pitchFamily="18" charset="0"/>
                          </a:rPr>
                        </m:ctrlPr>
                      </m:dPr>
                      <m:e>
                        <m:r>
                          <a:rPr lang="en-US" sz="3200" b="1" i="1">
                            <a:solidFill>
                              <a:srgbClr val="000000"/>
                            </a:solidFill>
                            <a:latin typeface="Cambria Math" panose="02040503050406030204" pitchFamily="18" charset="0"/>
                          </a:rPr>
                          <m:t>𝑻</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𝜎</m:t>
                        </m:r>
                        <m:r>
                          <a:rPr lang="en-US" sz="3200" i="1">
                            <a:solidFill>
                              <a:srgbClr val="000000"/>
                            </a:solidFill>
                            <a:latin typeface="Cambria Math" panose="02040503050406030204" pitchFamily="18" charset="0"/>
                          </a:rPr>
                          <m:t>𝟏</m:t>
                        </m:r>
                      </m:e>
                    </m:d>
                    <m:r>
                      <a:rPr lang="en-US" sz="3200" b="1" i="1" smtClean="0">
                        <a:solidFill>
                          <a:srgbClr val="000000"/>
                        </a:solidFill>
                        <a:latin typeface="Cambria Math" panose="02040503050406030204" pitchFamily="18" charset="0"/>
                      </a:rPr>
                      <m:t>𝒗</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𝟎</m:t>
                    </m:r>
                  </m:oMath>
                </a14:m>
                <a:r>
                  <a:rPr lang="en-US" sz="2000" dirty="0"/>
                  <a:t>   </a:t>
                </a:r>
                <a:r>
                  <a:rPr lang="en-US" sz="2400" dirty="0"/>
                  <a:t>(replacing </a:t>
                </a:r>
                <a14:m>
                  <m:oMath xmlns:m="http://schemas.openxmlformats.org/officeDocument/2006/math">
                    <m:r>
                      <a:rPr lang="en-US" sz="2400" b="1" i="1" dirty="0" smtClean="0">
                        <a:latin typeface="Cambria Math" panose="02040503050406030204" pitchFamily="18" charset="0"/>
                      </a:rPr>
                      <m:t>𝒏</m:t>
                    </m:r>
                  </m:oMath>
                </a14:m>
                <a:r>
                  <a:rPr lang="en-US" sz="2400" dirty="0"/>
                  <a:t> with </a:t>
                </a:r>
                <a14:m>
                  <m:oMath xmlns:m="http://schemas.openxmlformats.org/officeDocument/2006/math">
                    <m:r>
                      <a:rPr lang="en-US" sz="2400" b="1" i="1" dirty="0" smtClean="0">
                        <a:latin typeface="Cambria Math" panose="02040503050406030204" pitchFamily="18" charset="0"/>
                      </a:rPr>
                      <m:t>𝒗</m:t>
                    </m:r>
                  </m:oMath>
                </a14:m>
                <a:r>
                  <a:rPr lang="en-US" sz="2400" dirty="0"/>
                  <a:t>)</a:t>
                </a:r>
                <a:endParaRPr lang="en-US" sz="3200" dirty="0"/>
              </a:p>
            </p:txBody>
          </p:sp>
        </mc:Choice>
        <mc:Fallback xmlns="">
          <p:sp>
            <p:nvSpPr>
              <p:cNvPr id="7" name="Object 5"/>
              <p:cNvSpPr txBox="1">
                <a:spLocks noRot="1" noChangeAspect="1" noMove="1" noResize="1" noEditPoints="1" noAdjustHandles="1" noChangeArrowheads="1" noChangeShapeType="1" noTextEdit="1"/>
              </p:cNvSpPr>
              <p:nvPr/>
            </p:nvSpPr>
            <p:spPr bwMode="auto">
              <a:xfrm>
                <a:off x="2552700" y="1143000"/>
                <a:ext cx="7086600" cy="573427"/>
              </a:xfrm>
              <a:prstGeom prst="rect">
                <a:avLst/>
              </a:prstGeom>
              <a:blipFill>
                <a:blip r:embed="rId4"/>
                <a:stretch>
                  <a:fillRect b="-19149"/>
                </a:stretch>
              </a:blipFill>
              <a:ln>
                <a:noFill/>
              </a:ln>
              <a:effectLst/>
            </p:spPr>
            <p:txBody>
              <a:bodyPr/>
              <a:lstStyle/>
              <a:p>
                <a:r>
                  <a:rPr lang="en-US">
                    <a:noFill/>
                  </a:rPr>
                  <a:t> </a:t>
                </a:r>
              </a:p>
            </p:txBody>
          </p:sp>
        </mc:Fallback>
      </mc:AlternateContent>
      <p:sp>
        <p:nvSpPr>
          <p:cNvPr id="2" name="Rectangle 1"/>
          <p:cNvSpPr/>
          <p:nvPr/>
        </p:nvSpPr>
        <p:spPr>
          <a:xfrm>
            <a:off x="2476500" y="5723654"/>
            <a:ext cx="7238999" cy="646331"/>
          </a:xfrm>
          <a:prstGeom prst="rect">
            <a:avLst/>
          </a:prstGeom>
        </p:spPr>
        <p:txBody>
          <a:bodyPr wrap="square">
            <a:spAutoFit/>
          </a:bodyPr>
          <a:lstStyle/>
          <a:p>
            <a:pPr algn="ctr"/>
            <a:r>
              <a:rPr lang="en-US" dirty="0"/>
              <a:t>* It is fine to use </a:t>
            </a:r>
            <a:r>
              <a:rPr lang="en-US" dirty="0" err="1"/>
              <a:t>Matlab</a:t>
            </a:r>
            <a:r>
              <a:rPr lang="en-US" dirty="0"/>
              <a:t> or any other computational tool to solve this and other linear algebra problems required for homework.</a:t>
            </a:r>
          </a:p>
        </p:txBody>
      </p:sp>
    </p:spTree>
    <p:extLst>
      <p:ext uri="{BB962C8B-B14F-4D97-AF65-F5344CB8AC3E}">
        <p14:creationId xmlns:p14="http://schemas.microsoft.com/office/powerpoint/2010/main" val="357227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6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6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18231"/>
          </a:xfrm>
        </p:spPr>
        <p:txBody>
          <a:bodyPr/>
          <a:lstStyle/>
          <a:p>
            <a:r>
              <a:rPr lang="en-US" sz="3200" b="1" dirty="0">
                <a:solidFill>
                  <a:srgbClr val="0070C0"/>
                </a:solidFill>
                <a:latin typeface="+mn-lt"/>
                <a:cs typeface="Arial" panose="020B0604020202020204" pitchFamily="34" charset="0"/>
              </a:rPr>
              <a:t>Eigenvalue Problem</a:t>
            </a:r>
          </a:p>
        </p:txBody>
      </p:sp>
      <p:sp>
        <p:nvSpPr>
          <p:cNvPr id="5" name="Slide Number Placeholder 4"/>
          <p:cNvSpPr>
            <a:spLocks noGrp="1"/>
          </p:cNvSpPr>
          <p:nvPr>
            <p:ph type="sldNum" sz="quarter" idx="12"/>
          </p:nvPr>
        </p:nvSpPr>
        <p:spPr/>
        <p:txBody>
          <a:bodyPr/>
          <a:lstStyle/>
          <a:p>
            <a:pPr>
              <a:defRPr/>
            </a:pPr>
            <a:fld id="{44E7E595-256C-4CE3-95CE-E059E790834A}" type="slidenum">
              <a:rPr lang="en-US" smtClean="0">
                <a:latin typeface="+mn-lt"/>
              </a:rPr>
              <a:pPr>
                <a:defRPr/>
              </a:pPr>
              <a:t>19</a:t>
            </a:fld>
            <a:endParaRPr lang="en-US">
              <a:latin typeface="+mn-lt"/>
            </a:endParaRPr>
          </a:p>
        </p:txBody>
      </p:sp>
      <mc:AlternateContent xmlns:mc="http://schemas.openxmlformats.org/markup-compatibility/2006" xmlns:a14="http://schemas.microsoft.com/office/drawing/2010/main">
        <mc:Choice Requires="a14">
          <p:sp>
            <p:nvSpPr>
              <p:cNvPr id="6" name="TextBox 5"/>
              <p:cNvSpPr txBox="1"/>
              <p:nvPr/>
            </p:nvSpPr>
            <p:spPr>
              <a:xfrm>
                <a:off x="8229600" y="992870"/>
                <a:ext cx="3488263" cy="12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𝑖𝑗</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11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12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13</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21</m:t>
                                    </m:r>
                                  </m:sub>
                                </m:sSub>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22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23</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31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32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33</m:t>
                                    </m:r>
                                  </m:sub>
                                </m:sSub>
                              </m:e>
                            </m:mr>
                          </m:m>
                        </m:e>
                      </m:d>
                    </m:oMath>
                  </m:oMathPara>
                </a14:m>
                <a:endParaRPr lang="en-US" sz="2800" dirty="0">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229600" y="992870"/>
                <a:ext cx="3488263" cy="12257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9600" y="1066800"/>
                <a:ext cx="6400800" cy="830997"/>
              </a:xfrm>
              <a:prstGeom prst="rect">
                <a:avLst/>
              </a:prstGeom>
              <a:noFill/>
            </p:spPr>
            <p:txBody>
              <a:bodyPr wrap="square" rtlCol="0">
                <a:spAutoFit/>
              </a:bodyPr>
              <a:lstStyle/>
              <a:p>
                <a:r>
                  <a:rPr lang="en-US" sz="2400" u="sng" dirty="0">
                    <a:latin typeface="+mn-lt"/>
                    <a:cs typeface="Arial" panose="020B0604020202020204" pitchFamily="34" charset="0"/>
                  </a:rPr>
                  <a:t>Example</a:t>
                </a:r>
                <a:r>
                  <a:rPr lang="en-US" sz="2400" dirty="0">
                    <a:latin typeface="+mn-lt"/>
                    <a:cs typeface="Arial" panose="020B0604020202020204" pitchFamily="34" charset="0"/>
                  </a:rPr>
                  <a:t>: Given </a:t>
                </a:r>
                <a14:m>
                  <m:oMath xmlns:m="http://schemas.openxmlformats.org/officeDocument/2006/math">
                    <m:r>
                      <a:rPr lang="en-US" sz="2400" b="1" i="1" dirty="0" smtClean="0">
                        <a:latin typeface="Cambria Math" panose="02040503050406030204" pitchFamily="18" charset="0"/>
                        <a:cs typeface="Arial" panose="020B0604020202020204" pitchFamily="34" charset="0"/>
                      </a:rPr>
                      <m:t>𝑻</m:t>
                    </m:r>
                  </m:oMath>
                </a14:m>
                <a:r>
                  <a:rPr lang="en-US" sz="2400" dirty="0">
                    <a:latin typeface="+mn-lt"/>
                    <a:cs typeface="Arial" panose="020B0604020202020204" pitchFamily="34" charset="0"/>
                  </a:rPr>
                  <a:t>, find the principal stresses (i.e., eigenvalues).</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1066800"/>
                <a:ext cx="6400800" cy="830997"/>
              </a:xfrm>
              <a:prstGeom prst="rect">
                <a:avLst/>
              </a:prstGeom>
              <a:blipFill>
                <a:blip r:embed="rId3"/>
                <a:stretch>
                  <a:fillRect l="-1429" t="-5147"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600200" y="3400647"/>
                <a:ext cx="5638800" cy="1225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𝑑𝑒𝑡</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11</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12</m:t>
                                    </m:r>
                                  </m:sub>
                                </m:sSub>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13</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21</m:t>
                                    </m:r>
                                  </m:sub>
                                </m:sSub>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22</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23</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31</m:t>
                                    </m:r>
                                  </m:sub>
                                </m:sSub>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32</m:t>
                                    </m:r>
                                  </m:sub>
                                </m:sSub>
                              </m:e>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rPr>
                                      <m:t>33</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e>
                            </m:mr>
                          </m:m>
                        </m:e>
                      </m:d>
                      <m:r>
                        <a:rPr lang="en-US" sz="2800" b="0" i="1" smtClean="0">
                          <a:latin typeface="Cambria Math" panose="02040503050406030204" pitchFamily="18" charset="0"/>
                          <a:ea typeface="Cambria Math" panose="02040503050406030204" pitchFamily="18" charset="0"/>
                        </a:rPr>
                        <m:t>=0</m:t>
                      </m:r>
                    </m:oMath>
                  </m:oMathPara>
                </a14:m>
                <a:endParaRPr lang="en-US" sz="2800" dirty="0">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600200" y="3400647"/>
                <a:ext cx="5638800" cy="12257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bject 5">
                <a:extLst>
                  <a:ext uri="{FF2B5EF4-FFF2-40B4-BE49-F238E27FC236}">
                    <a16:creationId xmlns:a16="http://schemas.microsoft.com/office/drawing/2014/main" id="{7A583710-FB3F-8A3D-4ADA-37D8A1E30CA3}"/>
                  </a:ext>
                </a:extLst>
              </p:cNvPr>
              <p:cNvSpPr txBox="1"/>
              <p:nvPr/>
            </p:nvSpPr>
            <p:spPr bwMode="auto">
              <a:xfrm>
                <a:off x="1600200" y="2315332"/>
                <a:ext cx="2743200" cy="523220"/>
              </a:xfrm>
              <a:prstGeom prst="rect">
                <a:avLst/>
              </a:prstGeom>
              <a:noFill/>
              <a:ln>
                <a:noFill/>
              </a:ln>
              <a:effectLst/>
            </p:spPr>
            <p:txBody>
              <a:bodyPr wrap="square">
                <a:spAutoFit/>
              </a:bodyPr>
              <a:lstStyle/>
              <a:p>
                <a:pPr/>
                <a14:m>
                  <m:oMathPara xmlns:m="http://schemas.openxmlformats.org/officeDocument/2006/math">
                    <m:oMathParaPr>
                      <m:jc m:val="center"/>
                    </m:oMathParaPr>
                    <m:oMath xmlns:m="http://schemas.openxmlformats.org/officeDocument/2006/math">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det</m:t>
                          </m:r>
                        </m:fName>
                        <m:e>
                          <m:d>
                            <m:dPr>
                              <m:ctrlPr>
                                <a:rPr lang="en-US" sz="2800" i="1">
                                  <a:solidFill>
                                    <a:srgbClr val="000000"/>
                                  </a:solidFill>
                                  <a:latin typeface="Cambria Math" panose="02040503050406030204" pitchFamily="18" charset="0"/>
                                </a:rPr>
                              </m:ctrlPr>
                            </m:dPr>
                            <m:e>
                              <m:r>
                                <a:rPr lang="en-US" sz="2800" b="1" i="1">
                                  <a:solidFill>
                                    <a:srgbClr val="000000"/>
                                  </a:solidFill>
                                  <a:latin typeface="Cambria Math" panose="02040503050406030204" pitchFamily="18" charset="0"/>
                                </a:rPr>
                                <m:t>𝑻</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𝜎</m:t>
                              </m:r>
                              <m:r>
                                <a:rPr lang="en-US" sz="2800" i="1">
                                  <a:solidFill>
                                    <a:srgbClr val="000000"/>
                                  </a:solidFill>
                                  <a:latin typeface="Cambria Math" panose="02040503050406030204" pitchFamily="18" charset="0"/>
                                </a:rPr>
                                <m:t>𝟏</m:t>
                              </m:r>
                            </m:e>
                          </m:d>
                        </m:e>
                      </m:func>
                      <m:r>
                        <a:rPr lang="en-US" sz="2800" i="1">
                          <a:solidFill>
                            <a:srgbClr val="000000"/>
                          </a:solidFill>
                          <a:latin typeface="Cambria Math" panose="02040503050406030204" pitchFamily="18" charset="0"/>
                        </a:rPr>
                        <m:t>=0</m:t>
                      </m:r>
                    </m:oMath>
                  </m:oMathPara>
                </a14:m>
                <a:endParaRPr lang="en-US" sz="2800" dirty="0"/>
              </a:p>
            </p:txBody>
          </p:sp>
        </mc:Choice>
        <mc:Fallback xmlns="">
          <p:sp>
            <p:nvSpPr>
              <p:cNvPr id="3" name="Object 5">
                <a:extLst>
                  <a:ext uri="{FF2B5EF4-FFF2-40B4-BE49-F238E27FC236}">
                    <a16:creationId xmlns:a16="http://schemas.microsoft.com/office/drawing/2014/main" id="{7A583710-FB3F-8A3D-4ADA-37D8A1E30CA3}"/>
                  </a:ext>
                </a:extLst>
              </p:cNvPr>
              <p:cNvSpPr txBox="1">
                <a:spLocks noRot="1" noChangeAspect="1" noMove="1" noResize="1" noEditPoints="1" noAdjustHandles="1" noChangeArrowheads="1" noChangeShapeType="1" noTextEdit="1"/>
              </p:cNvSpPr>
              <p:nvPr/>
            </p:nvSpPr>
            <p:spPr bwMode="auto">
              <a:xfrm>
                <a:off x="1600200" y="2315332"/>
                <a:ext cx="2743200" cy="523220"/>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FF64B8-2189-24CF-2D95-77BA8E243FAE}"/>
                  </a:ext>
                </a:extLst>
              </p:cNvPr>
              <p:cNvSpPr txBox="1"/>
              <p:nvPr/>
            </p:nvSpPr>
            <p:spPr>
              <a:xfrm>
                <a:off x="1600200" y="5238163"/>
                <a:ext cx="9753600" cy="7523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3</m:t>
                          </m:r>
                        </m:sup>
                      </m:s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e>
                      </m:d>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12</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13</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23</m:t>
                              </m:r>
                            </m:sub>
                            <m:sup>
                              <m:r>
                                <a:rPr lang="en-US" sz="2400" i="1">
                                  <a:latin typeface="Cambria Math" panose="02040503050406030204" pitchFamily="18" charset="0"/>
                                </a:rPr>
                                <m:t>2</m:t>
                              </m:r>
                            </m:sup>
                          </m:sSubSup>
                        </m:e>
                      </m:d>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23</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13</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12</m:t>
                              </m:r>
                            </m:sub>
                            <m:sup>
                              <m:r>
                                <a:rPr lang="en-US" sz="2400" i="1">
                                  <a:latin typeface="Cambria Math" panose="02040503050406030204" pitchFamily="18" charset="0"/>
                                </a:rPr>
                                <m:t>2</m:t>
                              </m:r>
                            </m:sup>
                          </m:sSubSup>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23</m:t>
                              </m:r>
                            </m:sub>
                          </m:sSub>
                        </m:e>
                      </m:d>
                      <m:r>
                        <a:rPr lang="en-US" sz="2400" i="1">
                          <a:latin typeface="Cambria Math" panose="02040503050406030204" pitchFamily="18" charset="0"/>
                        </a:rPr>
                        <m:t>=0</m:t>
                      </m:r>
                    </m:oMath>
                  </m:oMathPara>
                </a14:m>
                <a:endParaRPr lang="en-US" sz="2400" dirty="0"/>
              </a:p>
            </p:txBody>
          </p:sp>
        </mc:Choice>
        <mc:Fallback xmlns="">
          <p:sp>
            <p:nvSpPr>
              <p:cNvPr id="4" name="TextBox 3">
                <a:extLst>
                  <a:ext uri="{FF2B5EF4-FFF2-40B4-BE49-F238E27FC236}">
                    <a16:creationId xmlns:a16="http://schemas.microsoft.com/office/drawing/2014/main" id="{7CFF64B8-2189-24CF-2D95-77BA8E243FAE}"/>
                  </a:ext>
                </a:extLst>
              </p:cNvPr>
              <p:cNvSpPr txBox="1">
                <a:spLocks noRot="1" noChangeAspect="1" noMove="1" noResize="1" noEditPoints="1" noAdjustHandles="1" noChangeArrowheads="1" noChangeShapeType="1" noTextEdit="1"/>
              </p:cNvSpPr>
              <p:nvPr/>
            </p:nvSpPr>
            <p:spPr>
              <a:xfrm>
                <a:off x="1600200" y="5238163"/>
                <a:ext cx="9753600" cy="752385"/>
              </a:xfrm>
              <a:prstGeom prst="rect">
                <a:avLst/>
              </a:prstGeom>
              <a:blipFill>
                <a:blip r:embed="rId6"/>
                <a:stretch>
                  <a:fillRect b="-8065"/>
                </a:stretch>
              </a:blipFill>
            </p:spPr>
            <p:txBody>
              <a:bodyPr/>
              <a:lstStyle/>
              <a:p>
                <a:r>
                  <a:rPr lang="en-US">
                    <a:noFill/>
                  </a:rPr>
                  <a:t> </a:t>
                </a:r>
              </a:p>
            </p:txBody>
          </p:sp>
        </mc:Fallback>
      </mc:AlternateContent>
    </p:spTree>
    <p:extLst>
      <p:ext uri="{BB962C8B-B14F-4D97-AF65-F5344CB8AC3E}">
        <p14:creationId xmlns:p14="http://schemas.microsoft.com/office/powerpoint/2010/main" val="8712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6"/>
          <p:cNvPicPr>
            <a:picLocks noChangeAspect="1" noChangeArrowheads="1"/>
          </p:cNvPicPr>
          <p:nvPr/>
        </p:nvPicPr>
        <p:blipFill rotWithShape="1">
          <a:blip r:embed="rId3">
            <a:extLst>
              <a:ext uri="{28A0092B-C50C-407E-A947-70E740481C1C}">
                <a14:useLocalDpi xmlns:a14="http://schemas.microsoft.com/office/drawing/2010/main" val="0"/>
              </a:ext>
            </a:extLst>
          </a:blip>
          <a:srcRect b="14225"/>
          <a:stretch/>
        </p:blipFill>
        <p:spPr>
          <a:xfrm>
            <a:off x="0" y="746760"/>
            <a:ext cx="7315200" cy="420624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on Inclined Sections</a:t>
            </a:r>
            <a:endParaRPr lang="en-US" kern="0" dirty="0">
              <a:solidFill>
                <a:srgbClr val="FF0000"/>
              </a:solidFill>
            </a:endParaRPr>
          </a:p>
        </p:txBody>
      </p:sp>
      <p:sp>
        <p:nvSpPr>
          <p:cNvPr id="6" name="Slide Number Placeholder 5"/>
          <p:cNvSpPr>
            <a:spLocks noGrp="1"/>
          </p:cNvSpPr>
          <p:nvPr>
            <p:ph type="sldNum" sz="quarter" idx="12"/>
          </p:nvPr>
        </p:nvSpPr>
        <p:spPr/>
        <p:txBody>
          <a:bodyPr/>
          <a:lstStyle/>
          <a:p>
            <a:fld id="{A3B66894-0391-43BC-B80E-FC2D59A3D5E2}" type="slidenum">
              <a:rPr lang="en-US" smtClean="0"/>
              <a:pPr/>
              <a:t>2</a:t>
            </a:fld>
            <a:endParaRPr lang="en-US"/>
          </a:p>
        </p:txBody>
      </p:sp>
      <p:pic>
        <p:nvPicPr>
          <p:cNvPr id="2" name="Picture 1"/>
          <p:cNvPicPr>
            <a:picLocks noChangeAspect="1"/>
          </p:cNvPicPr>
          <p:nvPr/>
        </p:nvPicPr>
        <p:blipFill>
          <a:blip r:embed="rId4"/>
          <a:stretch>
            <a:fillRect/>
          </a:stretch>
        </p:blipFill>
        <p:spPr>
          <a:xfrm>
            <a:off x="8117863" y="3475038"/>
            <a:ext cx="3254693" cy="777240"/>
          </a:xfrm>
          <a:prstGeom prst="rect">
            <a:avLst/>
          </a:prstGeom>
        </p:spPr>
      </p:pic>
      <p:pic>
        <p:nvPicPr>
          <p:cNvPr id="3" name="Picture 2"/>
          <p:cNvPicPr>
            <a:picLocks noChangeAspect="1"/>
          </p:cNvPicPr>
          <p:nvPr/>
        </p:nvPicPr>
        <p:blipFill>
          <a:blip r:embed="rId5"/>
          <a:stretch>
            <a:fillRect/>
          </a:stretch>
        </p:blipFill>
        <p:spPr>
          <a:xfrm>
            <a:off x="7575414" y="4404360"/>
            <a:ext cx="4339590" cy="777240"/>
          </a:xfrm>
          <a:prstGeom prst="rect">
            <a:avLst/>
          </a:prstGeom>
        </p:spPr>
      </p:pic>
      <p:sp>
        <p:nvSpPr>
          <p:cNvPr id="7" name="Rectangle 6"/>
          <p:cNvSpPr/>
          <p:nvPr/>
        </p:nvSpPr>
        <p:spPr>
          <a:xfrm>
            <a:off x="1219200" y="5201602"/>
            <a:ext cx="10153356" cy="1323439"/>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Note</a:t>
            </a:r>
          </a:p>
          <a:p>
            <a:pPr marL="800100" lvl="1" indent="-342900">
              <a:buFont typeface="Arial" panose="020B0604020202020204" pitchFamily="34" charset="0"/>
              <a:buChar char="•"/>
              <a:defRPr/>
            </a:pPr>
            <a:r>
              <a:rPr lang="en-US" sz="2000" dirty="0">
                <a:ea typeface="ＭＳ Ｐゴシック" charset="0"/>
              </a:rPr>
              <a:t>stress components change with coordinate system even though loading does not change</a:t>
            </a:r>
          </a:p>
          <a:p>
            <a:pPr marL="800100" lvl="1" indent="-342900">
              <a:buFont typeface="Arial" panose="020B0604020202020204" pitchFamily="34" charset="0"/>
              <a:buChar char="•"/>
              <a:defRPr/>
            </a:pPr>
            <a:r>
              <a:rPr lang="en-US" sz="2000" dirty="0">
                <a:ea typeface="ＭＳ Ｐゴシック" charset="0"/>
              </a:rPr>
              <a:t>results are achieved by force equilibrium, </a:t>
            </a:r>
            <a:r>
              <a:rPr lang="en-US" sz="2000" b="1" dirty="0">
                <a:ea typeface="ＭＳ Ｐゴシック" charset="0"/>
              </a:rPr>
              <a:t>not</a:t>
            </a:r>
            <a:r>
              <a:rPr lang="en-US" sz="2000" dirty="0">
                <a:ea typeface="ＭＳ Ｐゴシック" charset="0"/>
              </a:rPr>
              <a:t> stress equilibrium </a:t>
            </a:r>
            <a:r>
              <a:rPr lang="en-US" sz="2000" b="1" u="sng" dirty="0">
                <a:ea typeface="ＭＳ Ｐゴシック" charset="0"/>
              </a:rPr>
              <a:t>(no such law)</a:t>
            </a:r>
          </a:p>
        </p:txBody>
      </p:sp>
    </p:spTree>
    <p:extLst>
      <p:ext uri="{BB962C8B-B14F-4D97-AF65-F5344CB8AC3E}">
        <p14:creationId xmlns:p14="http://schemas.microsoft.com/office/powerpoint/2010/main" val="82028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607045"/>
          </a:xfrm>
        </p:spPr>
        <p:txBody>
          <a:bodyPr/>
          <a:lstStyle/>
          <a:p>
            <a:r>
              <a:rPr lang="en-US" sz="3200" b="1" dirty="0">
                <a:solidFill>
                  <a:srgbClr val="0070C0"/>
                </a:solidFill>
                <a:cs typeface="Arial" panose="020B0604020202020204" pitchFamily="34" charset="0"/>
              </a:rPr>
              <a:t>Characteristic Equation</a:t>
            </a:r>
            <a:endParaRPr lang="en-US" sz="3200" b="1" dirty="0">
              <a:solidFill>
                <a:srgbClr val="0070C0"/>
              </a:solidFill>
              <a:latin typeface="+mn-lt"/>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44E7E595-256C-4CE3-95CE-E059E790834A}" type="slidenum">
              <a:rPr lang="en-US" smtClean="0">
                <a:latin typeface="+mn-lt"/>
              </a:rPr>
              <a:pPr>
                <a:defRPr/>
              </a:pPr>
              <a:t>20</a:t>
            </a:fld>
            <a:endParaRPr lang="en-US">
              <a:latin typeface="+mn-lt"/>
            </a:endParaRPr>
          </a:p>
        </p:txBody>
      </p:sp>
      <mc:AlternateContent xmlns:mc="http://schemas.openxmlformats.org/markup-compatibility/2006" xmlns:a14="http://schemas.microsoft.com/office/drawing/2010/main">
        <mc:Choice Requires="a14">
          <p:sp>
            <p:nvSpPr>
              <p:cNvPr id="4" name="TextBox 3"/>
              <p:cNvSpPr txBox="1"/>
              <p:nvPr/>
            </p:nvSpPr>
            <p:spPr>
              <a:xfrm>
                <a:off x="4997288" y="4084476"/>
                <a:ext cx="433102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3</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1</m:t>
                          </m:r>
                        </m:sub>
                      </m:sSub>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𝜎</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𝐼</m:t>
                          </m:r>
                        </m:e>
                        <m:sub>
                          <m:r>
                            <a:rPr lang="en-US" sz="2800" i="1">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ea typeface="Cambria Math" panose="02040503050406030204" pitchFamily="18" charset="0"/>
                        </a:rPr>
                        <m:t>=0</m:t>
                      </m:r>
                    </m:oMath>
                  </m:oMathPara>
                </a14:m>
                <a:endParaRPr lang="en-US" sz="2800" dirty="0">
                  <a:latin typeface="+mn-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997288" y="4084476"/>
                <a:ext cx="4331023" cy="430887"/>
              </a:xfrm>
              <a:prstGeom prst="rect">
                <a:avLst/>
              </a:prstGeom>
              <a:blipFill>
                <a:blip r:embed="rId2"/>
                <a:stretch>
                  <a:fillRect/>
                </a:stretch>
              </a:blipFill>
            </p:spPr>
            <p:txBody>
              <a:bodyPr/>
              <a:lstStyle/>
              <a:p>
                <a:r>
                  <a:rPr lang="en-US">
                    <a:noFill/>
                  </a:rPr>
                  <a:t> </a:t>
                </a:r>
              </a:p>
            </p:txBody>
          </p:sp>
        </mc:Fallback>
      </mc:AlternateContent>
      <p:sp>
        <p:nvSpPr>
          <p:cNvPr id="8" name="Left Brace 7"/>
          <p:cNvSpPr/>
          <p:nvPr/>
        </p:nvSpPr>
        <p:spPr bwMode="auto">
          <a:xfrm rot="5400000">
            <a:off x="2880414" y="826106"/>
            <a:ext cx="411372" cy="2057400"/>
          </a:xfrm>
          <a:prstGeom prst="leftBrace">
            <a:avLst>
              <a:gd name="adj1" fmla="val 92646"/>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2400">
              <a:latin typeface="+mn-lt"/>
            </a:endParaRPr>
          </a:p>
        </p:txBody>
      </p:sp>
      <p:sp>
        <p:nvSpPr>
          <p:cNvPr id="11" name="Left Brace 10"/>
          <p:cNvSpPr/>
          <p:nvPr/>
        </p:nvSpPr>
        <p:spPr bwMode="auto">
          <a:xfrm rot="5400000">
            <a:off x="7566714" y="-952781"/>
            <a:ext cx="411372" cy="5638800"/>
          </a:xfrm>
          <a:prstGeom prst="leftBrace">
            <a:avLst>
              <a:gd name="adj1" fmla="val 92646"/>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2400">
              <a:latin typeface="+mn-lt"/>
            </a:endParaRPr>
          </a:p>
        </p:txBody>
      </p:sp>
      <p:sp>
        <p:nvSpPr>
          <p:cNvPr id="13" name="Left Brace 12"/>
          <p:cNvSpPr/>
          <p:nvPr/>
        </p:nvSpPr>
        <p:spPr bwMode="auto">
          <a:xfrm rot="16200000">
            <a:off x="4772417" y="-180584"/>
            <a:ext cx="437366" cy="6781800"/>
          </a:xfrm>
          <a:prstGeom prst="leftBrace">
            <a:avLst>
              <a:gd name="adj1" fmla="val 92646"/>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sz="2400">
              <a:latin typeface="+mn-lt"/>
            </a:endParaRPr>
          </a:p>
        </p:txBody>
      </p:sp>
      <mc:AlternateContent xmlns:mc="http://schemas.openxmlformats.org/markup-compatibility/2006" xmlns:a14="http://schemas.microsoft.com/office/drawing/2010/main">
        <mc:Choice Requires="a14">
          <p:sp>
            <p:nvSpPr>
              <p:cNvPr id="9" name="TextBox 8"/>
              <p:cNvSpPr txBox="1"/>
              <p:nvPr/>
            </p:nvSpPr>
            <p:spPr>
              <a:xfrm>
                <a:off x="3048000" y="1295400"/>
                <a:ext cx="457200"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𝐼</m:t>
                      </m:r>
                      <m:r>
                        <a:rPr lang="en-US" sz="2400" i="1" baseline="-25000" dirty="0">
                          <a:latin typeface="Cambria Math" panose="02040503050406030204" pitchFamily="18" charset="0"/>
                        </a:rPr>
                        <m:t>1</m:t>
                      </m:r>
                    </m:oMath>
                  </m:oMathPara>
                </a14:m>
                <a:endParaRPr lang="en-US" sz="2400" baseline="-25000" dirty="0">
                  <a:latin typeface="+mn-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048000" y="1295400"/>
                <a:ext cx="457200" cy="453137"/>
              </a:xfrm>
              <a:prstGeom prst="rect">
                <a:avLst/>
              </a:prstGeom>
              <a:blipFill>
                <a:blip r:embed="rId3"/>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162800" y="1340527"/>
                <a:ext cx="457200"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𝐼</m:t>
                      </m:r>
                      <m:r>
                        <a:rPr lang="en-US" sz="2400" i="1" baseline="-25000" dirty="0">
                          <a:latin typeface="Cambria Math" panose="02040503050406030204" pitchFamily="18" charset="0"/>
                        </a:rPr>
                        <m:t>2</m:t>
                      </m:r>
                    </m:oMath>
                  </m:oMathPara>
                </a14:m>
                <a:endParaRPr lang="en-US" sz="2400" baseline="-25000" dirty="0">
                  <a:latin typeface="+mn-lt"/>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162800" y="1340527"/>
                <a:ext cx="457200" cy="453137"/>
              </a:xfrm>
              <a:prstGeom prst="rect">
                <a:avLst/>
              </a:prstGeom>
              <a:blipFill>
                <a:blip r:embed="rId4"/>
                <a:stretch>
                  <a:fillRect b="-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495800" y="3202780"/>
                <a:ext cx="457200"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𝐼</m:t>
                      </m:r>
                      <m:r>
                        <a:rPr lang="en-US" sz="2400" i="1" baseline="-25000" dirty="0">
                          <a:latin typeface="Cambria Math" panose="02040503050406030204" pitchFamily="18" charset="0"/>
                        </a:rPr>
                        <m:t>3</m:t>
                      </m:r>
                    </m:oMath>
                  </m:oMathPara>
                </a14:m>
                <a:endParaRPr lang="en-US" sz="2400" baseline="-25000" dirty="0">
                  <a:latin typeface="+mn-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495800" y="3202780"/>
                <a:ext cx="457200" cy="453137"/>
              </a:xfrm>
              <a:prstGeom prst="rect">
                <a:avLst/>
              </a:prstGeom>
              <a:blipFill>
                <a:blip r:embed="rId5"/>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9601" y="2145606"/>
                <a:ext cx="10972800" cy="7523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3</m:t>
                          </m:r>
                        </m:sup>
                      </m:s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e>
                      </m:d>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12</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13</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23</m:t>
                              </m:r>
                            </m:sub>
                            <m:sup>
                              <m:r>
                                <a:rPr lang="en-US" sz="2400" i="1">
                                  <a:latin typeface="Cambria Math" panose="02040503050406030204" pitchFamily="18" charset="0"/>
                                </a:rPr>
                                <m:t>2</m:t>
                              </m:r>
                            </m:sup>
                          </m:sSubSup>
                        </m:e>
                      </m:d>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23</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13</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33</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12</m:t>
                              </m:r>
                            </m:sub>
                            <m:sup>
                              <m:r>
                                <a:rPr lang="en-US" sz="2400" i="1">
                                  <a:latin typeface="Cambria Math" panose="02040503050406030204" pitchFamily="18" charset="0"/>
                                </a:rPr>
                                <m:t>2</m:t>
                              </m:r>
                            </m:sup>
                          </m:sSubSup>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13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23</m:t>
                              </m:r>
                            </m:sub>
                          </m:sSub>
                        </m:e>
                      </m:d>
                      <m:r>
                        <a:rPr lang="en-US" sz="2400" i="1">
                          <a:latin typeface="Cambria Math" panose="02040503050406030204" pitchFamily="18" charset="0"/>
                        </a:rPr>
                        <m:t>=0</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1" y="2145606"/>
                <a:ext cx="10972800" cy="752385"/>
              </a:xfrm>
              <a:prstGeom prst="rect">
                <a:avLst/>
              </a:prstGeom>
              <a:blipFill>
                <a:blip r:embed="rId6"/>
                <a:stretch>
                  <a:fillRect b="-89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438401" y="5188803"/>
                <a:ext cx="73152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the </a:t>
                </a:r>
                <a:r>
                  <a:rPr lang="en-US" sz="2400" i="1" dirty="0"/>
                  <a:t>characteristic equation </a:t>
                </a:r>
                <a:r>
                  <a:rPr lang="en-US" sz="2400" dirty="0"/>
                  <a:t>of the matrix </a:t>
                </a:r>
                <a14:m>
                  <m:oMath xmlns:m="http://schemas.openxmlformats.org/officeDocument/2006/math">
                    <m:r>
                      <a:rPr lang="en-US" sz="2400" b="1" i="1" dirty="0">
                        <a:latin typeface="Cambria Math" panose="02040503050406030204" pitchFamily="18" charset="0"/>
                      </a:rPr>
                      <m:t>𝑻</m:t>
                    </m:r>
                  </m:oMath>
                </a14:m>
                <a:r>
                  <a:rPr lang="en-US" sz="2400" dirty="0"/>
                  <a:t>.</a:t>
                </a:r>
                <a:endParaRPr lang="en-US" sz="24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2400" i="1" dirty="0" smtClean="0">
                        <a:latin typeface="Cambria Math" panose="02040503050406030204" pitchFamily="18" charset="0"/>
                      </a:rPr>
                      <m:t>𝐼</m:t>
                    </m:r>
                    <m:r>
                      <a:rPr lang="en-US" sz="2400" i="1" baseline="-25000" dirty="0">
                        <a:latin typeface="Cambria Math" panose="02040503050406030204" pitchFamily="18" charset="0"/>
                      </a:rPr>
                      <m:t>1</m:t>
                    </m:r>
                  </m:oMath>
                </a14:m>
                <a:r>
                  <a:rPr lang="en-US" sz="2400" dirty="0"/>
                  <a:t>, </a:t>
                </a:r>
                <a14:m>
                  <m:oMath xmlns:m="http://schemas.openxmlformats.org/officeDocument/2006/math">
                    <m:r>
                      <a:rPr lang="en-US" sz="2400" i="1" dirty="0" smtClean="0">
                        <a:latin typeface="Cambria Math" panose="02040503050406030204" pitchFamily="18" charset="0"/>
                      </a:rPr>
                      <m:t>𝐼</m:t>
                    </m:r>
                    <m:r>
                      <a:rPr lang="en-US" sz="2400" i="1" baseline="-25000" dirty="0">
                        <a:latin typeface="Cambria Math" panose="02040503050406030204" pitchFamily="18" charset="0"/>
                      </a:rPr>
                      <m:t>2</m:t>
                    </m:r>
                  </m:oMath>
                </a14:m>
                <a:r>
                  <a:rPr lang="en-US" sz="2400" dirty="0"/>
                  <a:t>, and </a:t>
                </a:r>
                <a14:m>
                  <m:oMath xmlns:m="http://schemas.openxmlformats.org/officeDocument/2006/math">
                    <m:r>
                      <a:rPr lang="en-US" sz="2400" i="1" dirty="0" smtClean="0">
                        <a:latin typeface="Cambria Math" panose="02040503050406030204" pitchFamily="18" charset="0"/>
                      </a:rPr>
                      <m:t>𝐼</m:t>
                    </m:r>
                    <m:r>
                      <a:rPr lang="en-US" sz="2400" i="1" baseline="-25000" dirty="0">
                        <a:latin typeface="Cambria Math" panose="02040503050406030204" pitchFamily="18" charset="0"/>
                      </a:rPr>
                      <m:t>3</m:t>
                    </m:r>
                  </m:oMath>
                </a14:m>
                <a:r>
                  <a:rPr lang="en-US" sz="2400" dirty="0"/>
                  <a:t> are invariants of </a:t>
                </a:r>
                <a14:m>
                  <m:oMath xmlns:m="http://schemas.openxmlformats.org/officeDocument/2006/math">
                    <m:r>
                      <a:rPr lang="en-US" sz="2400" b="1" i="1" dirty="0" smtClean="0">
                        <a:latin typeface="Cambria Math" panose="02040503050406030204" pitchFamily="18" charset="0"/>
                      </a:rPr>
                      <m:t>𝑻</m:t>
                    </m:r>
                  </m:oMath>
                </a14:m>
                <a:r>
                  <a:rPr lang="en-US" sz="2400"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438401" y="5188803"/>
                <a:ext cx="7315200" cy="830997"/>
              </a:xfrm>
              <a:prstGeom prst="rect">
                <a:avLst/>
              </a:prstGeom>
              <a:blipFill>
                <a:blip r:embed="rId7"/>
                <a:stretch>
                  <a:fillRect l="-1083" t="-5109" b="-16058"/>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F1214AC2-C24A-338B-E0E4-A33649E92431}"/>
              </a:ext>
            </a:extLst>
          </p:cNvPr>
          <p:cNvSpPr/>
          <p:nvPr/>
        </p:nvSpPr>
        <p:spPr>
          <a:xfrm>
            <a:off x="3886200" y="4086976"/>
            <a:ext cx="978408" cy="484632"/>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98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animBg="1"/>
      <p:bldP spid="13" grpId="0" animBg="1"/>
      <p:bldP spid="9" grpId="0"/>
      <p:bldP spid="14" grpId="0"/>
      <p:bldP spid="15" grpId="0"/>
      <p:bldP spid="1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p:txBody>
          <a:bodyPr/>
          <a:lstStyle/>
          <a:p>
            <a:r>
              <a:rPr lang="en-US" sz="3200" b="1" dirty="0">
                <a:solidFill>
                  <a:srgbClr val="0070C0"/>
                </a:solidFill>
                <a:latin typeface="+mn-lt"/>
                <a:cs typeface="Arial" panose="020B0604020202020204" pitchFamily="34" charset="0"/>
              </a:rPr>
              <a:t>Invariants of the Stress Tensor</a:t>
            </a:r>
          </a:p>
        </p:txBody>
      </p:sp>
      <p:sp>
        <p:nvSpPr>
          <p:cNvPr id="124933" name="Rectangle 3"/>
          <p:cNvSpPr>
            <a:spLocks noGrp="1" noChangeArrowheads="1"/>
          </p:cNvSpPr>
          <p:nvPr>
            <p:ph type="body" idx="1"/>
          </p:nvPr>
        </p:nvSpPr>
        <p:spPr>
          <a:xfrm>
            <a:off x="609600" y="1418475"/>
            <a:ext cx="10972800" cy="2603790"/>
          </a:xfrm>
        </p:spPr>
        <p:txBody>
          <a:bodyPr>
            <a:spAutoFit/>
          </a:bodyPr>
          <a:lstStyle/>
          <a:p>
            <a:r>
              <a:rPr lang="en-US" sz="2400" dirty="0">
                <a:solidFill>
                  <a:schemeClr val="tx1"/>
                </a:solidFill>
                <a:cs typeface="Arial" panose="020B0604020202020204" pitchFamily="34" charset="0"/>
              </a:rPr>
              <a:t>The three principal stresses are intrinsic to the stress tensor.</a:t>
            </a:r>
          </a:p>
          <a:p>
            <a:endParaRPr lang="en-US" sz="2400" dirty="0">
              <a:solidFill>
                <a:schemeClr val="tx1"/>
              </a:solidFill>
              <a:cs typeface="Arial" panose="020B0604020202020204" pitchFamily="34" charset="0"/>
            </a:endParaRPr>
          </a:p>
          <a:p>
            <a:r>
              <a:rPr lang="en-US" sz="2400" dirty="0">
                <a:solidFill>
                  <a:schemeClr val="tx1"/>
                </a:solidFill>
                <a:cs typeface="Arial" panose="020B0604020202020204" pitchFamily="34" charset="0"/>
              </a:rPr>
              <a:t>They are </a:t>
            </a:r>
            <a:r>
              <a:rPr lang="en-US" sz="2400" i="1" dirty="0">
                <a:solidFill>
                  <a:schemeClr val="tx1"/>
                </a:solidFill>
                <a:cs typeface="Arial" panose="020B0604020202020204" pitchFamily="34" charset="0"/>
              </a:rPr>
              <a:t>invariant</a:t>
            </a:r>
            <a:r>
              <a:rPr lang="en-US" sz="2400" dirty="0">
                <a:solidFill>
                  <a:schemeClr val="tx1"/>
                </a:solidFill>
                <a:cs typeface="Arial" panose="020B0604020202020204" pitchFamily="34" charset="0"/>
              </a:rPr>
              <a:t>, meaning independent of the coordinate system used to define the stress tensor.</a:t>
            </a:r>
          </a:p>
          <a:p>
            <a:endParaRPr lang="en-US" sz="2400" dirty="0">
              <a:solidFill>
                <a:schemeClr val="tx1"/>
              </a:solidFill>
              <a:cs typeface="Arial" panose="020B0604020202020204" pitchFamily="34" charset="0"/>
            </a:endParaRPr>
          </a:p>
          <a:p>
            <a:r>
              <a:rPr lang="en-US" sz="2400" dirty="0">
                <a:solidFill>
                  <a:schemeClr val="tx1"/>
                </a:solidFill>
                <a:cs typeface="Arial" panose="020B0604020202020204" pitchFamily="34" charset="0"/>
              </a:rPr>
              <a:t>Can also express invariants using linear algebra:</a:t>
            </a:r>
            <a:endParaRPr lang="en-US" sz="1050" dirty="0">
              <a:solidFill>
                <a:schemeClr val="tx1"/>
              </a:solidFill>
              <a:cs typeface="Arial" panose="020B0604020202020204" pitchFamily="34" charset="0"/>
            </a:endParaRP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21</a:t>
            </a:fld>
            <a:endParaRPr lang="en-US" sz="1400">
              <a:latin typeface="+mn-lt"/>
            </a:endParaRPr>
          </a:p>
        </p:txBody>
      </p:sp>
      <mc:AlternateContent xmlns:mc="http://schemas.openxmlformats.org/markup-compatibility/2006" xmlns:a14="http://schemas.microsoft.com/office/drawing/2010/main">
        <mc:Choice Requires="a14">
          <p:sp>
            <p:nvSpPr>
              <p:cNvPr id="8" name="Object 5"/>
              <p:cNvSpPr txBox="1"/>
              <p:nvPr/>
            </p:nvSpPr>
            <p:spPr bwMode="auto">
              <a:xfrm>
                <a:off x="2438400" y="4397796"/>
                <a:ext cx="7315200" cy="783804"/>
              </a:xfrm>
              <a:prstGeom prst="rect">
                <a:avLst/>
              </a:prstGeom>
              <a:noFill/>
              <a:ln>
                <a:noFill/>
              </a:ln>
              <a:effectLst/>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𝐼</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tr</m:t>
                          </m:r>
                        </m:fName>
                        <m:e>
                          <m:r>
                            <a:rPr lang="en-US" sz="2400" b="1" i="1">
                              <a:solidFill>
                                <a:srgbClr val="000000"/>
                              </a:solidFill>
                              <a:latin typeface="Cambria Math" panose="02040503050406030204" pitchFamily="18" charset="0"/>
                            </a:rPr>
                            <m:t>𝑻</m:t>
                          </m:r>
                        </m:e>
                      </m:func>
                      <m:r>
                        <a:rPr lang="en-US" sz="2400" i="1">
                          <a:solidFill>
                            <a:srgbClr val="000000"/>
                          </a:solidFill>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𝐼</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2</m:t>
                          </m:r>
                        </m:den>
                      </m:f>
                      <m:d>
                        <m:dPr>
                          <m:begChr m:val="["/>
                          <m:endChr m:val="]"/>
                          <m:ctrlPr>
                            <a:rPr lang="en-US" sz="2400" i="1">
                              <a:solidFill>
                                <a:srgbClr val="000000"/>
                              </a:solidFill>
                              <a:latin typeface="Cambria Math" panose="02040503050406030204" pitchFamily="18" charset="0"/>
                            </a:rPr>
                          </m:ctrlPr>
                        </m:dPr>
                        <m:e>
                          <m:sSup>
                            <m:sSupPr>
                              <m:ctrlPr>
                                <a:rPr lang="en-US" sz="2400" i="1">
                                  <a:solidFill>
                                    <a:srgbClr val="000000"/>
                                  </a:solidFill>
                                  <a:latin typeface="Cambria Math" panose="02040503050406030204" pitchFamily="18" charset="0"/>
                                </a:rPr>
                              </m:ctrlPr>
                            </m:sSupPr>
                            <m:e>
                              <m:d>
                                <m:dPr>
                                  <m:ctrlPr>
                                    <a:rPr lang="en-US" sz="2400" i="1">
                                      <a:solidFill>
                                        <a:srgbClr val="000000"/>
                                      </a:solidFill>
                                      <a:latin typeface="Cambria Math" panose="02040503050406030204" pitchFamily="18" charset="0"/>
                                    </a:rPr>
                                  </m:ctrlPr>
                                </m:dPr>
                                <m:e>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tr</m:t>
                                      </m:r>
                                    </m:fName>
                                    <m:e>
                                      <m:r>
                                        <a:rPr lang="en-US" sz="2400" b="1" i="1">
                                          <a:solidFill>
                                            <a:srgbClr val="000000"/>
                                          </a:solidFill>
                                          <a:latin typeface="Cambria Math" panose="02040503050406030204" pitchFamily="18" charset="0"/>
                                        </a:rPr>
                                        <m:t>𝑻</m:t>
                                      </m:r>
                                    </m:e>
                                  </m:func>
                                </m:e>
                              </m:d>
                            </m:e>
                            <m:sup>
                              <m:r>
                                <a:rPr lang="en-US" sz="2400" i="1">
                                  <a:solidFill>
                                    <a:srgbClr val="000000"/>
                                  </a:solidFill>
                                  <a:latin typeface="Cambria Math" panose="02040503050406030204" pitchFamily="18" charset="0"/>
                                </a:rPr>
                                <m:t>2</m:t>
                              </m:r>
                            </m:sup>
                          </m:sSup>
                          <m:r>
                            <a:rPr lang="en-US" sz="2400" i="1">
                              <a:solidFill>
                                <a:srgbClr val="000000"/>
                              </a:solidFill>
                              <a:latin typeface="Cambria Math" panose="02040503050406030204" pitchFamily="18" charset="0"/>
                            </a:rPr>
                            <m:t>−</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tr</m:t>
                              </m:r>
                            </m:fName>
                            <m:e>
                              <m:d>
                                <m:dPr>
                                  <m:ctrlPr>
                                    <a:rPr lang="en-US" sz="2400" i="1">
                                      <a:solidFill>
                                        <a:srgbClr val="000000"/>
                                      </a:solidFill>
                                      <a:latin typeface="Cambria Math" panose="02040503050406030204" pitchFamily="18" charset="0"/>
                                    </a:rPr>
                                  </m:ctrlPr>
                                </m:dPr>
                                <m:e>
                                  <m:sSup>
                                    <m:sSupPr>
                                      <m:ctrlPr>
                                        <a:rPr lang="en-US" sz="2400" i="1">
                                          <a:solidFill>
                                            <a:srgbClr val="000000"/>
                                          </a:solidFill>
                                          <a:latin typeface="Cambria Math" panose="02040503050406030204" pitchFamily="18" charset="0"/>
                                        </a:rPr>
                                      </m:ctrlPr>
                                    </m:sSupPr>
                                    <m:e>
                                      <m:r>
                                        <a:rPr lang="en-US" sz="2400" b="1" i="1">
                                          <a:solidFill>
                                            <a:srgbClr val="000000"/>
                                          </a:solidFill>
                                          <a:latin typeface="Cambria Math" panose="02040503050406030204" pitchFamily="18" charset="0"/>
                                        </a:rPr>
                                        <m:t>𝑻</m:t>
                                      </m:r>
                                    </m:e>
                                    <m:sup>
                                      <m:r>
                                        <a:rPr lang="en-US" sz="2400" i="1">
                                          <a:solidFill>
                                            <a:srgbClr val="000000"/>
                                          </a:solidFill>
                                          <a:latin typeface="Cambria Math" panose="02040503050406030204" pitchFamily="18" charset="0"/>
                                        </a:rPr>
                                        <m:t>2</m:t>
                                      </m:r>
                                    </m:sup>
                                  </m:sSup>
                                </m:e>
                              </m:d>
                            </m:e>
                          </m:func>
                        </m:e>
                      </m:d>
                      <m:r>
                        <a:rPr lang="en-US" sz="2400" i="1">
                          <a:solidFill>
                            <a:srgbClr val="000000"/>
                          </a:solidFill>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𝐼</m:t>
                          </m:r>
                        </m:e>
                        <m:sub>
                          <m:r>
                            <a:rPr lang="en-US" sz="2400" i="1">
                              <a:solidFill>
                                <a:srgbClr val="000000"/>
                              </a:solidFill>
                              <a:latin typeface="Cambria Math" panose="02040503050406030204" pitchFamily="18" charset="0"/>
                            </a:rPr>
                            <m:t>3</m:t>
                          </m:r>
                        </m:sub>
                      </m:sSub>
                      <m:r>
                        <a:rPr lang="en-US" sz="2400" i="1">
                          <a:solidFill>
                            <a:srgbClr val="000000"/>
                          </a:solidFill>
                          <a:latin typeface="Cambria Math" panose="02040503050406030204" pitchFamily="18" charset="0"/>
                        </a:rPr>
                        <m:t>=</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det</m:t>
                          </m:r>
                        </m:fName>
                        <m:e>
                          <m:r>
                            <a:rPr lang="en-US" sz="2400" b="1" i="1">
                              <a:solidFill>
                                <a:srgbClr val="000000"/>
                              </a:solidFill>
                              <a:latin typeface="Cambria Math" panose="02040503050406030204" pitchFamily="18" charset="0"/>
                            </a:rPr>
                            <m:t>𝑻</m:t>
                          </m:r>
                        </m:e>
                      </m:func>
                    </m:oMath>
                  </m:oMathPara>
                </a14:m>
                <a:endParaRPr lang="en-US" sz="2400" dirty="0"/>
              </a:p>
            </p:txBody>
          </p:sp>
        </mc:Choice>
        <mc:Fallback xmlns="">
          <p:sp>
            <p:nvSpPr>
              <p:cNvPr id="8" name="Object 5"/>
              <p:cNvSpPr txBox="1">
                <a:spLocks noRot="1" noChangeAspect="1" noMove="1" noResize="1" noEditPoints="1" noAdjustHandles="1" noChangeArrowheads="1" noChangeShapeType="1" noTextEdit="1"/>
              </p:cNvSpPr>
              <p:nvPr/>
            </p:nvSpPr>
            <p:spPr bwMode="auto">
              <a:xfrm>
                <a:off x="2438400" y="4397796"/>
                <a:ext cx="7315200" cy="783804"/>
              </a:xfrm>
              <a:prstGeom prst="rect">
                <a:avLst/>
              </a:prstGeom>
              <a:blipFill>
                <a:blip r:embed="rId2"/>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3143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a:xfrm>
            <a:off x="1981200" y="274638"/>
            <a:ext cx="8229600" cy="798512"/>
          </a:xfrm>
        </p:spPr>
        <p:txBody>
          <a:bodyPr/>
          <a:lstStyle/>
          <a:p>
            <a:r>
              <a:rPr lang="en-US" sz="3200" b="1" dirty="0">
                <a:solidFill>
                  <a:srgbClr val="0070C0"/>
                </a:solidFill>
              </a:rPr>
              <a:t>Principal Stresses</a:t>
            </a:r>
          </a:p>
        </p:txBody>
      </p:sp>
      <mc:AlternateContent xmlns:mc="http://schemas.openxmlformats.org/markup-compatibility/2006" xmlns:a14="http://schemas.microsoft.com/office/drawing/2010/main">
        <mc:Choice Requires="a14">
          <p:sp>
            <p:nvSpPr>
              <p:cNvPr id="121861" name="Rectangle 3"/>
              <p:cNvSpPr>
                <a:spLocks noGrp="1" noChangeArrowheads="1"/>
              </p:cNvSpPr>
              <p:nvPr>
                <p:ph type="body" idx="1"/>
              </p:nvPr>
            </p:nvSpPr>
            <p:spPr>
              <a:xfrm>
                <a:off x="685800" y="1073638"/>
                <a:ext cx="7848600" cy="762000"/>
              </a:xfrm>
            </p:spPr>
            <p:txBody>
              <a:bodyPr/>
              <a:lstStyle/>
              <a:p>
                <a:pPr marL="0" indent="0">
                  <a:buNone/>
                </a:pPr>
                <a:r>
                  <a:rPr lang="en-US" sz="2400" u="sng" dirty="0">
                    <a:solidFill>
                      <a:schemeClr val="tx1"/>
                    </a:solidFill>
                  </a:rPr>
                  <a:t>Example</a:t>
                </a:r>
                <a:r>
                  <a:rPr lang="en-US" sz="2400" dirty="0">
                    <a:solidFill>
                      <a:schemeClr val="tx1"/>
                    </a:solidFill>
                  </a:rPr>
                  <a:t>: Compute the principal stresses and directions for </a:t>
                </a:r>
                <a14:m>
                  <m:oMath xmlns:m="http://schemas.openxmlformats.org/officeDocument/2006/math">
                    <m:r>
                      <a:rPr lang="en-US" sz="2400" b="1" i="1" dirty="0" smtClean="0">
                        <a:solidFill>
                          <a:schemeClr val="tx1"/>
                        </a:solidFill>
                        <a:latin typeface="Cambria Math" panose="02040503050406030204" pitchFamily="18" charset="0"/>
                      </a:rPr>
                      <m:t>𝑻</m:t>
                    </m:r>
                  </m:oMath>
                </a14:m>
                <a:r>
                  <a:rPr lang="en-US" sz="2400" dirty="0">
                    <a:solidFill>
                      <a:schemeClr val="tx1"/>
                    </a:solidFill>
                  </a:rPr>
                  <a:t>.</a:t>
                </a:r>
              </a:p>
            </p:txBody>
          </p:sp>
        </mc:Choice>
        <mc:Fallback xmlns="">
          <p:sp>
            <p:nvSpPr>
              <p:cNvPr id="121861" name="Rectangle 3"/>
              <p:cNvSpPr>
                <a:spLocks noGrp="1" noRot="1" noChangeAspect="1" noMove="1" noResize="1" noEditPoints="1" noAdjustHandles="1" noChangeArrowheads="1" noChangeShapeType="1" noTextEdit="1"/>
              </p:cNvSpPr>
              <p:nvPr>
                <p:ph type="body" idx="1"/>
              </p:nvPr>
            </p:nvSpPr>
            <p:spPr>
              <a:xfrm>
                <a:off x="685800" y="1073638"/>
                <a:ext cx="7848600" cy="762000"/>
              </a:xfrm>
              <a:blipFill>
                <a:blip r:embed="rId2"/>
                <a:stretch>
                  <a:fillRect l="-1243" t="-5600" r="-544" b="-27200"/>
                </a:stretch>
              </a:blipFill>
            </p:spPr>
            <p:txBody>
              <a:bodyPr/>
              <a:lstStyle/>
              <a:p>
                <a:r>
                  <a:rPr lang="en-US">
                    <a:noFill/>
                  </a:rPr>
                  <a:t> </a:t>
                </a:r>
              </a:p>
            </p:txBody>
          </p:sp>
        </mc:Fallback>
      </mc:AlternateContent>
      <p:sp>
        <p:nvSpPr>
          <p:cNvPr id="121864"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22</a:t>
            </a:fld>
            <a:endParaRPr lang="en-US" sz="1400"/>
          </a:p>
        </p:txBody>
      </p:sp>
      <mc:AlternateContent xmlns:mc="http://schemas.openxmlformats.org/markup-compatibility/2006" xmlns:a14="http://schemas.microsoft.com/office/drawing/2010/main">
        <mc:Choice Requires="a14">
          <p:sp>
            <p:nvSpPr>
              <p:cNvPr id="2" name="Rectangle 1"/>
              <p:cNvSpPr/>
              <p:nvPr/>
            </p:nvSpPr>
            <p:spPr>
              <a:xfrm>
                <a:off x="9113715" y="1022654"/>
                <a:ext cx="2618409" cy="1068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𝑻</m:t>
                          </m:r>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12</m:t>
                                </m:r>
                              </m:e>
                              <m:e>
                                <m:r>
                                  <a:rPr lang="en-US" sz="2400">
                                    <a:latin typeface="Cambria Math" panose="02040503050406030204" pitchFamily="18" charset="0"/>
                                  </a:rPr>
                                  <m:t>0</m:t>
                                </m:r>
                              </m:e>
                              <m:e>
                                <m:r>
                                  <a:rPr lang="en-US" sz="2400">
                                    <a:latin typeface="Cambria Math" panose="02040503050406030204" pitchFamily="18" charset="0"/>
                                  </a:rPr>
                                  <m:t>6</m:t>
                                </m:r>
                              </m:e>
                            </m:mr>
                            <m:mr>
                              <m:e>
                                <m:r>
                                  <a:rPr lang="en-US" sz="2400">
                                    <a:latin typeface="Cambria Math" panose="02040503050406030204" pitchFamily="18" charset="0"/>
                                  </a:rPr>
                                  <m:t>0</m:t>
                                </m:r>
                              </m:e>
                              <m:e>
                                <m:r>
                                  <a:rPr lang="en-US" sz="2400">
                                    <a:latin typeface="Cambria Math" panose="02040503050406030204" pitchFamily="18" charset="0"/>
                                  </a:rPr>
                                  <m:t>4</m:t>
                                </m:r>
                              </m:e>
                              <m:e>
                                <m:r>
                                  <a:rPr lang="en-US" sz="2400">
                                    <a:latin typeface="Cambria Math" panose="02040503050406030204" pitchFamily="18" charset="0"/>
                                  </a:rPr>
                                  <m:t>0</m:t>
                                </m:r>
                              </m:e>
                            </m:mr>
                            <m:mr>
                              <m:e>
                                <m:r>
                                  <a:rPr lang="en-US" sz="2400">
                                    <a:latin typeface="Cambria Math" panose="02040503050406030204" pitchFamily="18" charset="0"/>
                                  </a:rPr>
                                  <m:t>6</m:t>
                                </m:r>
                              </m:e>
                              <m:e>
                                <m:r>
                                  <a:rPr lang="en-US" sz="2400">
                                    <a:latin typeface="Cambria Math" panose="02040503050406030204" pitchFamily="18" charset="0"/>
                                  </a:rPr>
                                  <m:t>0</m:t>
                                </m:r>
                              </m:e>
                              <m:e>
                                <m:r>
                                  <a:rPr lang="en-US" sz="2400">
                                    <a:latin typeface="Cambria Math" panose="02040503050406030204" pitchFamily="18" charset="0"/>
                                  </a:rPr>
                                  <m:t>0</m:t>
                                </m:r>
                              </m:e>
                            </m:mr>
                          </m:m>
                        </m:e>
                      </m:d>
                    </m:oMath>
                  </m:oMathPara>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9113715" y="1022654"/>
                <a:ext cx="2618409" cy="10689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219200" y="2736727"/>
                <a:ext cx="9829800" cy="10764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12−</m:t>
                                </m:r>
                                <m:r>
                                  <a:rPr lang="en-US" sz="2400" i="1">
                                    <a:latin typeface="Cambria Math" panose="02040503050406030204" pitchFamily="18" charset="0"/>
                                  </a:rPr>
                                  <m:t>𝜆</m:t>
                                </m:r>
                              </m:e>
                              <m:e>
                                <m:r>
                                  <a:rPr lang="en-US" sz="2400">
                                    <a:latin typeface="Cambria Math" panose="02040503050406030204" pitchFamily="18" charset="0"/>
                                  </a:rPr>
                                  <m:t>0</m:t>
                                </m:r>
                              </m:e>
                              <m:e>
                                <m:r>
                                  <a:rPr lang="en-US" sz="2400">
                                    <a:latin typeface="Cambria Math" panose="02040503050406030204" pitchFamily="18" charset="0"/>
                                  </a:rPr>
                                  <m:t>6</m:t>
                                </m:r>
                              </m:e>
                            </m:mr>
                            <m:mr>
                              <m:e>
                                <m:r>
                                  <a:rPr lang="en-US" sz="2400">
                                    <a:latin typeface="Cambria Math" panose="02040503050406030204" pitchFamily="18" charset="0"/>
                                  </a:rPr>
                                  <m:t>0</m:t>
                                </m:r>
                              </m:e>
                              <m:e>
                                <m:r>
                                  <a:rPr lang="en-US" sz="2400">
                                    <a:latin typeface="Cambria Math" panose="02040503050406030204" pitchFamily="18" charset="0"/>
                                  </a:rPr>
                                  <m:t>4−</m:t>
                                </m:r>
                                <m:r>
                                  <a:rPr lang="en-US" sz="2400" i="1">
                                    <a:latin typeface="Cambria Math" panose="02040503050406030204" pitchFamily="18" charset="0"/>
                                  </a:rPr>
                                  <m:t>𝜆</m:t>
                                </m:r>
                              </m:e>
                              <m:e>
                                <m:r>
                                  <a:rPr lang="en-US" sz="2400">
                                    <a:latin typeface="Cambria Math" panose="02040503050406030204" pitchFamily="18" charset="0"/>
                                  </a:rPr>
                                  <m:t>0</m:t>
                                </m:r>
                              </m:e>
                            </m:mr>
                            <m:mr>
                              <m:e>
                                <m:r>
                                  <a:rPr lang="en-US" sz="2400">
                                    <a:latin typeface="Cambria Math" panose="02040503050406030204" pitchFamily="18" charset="0"/>
                                  </a:rPr>
                                  <m:t>6</m:t>
                                </m:r>
                              </m:e>
                              <m:e>
                                <m:r>
                                  <a:rPr lang="en-US" sz="2400">
                                    <a:latin typeface="Cambria Math" panose="02040503050406030204" pitchFamily="18" charset="0"/>
                                  </a:rPr>
                                  <m:t>0</m:t>
                                </m:r>
                              </m:e>
                              <m:e>
                                <m:r>
                                  <a:rPr lang="en-US" sz="2400">
                                    <a:latin typeface="Cambria Math" panose="02040503050406030204" pitchFamily="18" charset="0"/>
                                  </a:rPr>
                                  <m:t>0−</m:t>
                                </m:r>
                                <m:r>
                                  <a:rPr lang="en-US" sz="2400" i="1">
                                    <a:latin typeface="Cambria Math" panose="02040503050406030204" pitchFamily="18" charset="0"/>
                                  </a:rPr>
                                  <m:t>𝜆</m:t>
                                </m:r>
                              </m:e>
                            </m:mr>
                          </m:m>
                        </m:e>
                      </m:d>
                      <m:r>
                        <a:rPr lang="en-US" sz="2400">
                          <a:latin typeface="Cambria Math" panose="02040503050406030204" pitchFamily="18" charset="0"/>
                        </a:rPr>
                        <m:t>=</m:t>
                      </m:r>
                      <m:d>
                        <m:dPr>
                          <m:ctrlPr>
                            <a:rPr lang="en-US" sz="2400" i="1">
                              <a:latin typeface="Cambria Math" panose="02040503050406030204" pitchFamily="18" charset="0"/>
                            </a:rPr>
                          </m:ctrlPr>
                        </m:dPr>
                        <m:e>
                          <m:r>
                            <a:rPr lang="en-US" sz="2400">
                              <a:latin typeface="Cambria Math" panose="02040503050406030204" pitchFamily="18" charset="0"/>
                            </a:rPr>
                            <m:t>12−</m:t>
                          </m:r>
                          <m:r>
                            <a:rPr lang="en-US" sz="2400" i="1">
                              <a:latin typeface="Cambria Math" panose="02040503050406030204" pitchFamily="18" charset="0"/>
                            </a:rPr>
                            <m:t>𝜆</m:t>
                          </m:r>
                        </m:e>
                      </m:d>
                      <m:d>
                        <m:dPr>
                          <m:ctrlPr>
                            <a:rPr lang="en-US" sz="2400" i="1">
                              <a:latin typeface="Cambria Math" panose="02040503050406030204" pitchFamily="18" charset="0"/>
                            </a:rPr>
                          </m:ctrlPr>
                        </m:dPr>
                        <m:e>
                          <m:r>
                            <a:rPr lang="en-US" sz="2400">
                              <a:latin typeface="Cambria Math" panose="02040503050406030204" pitchFamily="18" charset="0"/>
                            </a:rPr>
                            <m:t>4−</m:t>
                          </m:r>
                          <m:r>
                            <a:rPr lang="en-US" sz="2400" i="1">
                              <a:latin typeface="Cambria Math" panose="02040503050406030204" pitchFamily="18" charset="0"/>
                            </a:rPr>
                            <m:t>𝜆</m:t>
                          </m:r>
                        </m:e>
                      </m:d>
                      <m:d>
                        <m:dPr>
                          <m:ctrlPr>
                            <a:rPr lang="en-US" sz="2400" i="1">
                              <a:latin typeface="Cambria Math" panose="02040503050406030204" pitchFamily="18" charset="0"/>
                            </a:rPr>
                          </m:ctrlPr>
                        </m:dPr>
                        <m:e>
                          <m:r>
                            <a:rPr lang="en-US" sz="2400">
                              <a:latin typeface="Cambria Math" panose="02040503050406030204" pitchFamily="18" charset="0"/>
                            </a:rPr>
                            <m:t>0−</m:t>
                          </m:r>
                          <m:r>
                            <a:rPr lang="en-US" sz="2400" i="1">
                              <a:latin typeface="Cambria Math" panose="02040503050406030204" pitchFamily="18" charset="0"/>
                            </a:rPr>
                            <m:t>𝜆</m:t>
                          </m:r>
                        </m:e>
                      </m:d>
                      <m:r>
                        <a:rPr lang="en-US" sz="2400">
                          <a:latin typeface="Cambria Math" panose="02040503050406030204" pitchFamily="18" charset="0"/>
                        </a:rPr>
                        <m:t>+6</m:t>
                      </m:r>
                      <m:d>
                        <m:dPr>
                          <m:begChr m:val="["/>
                          <m:endChr m:val="]"/>
                          <m:ctrlPr>
                            <a:rPr lang="en-US" sz="2400" i="1">
                              <a:latin typeface="Cambria Math" panose="02040503050406030204" pitchFamily="18" charset="0"/>
                            </a:rPr>
                          </m:ctrlPr>
                        </m:dPr>
                        <m:e>
                          <m:d>
                            <m:dPr>
                              <m:begChr m:val=""/>
                              <m:ctrlPr>
                                <a:rPr lang="en-US" sz="2400" i="1">
                                  <a:latin typeface="Cambria Math" panose="02040503050406030204" pitchFamily="18" charset="0"/>
                                </a:rPr>
                              </m:ctrlPr>
                            </m:dPr>
                            <m:e>
                              <m:r>
                                <a:rPr lang="en-US" sz="2400">
                                  <a:latin typeface="Cambria Math" panose="02040503050406030204" pitchFamily="18" charset="0"/>
                                </a:rPr>
                                <m:t>−6(4−</m:t>
                              </m:r>
                              <m:r>
                                <a:rPr lang="en-US" sz="2400" i="1">
                                  <a:latin typeface="Cambria Math" panose="02040503050406030204" pitchFamily="18" charset="0"/>
                                </a:rPr>
                                <m:t>𝜆</m:t>
                              </m:r>
                            </m:e>
                          </m:d>
                        </m:e>
                      </m:d>
                      <m:r>
                        <a:rPr lang="en-US" sz="2400">
                          <a:latin typeface="Cambria Math" panose="02040503050406030204" pitchFamily="18" charset="0"/>
                        </a:rPr>
                        <m:t>= 0</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1219200" y="2736727"/>
                <a:ext cx="9829800" cy="10764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7086600" y="3733800"/>
                <a:ext cx="4054231" cy="3676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a:lstStyle>
              <a:p>
                <a:pPr marL="0" indent="0">
                  <a:buNone/>
                </a:pPr>
                <a:r>
                  <a:rPr lang="en-US" sz="1800" kern="0" dirty="0">
                    <a:solidFill>
                      <a:srgbClr val="FF0000"/>
                    </a:solidFill>
                  </a:rPr>
                  <a:t>*Note we’re now using </a:t>
                </a:r>
                <a14:m>
                  <m:oMath xmlns:m="http://schemas.openxmlformats.org/officeDocument/2006/math">
                    <m:r>
                      <a:rPr lang="en-US" sz="1800" i="1" kern="0" dirty="0" smtClean="0">
                        <a:solidFill>
                          <a:srgbClr val="FF0000"/>
                        </a:solidFill>
                        <a:latin typeface="Cambria Math" panose="02040503050406030204" pitchFamily="18" charset="0"/>
                        <a:ea typeface="Cambria Math" panose="02040503050406030204" pitchFamily="18" charset="0"/>
                      </a:rPr>
                      <m:t>𝜆</m:t>
                    </m:r>
                  </m:oMath>
                </a14:m>
                <a:r>
                  <a:rPr lang="en-US" sz="1800" kern="0" dirty="0">
                    <a:solidFill>
                      <a:srgbClr val="FF0000"/>
                    </a:solidFill>
                  </a:rPr>
                  <a:t> instead of </a:t>
                </a:r>
                <a14:m>
                  <m:oMath xmlns:m="http://schemas.openxmlformats.org/officeDocument/2006/math">
                    <m:r>
                      <a:rPr lang="en-US" sz="1800" i="1" kern="0" dirty="0" smtClean="0">
                        <a:solidFill>
                          <a:srgbClr val="FF0000"/>
                        </a:solidFill>
                        <a:latin typeface="Cambria Math" panose="02040503050406030204" pitchFamily="18" charset="0"/>
                        <a:ea typeface="Cambria Math" panose="02040503050406030204" pitchFamily="18" charset="0"/>
                      </a:rPr>
                      <m:t>𝜎</m:t>
                    </m:r>
                  </m:oMath>
                </a14:m>
                <a:r>
                  <a:rPr lang="en-US" sz="1800" kern="0" dirty="0">
                    <a:solidFill>
                      <a:srgbClr val="FF0000"/>
                    </a:solidFill>
                  </a:rPr>
                  <a:t>!</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7086600" y="3733800"/>
                <a:ext cx="4054231" cy="367623"/>
              </a:xfrm>
              <a:prstGeom prst="rect">
                <a:avLst/>
              </a:prstGeom>
              <a:blipFill>
                <a:blip r:embed="rId5"/>
                <a:stretch>
                  <a:fillRect l="-1353" t="-10000" b="-25000"/>
                </a:stretch>
              </a:blipFill>
              <a:ln w="9525">
                <a:noFill/>
                <a:miter lim="800000"/>
                <a:headEnd/>
                <a:tailEnd/>
              </a:ln>
            </p:spPr>
            <p:txBody>
              <a:bodyPr/>
              <a:lstStyle/>
              <a:p>
                <a:r>
                  <a:rPr lang="en-US">
                    <a:noFill/>
                  </a:rPr>
                  <a:t> </a:t>
                </a:r>
              </a:p>
            </p:txBody>
          </p:sp>
        </mc:Fallback>
      </mc:AlternateContent>
      <p:sp>
        <p:nvSpPr>
          <p:cNvPr id="4" name="Rectangle 3"/>
          <p:cNvSpPr/>
          <p:nvPr/>
        </p:nvSpPr>
        <p:spPr>
          <a:xfrm>
            <a:off x="685800" y="4796135"/>
            <a:ext cx="10896600" cy="461665"/>
          </a:xfrm>
          <a:prstGeom prst="rect">
            <a:avLst/>
          </a:prstGeom>
        </p:spPr>
        <p:txBody>
          <a:bodyPr wrap="square">
            <a:spAutoFit/>
          </a:bodyPr>
          <a:lstStyle/>
          <a:p>
            <a:pPr marL="342900" indent="-342900" algn="just">
              <a:spcBef>
                <a:spcPts val="0"/>
              </a:spcBef>
              <a:spcAft>
                <a:spcPts val="0"/>
              </a:spcAft>
              <a:buFont typeface="Arial" panose="020B0604020202020204" pitchFamily="34" charset="0"/>
              <a:buChar char="•"/>
            </a:pPr>
            <a:r>
              <a:rPr lang="en-US" sz="2400" dirty="0">
                <a:latin typeface="+mn-lt"/>
                <a:ea typeface="Times New Roman" panose="02020603050405020304" pitchFamily="18" charset="0"/>
                <a:sym typeface="Symbol" panose="05050102010706020507" pitchFamily="18" charset="2"/>
              </a:rPr>
              <a:t>Solving polynomial  </a:t>
            </a:r>
            <a:r>
              <a:rPr lang="en-US" sz="2400" dirty="0">
                <a:latin typeface="Symbol" panose="05050102010706020507" pitchFamily="18" charset="2"/>
                <a:ea typeface="Times New Roman" panose="02020603050405020304" pitchFamily="18" charset="0"/>
              </a:rPr>
              <a:t>l</a:t>
            </a:r>
            <a:r>
              <a:rPr lang="en-US" sz="2400" baseline="-25000" dirty="0">
                <a:latin typeface="+mn-lt"/>
                <a:ea typeface="Times New Roman" panose="02020603050405020304" pitchFamily="18" charset="0"/>
              </a:rPr>
              <a:t>1</a:t>
            </a:r>
            <a:r>
              <a:rPr lang="en-US" sz="2400" dirty="0">
                <a:latin typeface="+mn-lt"/>
                <a:ea typeface="Times New Roman" panose="02020603050405020304" pitchFamily="18" charset="0"/>
              </a:rPr>
              <a:t> = 14.5; </a:t>
            </a:r>
            <a:r>
              <a:rPr lang="en-US" sz="2400" dirty="0">
                <a:latin typeface="Symbol" panose="05050102010706020507" pitchFamily="18" charset="2"/>
                <a:ea typeface="Times New Roman" panose="02020603050405020304" pitchFamily="18" charset="0"/>
              </a:rPr>
              <a:t>l</a:t>
            </a:r>
            <a:r>
              <a:rPr lang="en-US" sz="2400" baseline="-25000" dirty="0">
                <a:latin typeface="+mn-lt"/>
                <a:ea typeface="Times New Roman" panose="02020603050405020304" pitchFamily="18" charset="0"/>
              </a:rPr>
              <a:t>2</a:t>
            </a:r>
            <a:r>
              <a:rPr lang="en-US" sz="2400" dirty="0">
                <a:latin typeface="+mn-lt"/>
                <a:ea typeface="Times New Roman" panose="02020603050405020304" pitchFamily="18" charset="0"/>
              </a:rPr>
              <a:t> = 4.0; </a:t>
            </a:r>
            <a:r>
              <a:rPr lang="en-US" sz="2400" dirty="0">
                <a:latin typeface="Symbol" panose="05050102010706020507" pitchFamily="18" charset="2"/>
                <a:ea typeface="Times New Roman" panose="02020603050405020304" pitchFamily="18" charset="0"/>
              </a:rPr>
              <a:t>l</a:t>
            </a:r>
            <a:r>
              <a:rPr lang="en-US" sz="2400" baseline="-25000" dirty="0">
                <a:latin typeface="+mn-lt"/>
                <a:ea typeface="Times New Roman" panose="02020603050405020304" pitchFamily="18" charset="0"/>
              </a:rPr>
              <a:t>3</a:t>
            </a:r>
            <a:r>
              <a:rPr lang="en-US" sz="2400" dirty="0">
                <a:latin typeface="+mn-lt"/>
                <a:ea typeface="Times New Roman" panose="02020603050405020304" pitchFamily="18" charset="0"/>
              </a:rPr>
              <a:t> = -2.5 (principal stresses)</a:t>
            </a:r>
          </a:p>
        </p:txBody>
      </p:sp>
    </p:spTree>
    <p:extLst>
      <p:ext uri="{BB962C8B-B14F-4D97-AF65-F5344CB8AC3E}">
        <p14:creationId xmlns:p14="http://schemas.microsoft.com/office/powerpoint/2010/main" val="339278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3"/>
          <p:cNvSpPr>
            <a:spLocks noGrp="1" noChangeArrowheads="1"/>
          </p:cNvSpPr>
          <p:nvPr>
            <p:ph type="body" idx="1"/>
          </p:nvPr>
        </p:nvSpPr>
        <p:spPr>
          <a:xfrm>
            <a:off x="609600" y="533400"/>
            <a:ext cx="10972800" cy="2160591"/>
          </a:xfrm>
        </p:spPr>
        <p:txBody>
          <a:bodyPr>
            <a:spAutoFit/>
          </a:bodyPr>
          <a:lstStyle/>
          <a:p>
            <a:pPr marL="0" indent="0">
              <a:buNone/>
            </a:pPr>
            <a:r>
              <a:rPr lang="en-US" sz="2400" dirty="0">
                <a:solidFill>
                  <a:schemeClr val="tx1"/>
                </a:solidFill>
              </a:rPr>
              <a:t>Now find the eigenvectors …</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r>
              <a:rPr lang="en-US" sz="2400" dirty="0">
                <a:solidFill>
                  <a:schemeClr val="tx1"/>
                </a:solidFill>
              </a:rPr>
              <a:t>by plugging each eigenvalue back into the equation and solving for the associated vector.</a:t>
            </a:r>
          </a:p>
        </p:txBody>
      </p:sp>
      <p:sp>
        <p:nvSpPr>
          <p:cNvPr id="121864"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23</a:t>
            </a:fld>
            <a:endParaRPr lang="en-US" sz="1400"/>
          </a:p>
        </p:txBody>
      </p:sp>
      <mc:AlternateContent xmlns:mc="http://schemas.openxmlformats.org/markup-compatibility/2006" xmlns:a14="http://schemas.microsoft.com/office/drawing/2010/main">
        <mc:Choice Requires="a14">
          <p:sp>
            <p:nvSpPr>
              <p:cNvPr id="5" name="Rectangle 4"/>
              <p:cNvSpPr/>
              <p:nvPr/>
            </p:nvSpPr>
            <p:spPr>
              <a:xfrm>
                <a:off x="3886200" y="1143000"/>
                <a:ext cx="442896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𝑻𝒗</m:t>
                      </m:r>
                      <m:r>
                        <a:rPr lang="en-US" sz="2800">
                          <a:latin typeface="Cambria Math" panose="02040503050406030204" pitchFamily="18" charset="0"/>
                        </a:rPr>
                        <m:t>=</m:t>
                      </m:r>
                      <m:r>
                        <a:rPr lang="en-US" sz="2800" i="1">
                          <a:latin typeface="Cambria Math" panose="02040503050406030204" pitchFamily="18" charset="0"/>
                        </a:rPr>
                        <m:t>𝜆</m:t>
                      </m:r>
                      <m:r>
                        <a:rPr lang="en-US" sz="2800" b="1" i="1">
                          <a:latin typeface="Cambria Math" panose="02040503050406030204" pitchFamily="18" charset="0"/>
                        </a:rPr>
                        <m:t>𝒗</m:t>
                      </m:r>
                      <m:r>
                        <a:rPr lang="en-US" sz="2800">
                          <a:latin typeface="Cambria Math" panose="02040503050406030204" pitchFamily="18" charset="0"/>
                        </a:rPr>
                        <m:t> → </m:t>
                      </m:r>
                      <m:d>
                        <m:dPr>
                          <m:ctrlPr>
                            <a:rPr lang="en-US" sz="2800" i="1">
                              <a:latin typeface="Cambria Math" panose="02040503050406030204" pitchFamily="18" charset="0"/>
                            </a:rPr>
                          </m:ctrlPr>
                        </m:dPr>
                        <m:e>
                          <m:r>
                            <a:rPr lang="en-US" sz="2800" b="1" i="1">
                              <a:latin typeface="Cambria Math" panose="02040503050406030204" pitchFamily="18" charset="0"/>
                            </a:rPr>
                            <m:t>𝑻</m:t>
                          </m:r>
                          <m:r>
                            <a:rPr lang="en-US" sz="2800">
                              <a:latin typeface="Cambria Math" panose="02040503050406030204" pitchFamily="18" charset="0"/>
                            </a:rPr>
                            <m:t>−</m:t>
                          </m:r>
                          <m:r>
                            <a:rPr lang="en-US" sz="2800" b="1" i="1">
                              <a:latin typeface="Cambria Math" panose="02040503050406030204" pitchFamily="18" charset="0"/>
                            </a:rPr>
                            <m:t>𝑰</m:t>
                          </m:r>
                          <m:r>
                            <a:rPr lang="en-US" sz="2800" i="1">
                              <a:latin typeface="Cambria Math" panose="02040503050406030204" pitchFamily="18" charset="0"/>
                            </a:rPr>
                            <m:t>𝜆</m:t>
                          </m:r>
                        </m:e>
                      </m:d>
                      <m:r>
                        <a:rPr lang="en-US" sz="2800" b="1" i="1">
                          <a:latin typeface="Cambria Math" panose="02040503050406030204" pitchFamily="18" charset="0"/>
                        </a:rPr>
                        <m:t>𝒗</m:t>
                      </m:r>
                      <m:r>
                        <a:rPr lang="en-US" sz="2800">
                          <a:latin typeface="Cambria Math" panose="02040503050406030204" pitchFamily="18" charset="0"/>
                        </a:rPr>
                        <m:t>=0</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3886200" y="1143000"/>
                <a:ext cx="442896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105769-F893-015F-F8D0-949C7E5CA14F}"/>
                  </a:ext>
                </a:extLst>
              </p:cNvPr>
              <p:cNvSpPr txBox="1"/>
              <p:nvPr/>
            </p:nvSpPr>
            <p:spPr>
              <a:xfrm>
                <a:off x="609600" y="3048000"/>
                <a:ext cx="4051891"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solidFill>
                  </a:rPr>
                  <a:t>For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𝜆</m:t>
                    </m:r>
                    <m:r>
                      <a:rPr lang="en-US" sz="2400" i="1" baseline="-25000" dirty="0">
                        <a:solidFill>
                          <a:schemeClr val="tx1"/>
                        </a:solidFill>
                        <a:latin typeface="Cambria Math" panose="02040503050406030204" pitchFamily="18" charset="0"/>
                        <a:ea typeface="Times New Roman" panose="02020603050405020304" pitchFamily="18" charset="0"/>
                      </a:rPr>
                      <m:t>1</m:t>
                    </m:r>
                    <m:r>
                      <a:rPr lang="en-US" sz="2400" i="1" dirty="0">
                        <a:solidFill>
                          <a:schemeClr val="tx1"/>
                        </a:solidFill>
                        <a:latin typeface="Cambria Math" panose="02040503050406030204" pitchFamily="18" charset="0"/>
                        <a:ea typeface="Times New Roman" panose="02020603050405020304" pitchFamily="18" charset="0"/>
                      </a:rPr>
                      <m:t> = 14.5</m:t>
                    </m:r>
                  </m:oMath>
                </a14:m>
                <a:r>
                  <a:rPr lang="en-US" sz="2400" dirty="0">
                    <a:solidFill>
                      <a:schemeClr val="tx1"/>
                    </a:solidFill>
                    <a:ea typeface="Times New Roman" panose="02020603050405020304" pitchFamily="18" charset="0"/>
                  </a:rPr>
                  <a:t>,</a:t>
                </a:r>
                <a:endParaRPr lang="en-US" sz="2400" dirty="0">
                  <a:solidFill>
                    <a:schemeClr val="tx1"/>
                  </a:solidFill>
                </a:endParaRPr>
              </a:p>
            </p:txBody>
          </p:sp>
        </mc:Choice>
        <mc:Fallback xmlns="">
          <p:sp>
            <p:nvSpPr>
              <p:cNvPr id="6" name="TextBox 5">
                <a:extLst>
                  <a:ext uri="{FF2B5EF4-FFF2-40B4-BE49-F238E27FC236}">
                    <a16:creationId xmlns:a16="http://schemas.microsoft.com/office/drawing/2014/main" id="{9B105769-F893-015F-F8D0-949C7E5CA14F}"/>
                  </a:ext>
                </a:extLst>
              </p:cNvPr>
              <p:cNvSpPr txBox="1">
                <a:spLocks noRot="1" noChangeAspect="1" noMove="1" noResize="1" noEditPoints="1" noAdjustHandles="1" noChangeArrowheads="1" noChangeShapeType="1" noTextEdit="1"/>
              </p:cNvSpPr>
              <p:nvPr/>
            </p:nvSpPr>
            <p:spPr>
              <a:xfrm>
                <a:off x="609600" y="3048000"/>
                <a:ext cx="4051891" cy="461665"/>
              </a:xfrm>
              <a:prstGeom prst="rect">
                <a:avLst/>
              </a:prstGeom>
              <a:blipFill>
                <a:blip r:embed="rId4"/>
                <a:stretch>
                  <a:fillRect l="-1955"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C48FC81-F8D7-13B3-F07B-0AA784CA2E05}"/>
                  </a:ext>
                </a:extLst>
              </p:cNvPr>
              <p:cNvSpPr/>
              <p:nvPr/>
            </p:nvSpPr>
            <p:spPr>
              <a:xfrm>
                <a:off x="914400" y="3777964"/>
                <a:ext cx="10404231" cy="10764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12−14.5</m:t>
                                </m:r>
                              </m:e>
                              <m:e>
                                <m:r>
                                  <a:rPr lang="en-US" sz="2400">
                                    <a:latin typeface="Cambria Math" panose="02040503050406030204" pitchFamily="18" charset="0"/>
                                  </a:rPr>
                                  <m:t>0</m:t>
                                </m:r>
                              </m:e>
                              <m:e>
                                <m:r>
                                  <a:rPr lang="en-US" sz="2400">
                                    <a:latin typeface="Cambria Math" panose="02040503050406030204" pitchFamily="18" charset="0"/>
                                  </a:rPr>
                                  <m:t>6</m:t>
                                </m:r>
                              </m:e>
                            </m:mr>
                            <m:mr>
                              <m:e>
                                <m:r>
                                  <a:rPr lang="en-US" sz="2400">
                                    <a:latin typeface="Cambria Math" panose="02040503050406030204" pitchFamily="18" charset="0"/>
                                  </a:rPr>
                                  <m:t>0</m:t>
                                </m:r>
                              </m:e>
                              <m:e>
                                <m:r>
                                  <a:rPr lang="en-US" sz="2400">
                                    <a:latin typeface="Cambria Math" panose="02040503050406030204" pitchFamily="18" charset="0"/>
                                  </a:rPr>
                                  <m:t>4−14.5</m:t>
                                </m:r>
                              </m:e>
                              <m:e>
                                <m:r>
                                  <a:rPr lang="en-US" sz="2400">
                                    <a:latin typeface="Cambria Math" panose="02040503050406030204" pitchFamily="18" charset="0"/>
                                  </a:rPr>
                                  <m:t>0</m:t>
                                </m:r>
                              </m:e>
                            </m:mr>
                            <m:mr>
                              <m:e>
                                <m:r>
                                  <a:rPr lang="en-US" sz="2400">
                                    <a:latin typeface="Cambria Math" panose="02040503050406030204" pitchFamily="18" charset="0"/>
                                  </a:rPr>
                                  <m:t>6</m:t>
                                </m:r>
                              </m:e>
                              <m:e>
                                <m:r>
                                  <a:rPr lang="en-US" sz="2400">
                                    <a:latin typeface="Cambria Math" panose="02040503050406030204" pitchFamily="18" charset="0"/>
                                  </a:rPr>
                                  <m:t>0</m:t>
                                </m:r>
                              </m:e>
                              <m:e>
                                <m:r>
                                  <a:rPr lang="en-US" sz="2400">
                                    <a:latin typeface="Cambria Math" panose="02040503050406030204" pitchFamily="18" charset="0"/>
                                  </a:rPr>
                                  <m:t>0−14.5</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−2.5</m:t>
                                </m:r>
                              </m:e>
                              <m:e>
                                <m:r>
                                  <a:rPr lang="en-US" sz="2400">
                                    <a:latin typeface="Cambria Math" panose="02040503050406030204" pitchFamily="18" charset="0"/>
                                  </a:rPr>
                                  <m:t>0</m:t>
                                </m:r>
                              </m:e>
                              <m:e>
                                <m:r>
                                  <a:rPr lang="en-US" sz="2400">
                                    <a:latin typeface="Cambria Math" panose="02040503050406030204" pitchFamily="18" charset="0"/>
                                  </a:rPr>
                                  <m:t>6</m:t>
                                </m:r>
                              </m:e>
                            </m:mr>
                            <m:mr>
                              <m:e>
                                <m:r>
                                  <a:rPr lang="en-US" sz="2400">
                                    <a:latin typeface="Cambria Math" panose="02040503050406030204" pitchFamily="18" charset="0"/>
                                  </a:rPr>
                                  <m:t>0</m:t>
                                </m:r>
                              </m:e>
                              <m:e>
                                <m:r>
                                  <a:rPr lang="en-US" sz="2400">
                                    <a:latin typeface="Cambria Math" panose="02040503050406030204" pitchFamily="18" charset="0"/>
                                  </a:rPr>
                                  <m:t>−10.5</m:t>
                                </m:r>
                              </m:e>
                              <m:e>
                                <m:r>
                                  <a:rPr lang="en-US" sz="2400">
                                    <a:latin typeface="Cambria Math" panose="02040503050406030204" pitchFamily="18" charset="0"/>
                                  </a:rPr>
                                  <m:t>0</m:t>
                                </m:r>
                              </m:e>
                            </m:mr>
                            <m:mr>
                              <m:e>
                                <m:r>
                                  <a:rPr lang="en-US" sz="2400">
                                    <a:latin typeface="Cambria Math" panose="02040503050406030204" pitchFamily="18" charset="0"/>
                                  </a:rPr>
                                  <m:t>6</m:t>
                                </m:r>
                              </m:e>
                              <m:e>
                                <m:r>
                                  <a:rPr lang="en-US" sz="2400">
                                    <a:latin typeface="Cambria Math" panose="02040503050406030204" pitchFamily="18" charset="0"/>
                                  </a:rPr>
                                  <m:t>0</m:t>
                                </m:r>
                              </m:e>
                              <m:e>
                                <m:r>
                                  <a:rPr lang="en-US" sz="2400">
                                    <a:latin typeface="Cambria Math" panose="02040503050406030204" pitchFamily="18" charset="0"/>
                                  </a:rPr>
                                  <m:t>−14.5</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mr>
                            <m:mr>
                              <m:e>
                                <m:r>
                                  <a:rPr lang="en-US" sz="2400">
                                    <a:latin typeface="Cambria Math" panose="02040503050406030204" pitchFamily="18" charset="0"/>
                                  </a:rPr>
                                  <m:t>0</m:t>
                                </m:r>
                              </m:e>
                            </m:mr>
                            <m:mr>
                              <m:e>
                                <m:r>
                                  <a:rPr lang="en-US" sz="2400">
                                    <a:latin typeface="Cambria Math" panose="02040503050406030204" pitchFamily="18" charset="0"/>
                                  </a:rPr>
                                  <m:t>0</m:t>
                                </m:r>
                              </m:e>
                            </m:mr>
                          </m:m>
                        </m:e>
                      </m:d>
                    </m:oMath>
                  </m:oMathPara>
                </a14:m>
                <a:endParaRPr lang="en-US" sz="2400" dirty="0"/>
              </a:p>
            </p:txBody>
          </p:sp>
        </mc:Choice>
        <mc:Fallback xmlns="">
          <p:sp>
            <p:nvSpPr>
              <p:cNvPr id="7" name="Rectangle 6">
                <a:extLst>
                  <a:ext uri="{FF2B5EF4-FFF2-40B4-BE49-F238E27FC236}">
                    <a16:creationId xmlns:a16="http://schemas.microsoft.com/office/drawing/2014/main" id="{BC48FC81-F8D7-13B3-F07B-0AA784CA2E05}"/>
                  </a:ext>
                </a:extLst>
              </p:cNvPr>
              <p:cNvSpPr>
                <a:spLocks noRot="1" noChangeAspect="1" noMove="1" noResize="1" noEditPoints="1" noAdjustHandles="1" noChangeArrowheads="1" noChangeShapeType="1" noTextEdit="1"/>
              </p:cNvSpPr>
              <p:nvPr/>
            </p:nvSpPr>
            <p:spPr>
              <a:xfrm>
                <a:off x="914400" y="3777964"/>
                <a:ext cx="10404231" cy="10764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C713A64-8951-A6C2-84B4-AA41E5CE6083}"/>
                  </a:ext>
                </a:extLst>
              </p:cNvPr>
              <p:cNvSpPr/>
              <p:nvPr/>
            </p:nvSpPr>
            <p:spPr>
              <a:xfrm>
                <a:off x="3889406" y="5096512"/>
                <a:ext cx="45844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2.5</m:t>
                          </m:r>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+6</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=2.4</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oMath>
                  </m:oMathPara>
                </a14:m>
                <a:endParaRPr lang="en-US" sz="2400" dirty="0"/>
              </a:p>
            </p:txBody>
          </p:sp>
        </mc:Choice>
        <mc:Fallback xmlns="">
          <p:sp>
            <p:nvSpPr>
              <p:cNvPr id="8" name="Rectangle 7">
                <a:extLst>
                  <a:ext uri="{FF2B5EF4-FFF2-40B4-BE49-F238E27FC236}">
                    <a16:creationId xmlns:a16="http://schemas.microsoft.com/office/drawing/2014/main" id="{AC713A64-8951-A6C2-84B4-AA41E5CE6083}"/>
                  </a:ext>
                </a:extLst>
              </p:cNvPr>
              <p:cNvSpPr>
                <a:spLocks noRot="1" noChangeAspect="1" noMove="1" noResize="1" noEditPoints="1" noAdjustHandles="1" noChangeArrowheads="1" noChangeShapeType="1" noTextEdit="1"/>
              </p:cNvSpPr>
              <p:nvPr/>
            </p:nvSpPr>
            <p:spPr>
              <a:xfrm>
                <a:off x="3889406" y="5096512"/>
                <a:ext cx="4584460" cy="461665"/>
              </a:xfrm>
              <a:prstGeom prst="rect">
                <a:avLst/>
              </a:prstGeom>
              <a:blipFill>
                <a:blip r:embed="rId6"/>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18EFC2-5B1B-D73D-A449-96CBC8B76128}"/>
                  </a:ext>
                </a:extLst>
              </p:cNvPr>
              <p:cNvSpPr/>
              <p:nvPr/>
            </p:nvSpPr>
            <p:spPr>
              <a:xfrm>
                <a:off x="4064517" y="5627653"/>
                <a:ext cx="41100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−10.5</m:t>
                          </m:r>
                          <m:r>
                            <a:rPr lang="en-US" sz="2400" i="1">
                              <a:latin typeface="Cambria Math" panose="02040503050406030204" pitchFamily="18" charset="0"/>
                            </a:rPr>
                            <m:t>𝑣</m:t>
                          </m:r>
                        </m:e>
                        <m:sub>
                          <m:r>
                            <a:rPr lang="en-US" sz="2400">
                              <a:latin typeface="Cambria Math" panose="02040503050406030204" pitchFamily="18" charset="0"/>
                            </a:rPr>
                            <m:t>2</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r>
                        <a:rPr lang="en-US" sz="2400">
                          <a:latin typeface="Cambria Math" panose="02040503050406030204" pitchFamily="18" charset="0"/>
                        </a:rPr>
                        <m:t>=0</m:t>
                      </m:r>
                    </m:oMath>
                  </m:oMathPara>
                </a14:m>
                <a:endParaRPr lang="en-US" sz="2400" dirty="0"/>
              </a:p>
            </p:txBody>
          </p:sp>
        </mc:Choice>
        <mc:Fallback xmlns="">
          <p:sp>
            <p:nvSpPr>
              <p:cNvPr id="9" name="Rectangle 8">
                <a:extLst>
                  <a:ext uri="{FF2B5EF4-FFF2-40B4-BE49-F238E27FC236}">
                    <a16:creationId xmlns:a16="http://schemas.microsoft.com/office/drawing/2014/main" id="{0F18EFC2-5B1B-D73D-A449-96CBC8B76128}"/>
                  </a:ext>
                </a:extLst>
              </p:cNvPr>
              <p:cNvSpPr>
                <a:spLocks noRot="1" noChangeAspect="1" noMove="1" noResize="1" noEditPoints="1" noAdjustHandles="1" noChangeArrowheads="1" noChangeShapeType="1" noTextEdit="1"/>
              </p:cNvSpPr>
              <p:nvPr/>
            </p:nvSpPr>
            <p:spPr>
              <a:xfrm>
                <a:off x="4064517" y="5627653"/>
                <a:ext cx="4110036" cy="461665"/>
              </a:xfrm>
              <a:prstGeom prst="rect">
                <a:avLst/>
              </a:prstGeom>
              <a:blipFill>
                <a:blip r:embed="rId7"/>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EE97885-5611-8BC1-D523-040BF4AB45F6}"/>
                  </a:ext>
                </a:extLst>
              </p:cNvPr>
              <p:cNvSpPr/>
              <p:nvPr/>
            </p:nvSpPr>
            <p:spPr>
              <a:xfrm>
                <a:off x="3886200" y="6151627"/>
                <a:ext cx="4592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6</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−14.5</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2.4</m:t>
                          </m:r>
                          <m:r>
                            <a:rPr lang="en-US" sz="2400" i="1">
                              <a:latin typeface="Cambria Math" panose="02040503050406030204" pitchFamily="18" charset="0"/>
                            </a:rPr>
                            <m:t>𝑣</m:t>
                          </m:r>
                        </m:e>
                        <m:sub>
                          <m:r>
                            <a:rPr lang="en-US" sz="2400">
                              <a:latin typeface="Cambria Math" panose="02040503050406030204" pitchFamily="18" charset="0"/>
                            </a:rPr>
                            <m:t>3</m:t>
                          </m:r>
                        </m:sub>
                      </m:sSub>
                    </m:oMath>
                  </m:oMathPara>
                </a14:m>
                <a:endParaRPr lang="en-US" sz="2400" dirty="0"/>
              </a:p>
            </p:txBody>
          </p:sp>
        </mc:Choice>
        <mc:Fallback xmlns="">
          <p:sp>
            <p:nvSpPr>
              <p:cNvPr id="10" name="Rectangle 9">
                <a:extLst>
                  <a:ext uri="{FF2B5EF4-FFF2-40B4-BE49-F238E27FC236}">
                    <a16:creationId xmlns:a16="http://schemas.microsoft.com/office/drawing/2014/main" id="{9EE97885-5611-8BC1-D523-040BF4AB45F6}"/>
                  </a:ext>
                </a:extLst>
              </p:cNvPr>
              <p:cNvSpPr>
                <a:spLocks noRot="1" noChangeAspect="1" noMove="1" noResize="1" noEditPoints="1" noAdjustHandles="1" noChangeArrowheads="1" noChangeShapeType="1" noTextEdit="1"/>
              </p:cNvSpPr>
              <p:nvPr/>
            </p:nvSpPr>
            <p:spPr>
              <a:xfrm>
                <a:off x="3886200" y="6151627"/>
                <a:ext cx="4592476" cy="461665"/>
              </a:xfrm>
              <a:prstGeom prst="rect">
                <a:avLst/>
              </a:prstGeom>
              <a:blipFill>
                <a:blip r:embed="rId8"/>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9225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Rectangle 3"/>
              <p:cNvSpPr txBox="1">
                <a:spLocks noChangeArrowheads="1"/>
              </p:cNvSpPr>
              <p:nvPr/>
            </p:nvSpPr>
            <p:spPr bwMode="auto">
              <a:xfrm>
                <a:off x="609600" y="4495800"/>
                <a:ext cx="109728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a:lstStyle>
              <a:p>
                <a:r>
                  <a:rPr lang="en-US" sz="2400" kern="0" dirty="0">
                    <a:solidFill>
                      <a:schemeClr val="tx1"/>
                    </a:solidFill>
                  </a:rPr>
                  <a:t>Note that our results satisfy the original equation </a:t>
                </a:r>
                <a14:m>
                  <m:oMath xmlns:m="http://schemas.openxmlformats.org/officeDocument/2006/math">
                    <m:r>
                      <a:rPr lang="en-US" sz="2400" b="1" i="1">
                        <a:solidFill>
                          <a:schemeClr val="tx1"/>
                        </a:solidFill>
                        <a:latin typeface="Cambria Math" panose="02040503050406030204" pitchFamily="18" charset="0"/>
                      </a:rPr>
                      <m:t>𝒕</m:t>
                    </m:r>
                    <m:r>
                      <a:rPr lang="en-US" sz="2400"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𝑻𝒏</m:t>
                    </m:r>
                    <m:r>
                      <a:rPr lang="en-US" sz="2400" b="1"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𝜎</m:t>
                    </m:r>
                    <m:r>
                      <a:rPr lang="en-US" sz="2400" b="1" i="1" smtClean="0">
                        <a:solidFill>
                          <a:schemeClr val="tx1"/>
                        </a:solidFill>
                        <a:latin typeface="Cambria Math" panose="02040503050406030204" pitchFamily="18" charset="0"/>
                        <a:ea typeface="Cambria Math" panose="02040503050406030204" pitchFamily="18" charset="0"/>
                      </a:rPr>
                      <m:t>𝒏</m:t>
                    </m:r>
                  </m:oMath>
                </a14:m>
                <a:r>
                  <a:rPr lang="en-US" sz="2400" kern="0" dirty="0">
                    <a:solidFill>
                      <a:schemeClr val="tx1"/>
                    </a:solidFill>
                  </a:rPr>
                  <a:t> where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𝜎</m:t>
                    </m:r>
                    <m:r>
                      <a:rPr lang="en-US" sz="2400" b="1" i="1">
                        <a:solidFill>
                          <a:schemeClr val="tx1"/>
                        </a:solidFill>
                        <a:latin typeface="Cambria Math" panose="02040503050406030204" pitchFamily="18" charset="0"/>
                        <a:ea typeface="Cambria Math" panose="02040503050406030204" pitchFamily="18" charset="0"/>
                      </a:rPr>
                      <m:t>=</m:t>
                    </m:r>
                    <m:r>
                      <m:rPr>
                        <m:nor/>
                      </m:rPr>
                      <a:rPr lang="en-US" sz="2400" dirty="0">
                        <a:solidFill>
                          <a:schemeClr val="tx1"/>
                        </a:solidFill>
                        <a:latin typeface="Symbol" panose="05050102010706020507" pitchFamily="18" charset="2"/>
                        <a:ea typeface="Times New Roman" panose="02020603050405020304" pitchFamily="18" charset="0"/>
                      </a:rPr>
                      <m:t>l</m:t>
                    </m:r>
                    <m:r>
                      <m:rPr>
                        <m:nor/>
                      </m:rPr>
                      <a:rPr lang="en-US" sz="2400" baseline="-25000" dirty="0">
                        <a:solidFill>
                          <a:schemeClr val="tx1"/>
                        </a:solidFill>
                        <a:ea typeface="Times New Roman" panose="02020603050405020304" pitchFamily="18" charset="0"/>
                      </a:rPr>
                      <m:t>1</m:t>
                    </m:r>
                  </m:oMath>
                </a14:m>
                <a:r>
                  <a:rPr lang="en-US" sz="2400" kern="0" dirty="0">
                    <a:solidFill>
                      <a:schemeClr val="tx1"/>
                    </a:solidFill>
                  </a:rPr>
                  <a:t> and </a:t>
                </a:r>
                <a14:m>
                  <m:oMath xmlns:m="http://schemas.openxmlformats.org/officeDocument/2006/math">
                    <m:r>
                      <a:rPr lang="en-US" sz="2400" b="1" i="1">
                        <a:solidFill>
                          <a:schemeClr val="tx1"/>
                        </a:solidFill>
                        <a:latin typeface="Cambria Math" panose="02040503050406030204" pitchFamily="18" charset="0"/>
                        <a:ea typeface="Cambria Math" panose="02040503050406030204" pitchFamily="18" charset="0"/>
                      </a:rPr>
                      <m:t>𝒏</m:t>
                    </m:r>
                    <m:r>
                      <a:rPr lang="en-US" sz="2400" b="1" i="1">
                        <a:solidFill>
                          <a:schemeClr val="tx1"/>
                        </a:solidFill>
                        <a:latin typeface="Cambria Math" panose="02040503050406030204" pitchFamily="18" charset="0"/>
                        <a:ea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b="1" i="1">
                            <a:solidFill>
                              <a:schemeClr val="tx1"/>
                            </a:solidFill>
                            <a:latin typeface="Cambria Math" panose="02040503050406030204" pitchFamily="18" charset="0"/>
                          </a:rPr>
                          <m:t>𝒗</m:t>
                        </m:r>
                      </m:e>
                    </m:acc>
                  </m:oMath>
                </a14:m>
                <a:r>
                  <a:rPr lang="en-US" sz="2400" kern="0" dirty="0">
                    <a:solidFill>
                      <a:schemeClr val="tx1"/>
                    </a:solidFill>
                  </a:rPr>
                  <a:t>.</a:t>
                </a:r>
              </a:p>
            </p:txBody>
          </p:sp>
        </mc:Choice>
        <mc:Fallback xmlns="">
          <p:sp>
            <p:nvSpPr>
              <p:cNvPr id="14" name="Rectangle 3"/>
              <p:cNvSpPr txBox="1">
                <a:spLocks noRot="1" noChangeAspect="1" noMove="1" noResize="1" noEditPoints="1" noAdjustHandles="1" noChangeArrowheads="1" noChangeShapeType="1" noTextEdit="1"/>
              </p:cNvSpPr>
              <p:nvPr/>
            </p:nvSpPr>
            <p:spPr bwMode="auto">
              <a:xfrm>
                <a:off x="609600" y="4495800"/>
                <a:ext cx="10972800" cy="830997"/>
              </a:xfrm>
              <a:prstGeom prst="rect">
                <a:avLst/>
              </a:prstGeom>
              <a:blipFill>
                <a:blip r:embed="rId3"/>
                <a:stretch>
                  <a:fillRect l="-722" t="-5147" b="-16176"/>
                </a:stretch>
              </a:blipFill>
              <a:ln w="9525">
                <a:noFill/>
                <a:miter lim="800000"/>
                <a:headEnd/>
                <a:tailEnd/>
              </a:ln>
            </p:spPr>
            <p:txBody>
              <a:bodyPr/>
              <a:lstStyle/>
              <a:p>
                <a:r>
                  <a:rPr lang="en-US">
                    <a:noFill/>
                  </a:rPr>
                  <a:t> </a:t>
                </a:r>
              </a:p>
            </p:txBody>
          </p:sp>
        </mc:Fallback>
      </mc:AlternateContent>
      <p:sp>
        <p:nvSpPr>
          <p:cNvPr id="121861" name="Rectangle 3"/>
          <p:cNvSpPr>
            <a:spLocks noGrp="1" noChangeArrowheads="1"/>
          </p:cNvSpPr>
          <p:nvPr>
            <p:ph type="body" idx="1"/>
          </p:nvPr>
        </p:nvSpPr>
        <p:spPr>
          <a:xfrm>
            <a:off x="609600" y="3657600"/>
            <a:ext cx="10972800" cy="830997"/>
          </a:xfrm>
        </p:spPr>
        <p:txBody>
          <a:bodyPr wrap="square">
            <a:spAutoFit/>
          </a:bodyPr>
          <a:lstStyle/>
          <a:p>
            <a:r>
              <a:rPr lang="en-US" sz="2400" dirty="0">
                <a:solidFill>
                  <a:schemeClr val="tx1"/>
                </a:solidFill>
              </a:rPr>
              <a:t>We now have the eigenvector for the first principal stress … need to repeat to find other two.</a:t>
            </a:r>
          </a:p>
        </p:txBody>
      </p:sp>
      <p:sp>
        <p:nvSpPr>
          <p:cNvPr id="121864"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24</a:t>
            </a:fld>
            <a:endParaRPr lang="en-US" sz="1400"/>
          </a:p>
        </p:txBody>
      </p:sp>
      <mc:AlternateContent xmlns:mc="http://schemas.openxmlformats.org/markup-compatibility/2006" xmlns:a14="http://schemas.microsoft.com/office/drawing/2010/main">
        <mc:Choice Requires="a14">
          <p:sp>
            <p:nvSpPr>
              <p:cNvPr id="7" name="Rectangle 6"/>
              <p:cNvSpPr/>
              <p:nvPr/>
            </p:nvSpPr>
            <p:spPr>
              <a:xfrm>
                <a:off x="3889406" y="838200"/>
                <a:ext cx="45844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2.5</m:t>
                          </m:r>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+6</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=2.4</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3889406" y="838200"/>
                <a:ext cx="4584460" cy="461665"/>
              </a:xfrm>
              <a:prstGeom prst="rect">
                <a:avLst/>
              </a:prstGeom>
              <a:blipFill>
                <a:blip r:embed="rId4"/>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064517" y="1224342"/>
                <a:ext cx="41100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−10.5</m:t>
                          </m:r>
                          <m:r>
                            <a:rPr lang="en-US" sz="2400" i="1">
                              <a:latin typeface="Cambria Math" panose="02040503050406030204" pitchFamily="18" charset="0"/>
                            </a:rPr>
                            <m:t>𝑣</m:t>
                          </m:r>
                        </m:e>
                        <m:sub>
                          <m:r>
                            <a:rPr lang="en-US" sz="2400">
                              <a:latin typeface="Cambria Math" panose="02040503050406030204" pitchFamily="18" charset="0"/>
                            </a:rPr>
                            <m:t>2</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r>
                        <a:rPr lang="en-US" sz="2400">
                          <a:latin typeface="Cambria Math" panose="02040503050406030204" pitchFamily="18" charset="0"/>
                        </a:rPr>
                        <m:t>=0</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064517" y="1224342"/>
                <a:ext cx="4110036"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886200" y="1605342"/>
                <a:ext cx="4592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6</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−14.5</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2.4</m:t>
                          </m:r>
                          <m:r>
                            <a:rPr lang="en-US" sz="2400" i="1">
                              <a:latin typeface="Cambria Math" panose="02040503050406030204" pitchFamily="18" charset="0"/>
                            </a:rPr>
                            <m:t>𝑣</m:t>
                          </m:r>
                        </m:e>
                        <m:sub>
                          <m:r>
                            <a:rPr lang="en-US" sz="2400">
                              <a:latin typeface="Cambria Math" panose="02040503050406030204" pitchFamily="18" charset="0"/>
                            </a:rPr>
                            <m:t>3</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3886200" y="1605342"/>
                <a:ext cx="4592476" cy="461665"/>
              </a:xfrm>
              <a:prstGeom prst="rect">
                <a:avLst/>
              </a:prstGeom>
              <a:blipFill>
                <a:blip r:embed="rId6"/>
                <a:stretch>
                  <a:fillRect b="-3947"/>
                </a:stretch>
              </a:blipFill>
            </p:spPr>
            <p:txBody>
              <a:bodyPr/>
              <a:lstStyle/>
              <a:p>
                <a:r>
                  <a:rPr lang="en-US">
                    <a:noFill/>
                  </a:rPr>
                  <a:t> </a:t>
                </a:r>
              </a:p>
            </p:txBody>
          </p:sp>
        </mc:Fallback>
      </mc:AlternateContent>
      <p:sp>
        <p:nvSpPr>
          <p:cNvPr id="11" name="Right Arrow 10"/>
          <p:cNvSpPr/>
          <p:nvPr/>
        </p:nvSpPr>
        <p:spPr>
          <a:xfrm>
            <a:off x="2743200" y="2621218"/>
            <a:ext cx="609600" cy="4001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2590800" y="2286000"/>
                <a:ext cx="7162800"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2.4</m:t>
                                </m:r>
                              </m:e>
                            </m:mr>
                            <m:mr>
                              <m:e>
                                <m:r>
                                  <a:rPr lang="en-US" sz="2400">
                                    <a:latin typeface="Cambria Math" panose="02040503050406030204" pitchFamily="18" charset="0"/>
                                  </a:rPr>
                                  <m:t>0</m:t>
                                </m:r>
                              </m:e>
                            </m:mr>
                            <m:mr>
                              <m:e>
                                <m:r>
                                  <a:rPr lang="en-US" sz="2400">
                                    <a:latin typeface="Cambria Math" panose="02040503050406030204" pitchFamily="18" charset="0"/>
                                  </a:rPr>
                                  <m:t>1</m:t>
                                </m:r>
                              </m:e>
                            </m:mr>
                          </m:m>
                        </m:e>
                      </m:d>
                      <m:r>
                        <a:rPr lang="en-US" sz="2400">
                          <a:latin typeface="Cambria Math" panose="02040503050406030204" pitchFamily="18" charset="0"/>
                        </a:rPr>
                        <m:t>      ⇒  </m:t>
                      </m:r>
                      <m:acc>
                        <m:accPr>
                          <m:chr m:val="̂"/>
                          <m:ctrlPr>
                            <a:rPr lang="en-US" sz="2400" i="1">
                              <a:latin typeface="Cambria Math" panose="02040503050406030204" pitchFamily="18" charset="0"/>
                            </a:rPr>
                          </m:ctrlPr>
                        </m:accPr>
                        <m:e>
                          <m:r>
                            <a:rPr lang="en-US" sz="2400" b="1" i="1">
                              <a:latin typeface="Cambria Math" panose="02040503050406030204" pitchFamily="18" charset="0"/>
                            </a:rPr>
                            <m:t>𝒗</m:t>
                          </m:r>
                        </m:e>
                      </m:acc>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a:latin typeface="Cambria Math" panose="02040503050406030204" pitchFamily="18" charset="0"/>
                                </a:rPr>
                                <m:t>6.</m:t>
                              </m:r>
                              <m:r>
                                <a:rPr lang="en-US" sz="2400" i="1">
                                  <a:latin typeface="Cambria Math" panose="02040503050406030204" pitchFamily="18" charset="0"/>
                                </a:rPr>
                                <m:t>76</m:t>
                              </m:r>
                            </m:e>
                          </m:rad>
                        </m:den>
                      </m:f>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2.4</m:t>
                                </m:r>
                              </m:e>
                            </m:mr>
                            <m:mr>
                              <m:e>
                                <m:r>
                                  <a:rPr lang="en-US" sz="2400">
                                    <a:latin typeface="Cambria Math" panose="02040503050406030204" pitchFamily="18" charset="0"/>
                                  </a:rPr>
                                  <m:t>0</m:t>
                                </m:r>
                              </m:e>
                            </m:mr>
                            <m:mr>
                              <m:e>
                                <m:r>
                                  <a:rPr lang="en-US" sz="2400">
                                    <a:latin typeface="Cambria Math" panose="02040503050406030204" pitchFamily="18" charset="0"/>
                                  </a:rPr>
                                  <m:t>1</m:t>
                                </m:r>
                              </m:e>
                            </m:mr>
                          </m:m>
                        </m:e>
                      </m:d>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2590800" y="2286000"/>
                <a:ext cx="7162800" cy="10705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
              <p:cNvSpPr txBox="1">
                <a:spLocks noChangeArrowheads="1"/>
              </p:cNvSpPr>
              <p:nvPr/>
            </p:nvSpPr>
            <p:spPr bwMode="auto">
              <a:xfrm>
                <a:off x="1981201" y="5613737"/>
                <a:ext cx="8288215" cy="1015663"/>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a:lstStyle>
              <a:p>
                <a:pPr marL="0" indent="0">
                  <a:buNone/>
                </a:pPr>
                <a:r>
                  <a:rPr lang="en-US" sz="2000" kern="0" dirty="0">
                    <a:solidFill>
                      <a:schemeClr val="tx1"/>
                    </a:solidFill>
                  </a:rPr>
                  <a:t>** Note that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b="1" i="1">
                            <a:solidFill>
                              <a:schemeClr val="tx1"/>
                            </a:solidFill>
                            <a:latin typeface="Cambria Math" panose="02040503050406030204" pitchFamily="18" charset="0"/>
                          </a:rPr>
                          <m:t>𝒗</m:t>
                        </m:r>
                      </m:e>
                    </m:acc>
                  </m:oMath>
                </a14:m>
                <a:r>
                  <a:rPr lang="en-US" sz="2000" kern="0" dirty="0">
                    <a:solidFill>
                      <a:schemeClr val="tx1"/>
                    </a:solidFill>
                  </a:rPr>
                  <a:t> here is the first row of the transformation matrix </a:t>
                </a:r>
                <a14:m>
                  <m:oMath xmlns:m="http://schemas.openxmlformats.org/officeDocument/2006/math">
                    <m:r>
                      <a:rPr lang="en-US" sz="2000" b="1" i="1" kern="0" dirty="0">
                        <a:solidFill>
                          <a:schemeClr val="tx1"/>
                        </a:solidFill>
                        <a:latin typeface="Cambria Math" panose="02040503050406030204" pitchFamily="18" charset="0"/>
                      </a:rPr>
                      <m:t>𝑴</m:t>
                    </m:r>
                  </m:oMath>
                </a14:m>
                <a:r>
                  <a:rPr lang="en-US" sz="2000" kern="0" dirty="0">
                    <a:solidFill>
                      <a:schemeClr val="tx1"/>
                    </a:solidFill>
                  </a:rPr>
                  <a:t> that transforms </a:t>
                </a:r>
                <a14:m>
                  <m:oMath xmlns:m="http://schemas.openxmlformats.org/officeDocument/2006/math">
                    <m:r>
                      <a:rPr lang="en-US" sz="2000" b="1" i="1" kern="0" dirty="0">
                        <a:solidFill>
                          <a:schemeClr val="tx1"/>
                        </a:solidFill>
                        <a:latin typeface="Cambria Math" panose="02040503050406030204" pitchFamily="18" charset="0"/>
                      </a:rPr>
                      <m:t>𝑻</m:t>
                    </m:r>
                  </m:oMath>
                </a14:m>
                <a:r>
                  <a:rPr lang="en-US" sz="2000" kern="0" dirty="0">
                    <a:solidFill>
                      <a:schemeClr val="tx1"/>
                    </a:solidFill>
                  </a:rPr>
                  <a:t> into the coordinate system corresponding to its principal stresses (so here, </a:t>
                </a:r>
                <a14:m>
                  <m:oMath xmlns:m="http://schemas.openxmlformats.org/officeDocument/2006/math">
                    <m:sSub>
                      <m:sSubPr>
                        <m:ctrlPr>
                          <a:rPr lang="en-US" sz="2000" i="1" kern="0">
                            <a:solidFill>
                              <a:schemeClr val="tx1"/>
                            </a:solidFill>
                            <a:latin typeface="Cambria Math" panose="02040503050406030204" pitchFamily="18" charset="0"/>
                          </a:rPr>
                        </m:ctrlPr>
                      </m:sSubPr>
                      <m:e>
                        <m:acc>
                          <m:accPr>
                            <m:chr m:val="̂"/>
                            <m:ctrlPr>
                              <a:rPr lang="en-US" sz="2000" i="1" kern="0">
                                <a:solidFill>
                                  <a:schemeClr val="tx1"/>
                                </a:solidFill>
                                <a:latin typeface="Cambria Math" panose="02040503050406030204" pitchFamily="18" charset="0"/>
                              </a:rPr>
                            </m:ctrlPr>
                          </m:accPr>
                          <m:e>
                            <m:r>
                              <a:rPr lang="en-US" sz="2000" i="1" kern="0">
                                <a:solidFill>
                                  <a:schemeClr val="tx1"/>
                                </a:solidFill>
                                <a:latin typeface="Cambria Math" panose="02040503050406030204" pitchFamily="18" charset="0"/>
                              </a:rPr>
                              <m:t>𝑣</m:t>
                            </m:r>
                          </m:e>
                        </m:acc>
                      </m:e>
                      <m:sub>
                        <m:r>
                          <a:rPr lang="en-US" sz="2000" i="1" kern="0">
                            <a:solidFill>
                              <a:schemeClr val="tx1"/>
                            </a:solidFill>
                            <a:latin typeface="Cambria Math" panose="02040503050406030204" pitchFamily="18" charset="0"/>
                          </a:rPr>
                          <m:t>1</m:t>
                        </m:r>
                      </m:sub>
                    </m:sSub>
                    <m:r>
                      <a:rPr lang="en-US" sz="2000" i="1" kern="0">
                        <a:solidFill>
                          <a:schemeClr val="tx1"/>
                        </a:solidFill>
                        <a:latin typeface="Cambria Math" panose="02040503050406030204" pitchFamily="18" charset="0"/>
                      </a:rPr>
                      <m:t>=</m:t>
                    </m:r>
                    <m:sSub>
                      <m:sSubPr>
                        <m:ctrlPr>
                          <a:rPr lang="en-US" sz="2000" i="1" kern="0">
                            <a:solidFill>
                              <a:schemeClr val="tx1"/>
                            </a:solidFill>
                            <a:latin typeface="Cambria Math" panose="02040503050406030204" pitchFamily="18" charset="0"/>
                          </a:rPr>
                        </m:ctrlPr>
                      </m:sSubPr>
                      <m:e>
                        <m:r>
                          <a:rPr lang="en-US" sz="2000" i="1" kern="0">
                            <a:solidFill>
                              <a:schemeClr val="tx1"/>
                            </a:solidFill>
                            <a:latin typeface="Cambria Math" panose="02040503050406030204" pitchFamily="18" charset="0"/>
                          </a:rPr>
                          <m:t>𝑙</m:t>
                        </m:r>
                      </m:e>
                      <m:sub>
                        <m:r>
                          <a:rPr lang="en-US" sz="2000" i="1" kern="0">
                            <a:solidFill>
                              <a:schemeClr val="tx1"/>
                            </a:solidFill>
                            <a:latin typeface="Cambria Math" panose="02040503050406030204" pitchFamily="18" charset="0"/>
                          </a:rPr>
                          <m:t>1</m:t>
                        </m:r>
                      </m:sub>
                    </m:sSub>
                  </m:oMath>
                </a14:m>
                <a:r>
                  <a:rPr lang="en-US" sz="2000" kern="0" dirty="0">
                    <a:solidFill>
                      <a:schemeClr val="tx1"/>
                    </a:solidFill>
                  </a:rPr>
                  <a:t>,</a:t>
                </a:r>
                <a14:m>
                  <m:oMath xmlns:m="http://schemas.openxmlformats.org/officeDocument/2006/math">
                    <m:sSub>
                      <m:sSubPr>
                        <m:ctrlPr>
                          <a:rPr lang="en-US" sz="2000" i="1" kern="0">
                            <a:solidFill>
                              <a:schemeClr val="tx1"/>
                            </a:solidFill>
                            <a:latin typeface="Cambria Math" panose="02040503050406030204" pitchFamily="18" charset="0"/>
                          </a:rPr>
                        </m:ctrlPr>
                      </m:sSubPr>
                      <m:e>
                        <m:acc>
                          <m:accPr>
                            <m:chr m:val="̂"/>
                            <m:ctrlPr>
                              <a:rPr lang="en-US" sz="2000" i="1" kern="0">
                                <a:solidFill>
                                  <a:schemeClr val="tx1"/>
                                </a:solidFill>
                                <a:latin typeface="Cambria Math" panose="02040503050406030204" pitchFamily="18" charset="0"/>
                              </a:rPr>
                            </m:ctrlPr>
                          </m:accPr>
                          <m:e>
                            <m:r>
                              <a:rPr lang="en-US" sz="2000" i="1" kern="0">
                                <a:solidFill>
                                  <a:schemeClr val="tx1"/>
                                </a:solidFill>
                                <a:latin typeface="Cambria Math" panose="02040503050406030204" pitchFamily="18" charset="0"/>
                              </a:rPr>
                              <m:t>𝑣</m:t>
                            </m:r>
                          </m:e>
                        </m:acc>
                      </m:e>
                      <m:sub>
                        <m:r>
                          <a:rPr lang="en-US" sz="2000" i="1" kern="0">
                            <a:solidFill>
                              <a:schemeClr val="tx1"/>
                            </a:solidFill>
                            <a:latin typeface="Cambria Math" panose="02040503050406030204" pitchFamily="18" charset="0"/>
                          </a:rPr>
                          <m:t>2</m:t>
                        </m:r>
                      </m:sub>
                    </m:sSub>
                    <m:r>
                      <a:rPr lang="en-US" sz="2000" i="1" kern="0">
                        <a:solidFill>
                          <a:schemeClr val="tx1"/>
                        </a:solidFill>
                        <a:latin typeface="Cambria Math" panose="02040503050406030204" pitchFamily="18" charset="0"/>
                      </a:rPr>
                      <m:t>=</m:t>
                    </m:r>
                    <m:sSub>
                      <m:sSubPr>
                        <m:ctrlPr>
                          <a:rPr lang="en-US" sz="2000" i="1" kern="0">
                            <a:solidFill>
                              <a:schemeClr val="tx1"/>
                            </a:solidFill>
                            <a:latin typeface="Cambria Math" panose="02040503050406030204" pitchFamily="18" charset="0"/>
                          </a:rPr>
                        </m:ctrlPr>
                      </m:sSubPr>
                      <m:e>
                        <m:r>
                          <a:rPr lang="en-US" sz="2000" i="1" kern="0">
                            <a:solidFill>
                              <a:schemeClr val="tx1"/>
                            </a:solidFill>
                            <a:latin typeface="Cambria Math" panose="02040503050406030204" pitchFamily="18" charset="0"/>
                          </a:rPr>
                          <m:t>𝑚</m:t>
                        </m:r>
                      </m:e>
                      <m:sub>
                        <m:r>
                          <a:rPr lang="en-US" sz="2000" i="1" kern="0">
                            <a:solidFill>
                              <a:schemeClr val="tx1"/>
                            </a:solidFill>
                            <a:latin typeface="Cambria Math" panose="02040503050406030204" pitchFamily="18" charset="0"/>
                          </a:rPr>
                          <m:t>1</m:t>
                        </m:r>
                      </m:sub>
                    </m:sSub>
                  </m:oMath>
                </a14:m>
                <a:r>
                  <a:rPr lang="en-US" sz="2000" kern="0" dirty="0">
                    <a:solidFill>
                      <a:schemeClr val="tx1"/>
                    </a:solidFill>
                  </a:rPr>
                  <a:t>,</a:t>
                </a:r>
                <a14:m>
                  <m:oMath xmlns:m="http://schemas.openxmlformats.org/officeDocument/2006/math">
                    <m:sSub>
                      <m:sSubPr>
                        <m:ctrlPr>
                          <a:rPr lang="en-US" sz="2000" i="1" kern="0">
                            <a:solidFill>
                              <a:schemeClr val="tx1"/>
                            </a:solidFill>
                            <a:latin typeface="Cambria Math" panose="02040503050406030204" pitchFamily="18" charset="0"/>
                          </a:rPr>
                        </m:ctrlPr>
                      </m:sSubPr>
                      <m:e>
                        <m:acc>
                          <m:accPr>
                            <m:chr m:val="̂"/>
                            <m:ctrlPr>
                              <a:rPr lang="en-US" sz="2000" i="1" kern="0">
                                <a:solidFill>
                                  <a:schemeClr val="tx1"/>
                                </a:solidFill>
                                <a:latin typeface="Cambria Math" panose="02040503050406030204" pitchFamily="18" charset="0"/>
                              </a:rPr>
                            </m:ctrlPr>
                          </m:accPr>
                          <m:e>
                            <m:r>
                              <a:rPr lang="en-US" sz="2000" i="1" kern="0">
                                <a:solidFill>
                                  <a:schemeClr val="tx1"/>
                                </a:solidFill>
                                <a:latin typeface="Cambria Math" panose="02040503050406030204" pitchFamily="18" charset="0"/>
                              </a:rPr>
                              <m:t>𝑣</m:t>
                            </m:r>
                          </m:e>
                        </m:acc>
                      </m:e>
                      <m:sub>
                        <m:r>
                          <a:rPr lang="en-US" sz="2000" i="1" kern="0">
                            <a:solidFill>
                              <a:schemeClr val="tx1"/>
                            </a:solidFill>
                            <a:latin typeface="Cambria Math" panose="02040503050406030204" pitchFamily="18" charset="0"/>
                          </a:rPr>
                          <m:t>3</m:t>
                        </m:r>
                      </m:sub>
                    </m:sSub>
                    <m:r>
                      <a:rPr lang="en-US" sz="2000" i="1" kern="0">
                        <a:solidFill>
                          <a:schemeClr val="tx1"/>
                        </a:solidFill>
                        <a:latin typeface="Cambria Math" panose="02040503050406030204" pitchFamily="18" charset="0"/>
                      </a:rPr>
                      <m:t>=</m:t>
                    </m:r>
                    <m:sSub>
                      <m:sSubPr>
                        <m:ctrlPr>
                          <a:rPr lang="en-US" sz="2000" i="1" kern="0">
                            <a:solidFill>
                              <a:schemeClr val="tx1"/>
                            </a:solidFill>
                            <a:latin typeface="Cambria Math" panose="02040503050406030204" pitchFamily="18" charset="0"/>
                          </a:rPr>
                        </m:ctrlPr>
                      </m:sSubPr>
                      <m:e>
                        <m:r>
                          <a:rPr lang="en-US" sz="2000" i="1" kern="0">
                            <a:solidFill>
                              <a:schemeClr val="tx1"/>
                            </a:solidFill>
                            <a:latin typeface="Cambria Math" panose="02040503050406030204" pitchFamily="18" charset="0"/>
                          </a:rPr>
                          <m:t>𝑛</m:t>
                        </m:r>
                      </m:e>
                      <m:sub>
                        <m:r>
                          <a:rPr lang="en-US" sz="2000" i="1" kern="0">
                            <a:solidFill>
                              <a:schemeClr val="tx1"/>
                            </a:solidFill>
                            <a:latin typeface="Cambria Math" panose="02040503050406030204" pitchFamily="18" charset="0"/>
                          </a:rPr>
                          <m:t>1</m:t>
                        </m:r>
                      </m:sub>
                    </m:sSub>
                  </m:oMath>
                </a14:m>
                <a:r>
                  <a:rPr lang="en-US" sz="2000" kern="0" dirty="0">
                    <a:solidFill>
                      <a:schemeClr val="tx1"/>
                    </a:solidFill>
                  </a:rPr>
                  <a:t>, the direction cosines!)</a:t>
                </a:r>
              </a:p>
            </p:txBody>
          </p:sp>
        </mc:Choice>
        <mc:Fallback xmlns="">
          <p:sp>
            <p:nvSpPr>
              <p:cNvPr id="16" name="Rectangle 3"/>
              <p:cNvSpPr txBox="1">
                <a:spLocks noRot="1" noChangeAspect="1" noMove="1" noResize="1" noEditPoints="1" noAdjustHandles="1" noChangeArrowheads="1" noChangeShapeType="1" noTextEdit="1"/>
              </p:cNvSpPr>
              <p:nvPr/>
            </p:nvSpPr>
            <p:spPr bwMode="auto">
              <a:xfrm>
                <a:off x="1981201" y="5613737"/>
                <a:ext cx="8288215" cy="1015663"/>
              </a:xfrm>
              <a:prstGeom prst="rect">
                <a:avLst/>
              </a:prstGeom>
              <a:blipFill>
                <a:blip r:embed="rId8"/>
                <a:stretch>
                  <a:fillRect l="-661" t="-2367" b="-9467"/>
                </a:stretch>
              </a:blipFill>
              <a:ln w="9525">
                <a:solidFill>
                  <a:schemeClr val="tx1"/>
                </a:solid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DE7344B8-EED0-4A10-9C7E-C2359918496A}"/>
              </a:ext>
            </a:extLst>
          </p:cNvPr>
          <p:cNvSpPr txBox="1"/>
          <p:nvPr/>
        </p:nvSpPr>
        <p:spPr>
          <a:xfrm>
            <a:off x="8807852" y="2651996"/>
            <a:ext cx="1402948" cy="369332"/>
          </a:xfrm>
          <a:prstGeom prst="rect">
            <a:avLst/>
          </a:prstGeom>
          <a:noFill/>
        </p:spPr>
        <p:txBody>
          <a:bodyPr wrap="none" rtlCol="0">
            <a:spAutoFit/>
          </a:bodyPr>
          <a:lstStyle/>
          <a:p>
            <a:r>
              <a:rPr lang="en-US" dirty="0"/>
              <a:t>(unit vector)</a:t>
            </a:r>
          </a:p>
        </p:txBody>
      </p:sp>
    </p:spTree>
    <p:extLst>
      <p:ext uri="{BB962C8B-B14F-4D97-AF65-F5344CB8AC3E}">
        <p14:creationId xmlns:p14="http://schemas.microsoft.com/office/powerpoint/2010/main" val="411095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1861" grpId="0" build="p"/>
      <p:bldP spid="11" grpId="0" animBg="1"/>
      <p:bldP spid="12" grpId="0"/>
      <p:bldP spid="16" grpId="0" uiExpand="1" build="p"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latin typeface="+mn-lt"/>
                <a:cs typeface="Arial" panose="020B0604020202020204" pitchFamily="34" charset="0"/>
              </a:rPr>
              <a:t>Stresses on an Arbitrary Plane</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25</a:t>
            </a:fld>
            <a:endParaRPr lang="en-US" sz="1400">
              <a:latin typeface="+mn-lt"/>
            </a:endParaRPr>
          </a:p>
        </p:txBody>
      </p:sp>
      <p:sp>
        <p:nvSpPr>
          <p:cNvPr id="7" name="Text Box 2"/>
          <p:cNvSpPr txBox="1">
            <a:spLocks noChangeArrowheads="1"/>
          </p:cNvSpPr>
          <p:nvPr/>
        </p:nvSpPr>
        <p:spPr bwMode="auto">
          <a:xfrm>
            <a:off x="609600" y="914400"/>
            <a:ext cx="10972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latin typeface="+mn-lt"/>
              </a:rPr>
              <a:t>Recalling our relationships for the traction vector,</a:t>
            </a:r>
          </a:p>
        </p:txBody>
      </p:sp>
      <p:grpSp>
        <p:nvGrpSpPr>
          <p:cNvPr id="10" name="Group 5"/>
          <p:cNvGrpSpPr>
            <a:grpSpLocks/>
          </p:cNvGrpSpPr>
          <p:nvPr/>
        </p:nvGrpSpPr>
        <p:grpSpPr bwMode="auto">
          <a:xfrm>
            <a:off x="7493000" y="1600200"/>
            <a:ext cx="4165600" cy="3048000"/>
            <a:chOff x="1536" y="2448"/>
            <a:chExt cx="2262" cy="1655"/>
          </a:xfrm>
        </p:grpSpPr>
        <p:sp>
          <p:nvSpPr>
            <p:cNvPr id="11" name="Freeform 6"/>
            <p:cNvSpPr>
              <a:spLocks/>
            </p:cNvSpPr>
            <p:nvPr/>
          </p:nvSpPr>
          <p:spPr bwMode="auto">
            <a:xfrm>
              <a:off x="2184" y="3315"/>
              <a:ext cx="1168" cy="734"/>
            </a:xfrm>
            <a:custGeom>
              <a:avLst/>
              <a:gdLst>
                <a:gd name="T0" fmla="*/ 184 w 1168"/>
                <a:gd name="T1" fmla="*/ 0 h 734"/>
                <a:gd name="T2" fmla="*/ 45 w 1168"/>
                <a:gd name="T3" fmla="*/ 176 h 734"/>
                <a:gd name="T4" fmla="*/ 87 w 1168"/>
                <a:gd name="T5" fmla="*/ 588 h 734"/>
                <a:gd name="T6" fmla="*/ 566 w 1168"/>
                <a:gd name="T7" fmla="*/ 728 h 734"/>
                <a:gd name="T8" fmla="*/ 1081 w 1168"/>
                <a:gd name="T9" fmla="*/ 625 h 734"/>
                <a:gd name="T10" fmla="*/ 1087 w 1168"/>
                <a:gd name="T11" fmla="*/ 322 h 7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734">
                  <a:moveTo>
                    <a:pt x="184" y="0"/>
                  </a:moveTo>
                  <a:cubicBezTo>
                    <a:pt x="122" y="39"/>
                    <a:pt x="61" y="78"/>
                    <a:pt x="45" y="176"/>
                  </a:cubicBezTo>
                  <a:cubicBezTo>
                    <a:pt x="29" y="274"/>
                    <a:pt x="0" y="496"/>
                    <a:pt x="87" y="588"/>
                  </a:cubicBezTo>
                  <a:cubicBezTo>
                    <a:pt x="174" y="680"/>
                    <a:pt x="400" y="722"/>
                    <a:pt x="566" y="728"/>
                  </a:cubicBezTo>
                  <a:cubicBezTo>
                    <a:pt x="732" y="734"/>
                    <a:pt x="994" y="693"/>
                    <a:pt x="1081" y="625"/>
                  </a:cubicBezTo>
                  <a:cubicBezTo>
                    <a:pt x="1168" y="557"/>
                    <a:pt x="1078" y="386"/>
                    <a:pt x="1087"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7"/>
            <p:cNvSpPr>
              <a:spLocks/>
            </p:cNvSpPr>
            <p:nvPr/>
          </p:nvSpPr>
          <p:spPr bwMode="auto">
            <a:xfrm>
              <a:off x="2417" y="2779"/>
              <a:ext cx="941" cy="779"/>
            </a:xfrm>
            <a:custGeom>
              <a:avLst/>
              <a:gdLst>
                <a:gd name="T0" fmla="*/ 0 w 941"/>
                <a:gd name="T1" fmla="*/ 464 h 779"/>
                <a:gd name="T2" fmla="*/ 187 w 941"/>
                <a:gd name="T3" fmla="*/ 149 h 779"/>
                <a:gd name="T4" fmla="*/ 654 w 941"/>
                <a:gd name="T5" fmla="*/ 27 h 779"/>
                <a:gd name="T6" fmla="*/ 903 w 941"/>
                <a:gd name="T7" fmla="*/ 312 h 779"/>
                <a:gd name="T8" fmla="*/ 884 w 941"/>
                <a:gd name="T9" fmla="*/ 779 h 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779">
                  <a:moveTo>
                    <a:pt x="0" y="464"/>
                  </a:moveTo>
                  <a:cubicBezTo>
                    <a:pt x="30" y="412"/>
                    <a:pt x="78" y="222"/>
                    <a:pt x="187" y="149"/>
                  </a:cubicBezTo>
                  <a:cubicBezTo>
                    <a:pt x="296" y="76"/>
                    <a:pt x="535" y="0"/>
                    <a:pt x="654" y="27"/>
                  </a:cubicBezTo>
                  <a:cubicBezTo>
                    <a:pt x="773" y="54"/>
                    <a:pt x="865" y="187"/>
                    <a:pt x="903" y="312"/>
                  </a:cubicBezTo>
                  <a:cubicBezTo>
                    <a:pt x="941" y="437"/>
                    <a:pt x="888" y="682"/>
                    <a:pt x="884" y="779"/>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8"/>
            <p:cNvSpPr>
              <a:spLocks noChangeArrowheads="1"/>
            </p:cNvSpPr>
            <p:nvPr/>
          </p:nvSpPr>
          <p:spPr bwMode="auto">
            <a:xfrm rot="1257320">
              <a:off x="2342" y="3320"/>
              <a:ext cx="962" cy="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9"/>
            <p:cNvSpPr>
              <a:spLocks noChangeShapeType="1"/>
            </p:cNvSpPr>
            <p:nvPr/>
          </p:nvSpPr>
          <p:spPr bwMode="auto">
            <a:xfrm flipH="1" flipV="1">
              <a:off x="2598" y="3394"/>
              <a:ext cx="188" cy="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
            <p:cNvSpPr>
              <a:spLocks noChangeShapeType="1"/>
            </p:cNvSpPr>
            <p:nvPr/>
          </p:nvSpPr>
          <p:spPr bwMode="auto">
            <a:xfrm flipV="1">
              <a:off x="2792" y="2618"/>
              <a:ext cx="358" cy="8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1"/>
            <p:cNvSpPr>
              <a:spLocks noChangeShapeType="1"/>
            </p:cNvSpPr>
            <p:nvPr/>
          </p:nvSpPr>
          <p:spPr bwMode="auto">
            <a:xfrm flipV="1">
              <a:off x="2792" y="2564"/>
              <a:ext cx="49" cy="91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2"/>
            <p:cNvSpPr>
              <a:spLocks/>
            </p:cNvSpPr>
            <p:nvPr/>
          </p:nvSpPr>
          <p:spPr bwMode="auto">
            <a:xfrm>
              <a:off x="1968" y="2891"/>
              <a:ext cx="1830" cy="1212"/>
            </a:xfrm>
            <a:custGeom>
              <a:avLst/>
              <a:gdLst>
                <a:gd name="T0" fmla="*/ 0 w 1830"/>
                <a:gd name="T1" fmla="*/ 479 h 1212"/>
                <a:gd name="T2" fmla="*/ 1412 w 1830"/>
                <a:gd name="T3" fmla="*/ 1212 h 1212"/>
                <a:gd name="T4" fmla="*/ 1830 w 1830"/>
                <a:gd name="T5" fmla="*/ 752 h 1212"/>
                <a:gd name="T6" fmla="*/ 455 w 1830"/>
                <a:gd name="T7" fmla="*/ 0 h 1212"/>
                <a:gd name="T8" fmla="*/ 0 w 1830"/>
                <a:gd name="T9" fmla="*/ 479 h 1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1212">
                  <a:moveTo>
                    <a:pt x="0" y="479"/>
                  </a:moveTo>
                  <a:lnTo>
                    <a:pt x="1412" y="1212"/>
                  </a:lnTo>
                  <a:lnTo>
                    <a:pt x="1830" y="752"/>
                  </a:lnTo>
                  <a:lnTo>
                    <a:pt x="455" y="0"/>
                  </a:lnTo>
                  <a:lnTo>
                    <a:pt x="0" y="479"/>
                  </a:lnTo>
                  <a:close/>
                </a:path>
              </a:pathLst>
            </a:custGeom>
            <a:noFill/>
            <a:ln w="190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3"/>
            <p:cNvSpPr>
              <a:spLocks noChangeShapeType="1"/>
            </p:cNvSpPr>
            <p:nvPr/>
          </p:nvSpPr>
          <p:spPr bwMode="auto">
            <a:xfrm flipV="1">
              <a:off x="2926" y="3309"/>
              <a:ext cx="91" cy="1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4"/>
            <p:cNvSpPr>
              <a:spLocks noChangeShapeType="1"/>
            </p:cNvSpPr>
            <p:nvPr/>
          </p:nvSpPr>
          <p:spPr bwMode="auto">
            <a:xfrm>
              <a:off x="2948" y="3443"/>
              <a:ext cx="56" cy="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
            <p:cNvSpPr>
              <a:spLocks noChangeShapeType="1"/>
            </p:cNvSpPr>
            <p:nvPr/>
          </p:nvSpPr>
          <p:spPr bwMode="auto">
            <a:xfrm flipH="1">
              <a:off x="2968" y="3473"/>
              <a:ext cx="30" cy="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6"/>
            <p:cNvSpPr txBox="1">
              <a:spLocks noChangeArrowheads="1"/>
            </p:cNvSpPr>
            <p:nvPr/>
          </p:nvSpPr>
          <p:spPr bwMode="auto">
            <a:xfrm>
              <a:off x="2908" y="3488"/>
              <a:ext cx="5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i="1" dirty="0"/>
                <a:t>n</a:t>
              </a:r>
              <a:r>
                <a:rPr lang="en-US" sz="1200" dirty="0"/>
                <a:t>, surface unit</a:t>
              </a:r>
            </a:p>
            <a:p>
              <a:r>
                <a:rPr lang="en-US" sz="1200" dirty="0"/>
                <a:t>normal vector</a:t>
              </a:r>
            </a:p>
          </p:txBody>
        </p:sp>
        <p:sp>
          <p:nvSpPr>
            <p:cNvPr id="22" name="Text Box 17"/>
            <p:cNvSpPr txBox="1">
              <a:spLocks noChangeArrowheads="1"/>
            </p:cNvSpPr>
            <p:nvPr/>
          </p:nvSpPr>
          <p:spPr bwMode="auto">
            <a:xfrm>
              <a:off x="2348" y="2448"/>
              <a:ext cx="647"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i="1"/>
                <a:t>t, </a:t>
              </a:r>
              <a:r>
                <a:rPr lang="en-US" sz="1200"/>
                <a:t>traction vector</a:t>
              </a:r>
            </a:p>
          </p:txBody>
        </p:sp>
        <p:sp>
          <p:nvSpPr>
            <p:cNvPr id="23" name="Text Box 18"/>
            <p:cNvSpPr txBox="1">
              <a:spLocks noChangeArrowheads="1"/>
            </p:cNvSpPr>
            <p:nvPr/>
          </p:nvSpPr>
          <p:spPr bwMode="auto">
            <a:xfrm>
              <a:off x="3124" y="2561"/>
              <a:ext cx="631"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a:latin typeface="Symbol" pitchFamily="18" charset="2"/>
                </a:rPr>
                <a:t>s</a:t>
              </a:r>
              <a:r>
                <a:rPr lang="en-US" sz="1200">
                  <a:latin typeface="Symbol" pitchFamily="18" charset="2"/>
                </a:rPr>
                <a:t>, </a:t>
              </a:r>
              <a:r>
                <a:rPr lang="en-US" sz="1200"/>
                <a:t>normal stress</a:t>
              </a:r>
            </a:p>
          </p:txBody>
        </p:sp>
        <p:sp>
          <p:nvSpPr>
            <p:cNvPr id="24" name="Text Box 19"/>
            <p:cNvSpPr txBox="1">
              <a:spLocks noChangeArrowheads="1"/>
            </p:cNvSpPr>
            <p:nvPr/>
          </p:nvSpPr>
          <p:spPr bwMode="auto">
            <a:xfrm>
              <a:off x="2380" y="3341"/>
              <a:ext cx="48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a:latin typeface="Symbol" pitchFamily="18" charset="2"/>
                </a:rPr>
                <a:t>    t</a:t>
              </a:r>
              <a:r>
                <a:rPr lang="en-US" sz="1200" b="1"/>
                <a:t>,</a:t>
              </a:r>
            </a:p>
            <a:p>
              <a:r>
                <a:rPr lang="en-US" sz="1200"/>
                <a:t>shear stress</a:t>
              </a:r>
            </a:p>
          </p:txBody>
        </p:sp>
        <p:sp>
          <p:nvSpPr>
            <p:cNvPr id="25" name="Text Box 20"/>
            <p:cNvSpPr txBox="1">
              <a:spLocks noChangeArrowheads="1"/>
            </p:cNvSpPr>
            <p:nvPr/>
          </p:nvSpPr>
          <p:spPr bwMode="auto">
            <a:xfrm>
              <a:off x="1536" y="3072"/>
              <a:ext cx="532"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cutting plane</a:t>
              </a:r>
            </a:p>
          </p:txBody>
        </p:sp>
      </p:grpSp>
      <mc:AlternateContent xmlns:mc="http://schemas.openxmlformats.org/markup-compatibility/2006" xmlns:a14="http://schemas.microsoft.com/office/drawing/2010/main">
        <mc:Choice Requires="a14">
          <p:sp>
            <p:nvSpPr>
              <p:cNvPr id="26" name="TextBox 25"/>
              <p:cNvSpPr txBox="1"/>
              <p:nvPr/>
            </p:nvSpPr>
            <p:spPr>
              <a:xfrm>
                <a:off x="2172248" y="1808311"/>
                <a:ext cx="283289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a:latin typeface="Cambria Math" panose="02040503050406030204" pitchFamily="18" charset="0"/>
                        </a:rPr>
                        <m:t>𝒕</m:t>
                      </m:r>
                      <m:r>
                        <a:rPr lang="en-US" sz="3200" i="1">
                          <a:latin typeface="Cambria Math" panose="02040503050406030204" pitchFamily="18" charset="0"/>
                        </a:rPr>
                        <m:t>=</m:t>
                      </m:r>
                      <m:r>
                        <a:rPr lang="en-US" sz="3200" b="1" i="1">
                          <a:latin typeface="Cambria Math" panose="02040503050406030204" pitchFamily="18" charset="0"/>
                        </a:rPr>
                        <m:t>𝑻𝒏</m:t>
                      </m:r>
                      <m:r>
                        <a:rPr lang="en-US" sz="3200" b="1" i="1">
                          <a:latin typeface="Cambria Math" panose="02040503050406030204" pitchFamily="18" charset="0"/>
                        </a:rPr>
                        <m:t>=</m:t>
                      </m:r>
                      <m:r>
                        <a:rPr lang="en-US" sz="3200" b="1" i="1">
                          <a:latin typeface="Cambria Math" panose="02040503050406030204" pitchFamily="18" charset="0"/>
                          <a:ea typeface="Cambria Math" panose="02040503050406030204" pitchFamily="18" charset="0"/>
                        </a:rPr>
                        <m:t>𝝈</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𝝉</m:t>
                      </m:r>
                    </m:oMath>
                  </m:oMathPara>
                </a14:m>
                <a:endParaRPr lang="en-US" sz="32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172248" y="1808311"/>
                <a:ext cx="2832890"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057400" y="4850742"/>
                <a:ext cx="163384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r>
                        <a:rPr lang="en-US" sz="3200" i="1">
                          <a:latin typeface="Cambria Math" panose="02040503050406030204" pitchFamily="18" charset="0"/>
                        </a:rPr>
                        <m:t>=</m:t>
                      </m:r>
                      <m:r>
                        <a:rPr lang="en-US" sz="3200" b="1" i="1">
                          <a:latin typeface="Cambria Math" panose="02040503050406030204" pitchFamily="18" charset="0"/>
                        </a:rPr>
                        <m:t>𝒕</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𝒏</m:t>
                      </m:r>
                    </m:oMath>
                  </m:oMathPara>
                </a14:m>
                <a:endParaRPr lang="en-US" sz="32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2057400" y="4850742"/>
                <a:ext cx="1633844"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97048E5-375E-3FC7-0FE6-215045AD7CAC}"/>
                  </a:ext>
                </a:extLst>
              </p:cNvPr>
              <p:cNvSpPr txBox="1"/>
              <p:nvPr/>
            </p:nvSpPr>
            <p:spPr>
              <a:xfrm>
                <a:off x="867800" y="2819400"/>
                <a:ext cx="6599800" cy="1569660"/>
              </a:xfrm>
              <a:prstGeom prst="rect">
                <a:avLst/>
              </a:prstGeom>
              <a:noFill/>
            </p:spPr>
            <p:txBody>
              <a:bodyPr wrap="square">
                <a:spAutoFit/>
              </a:bodyPr>
              <a:lstStyle/>
              <a:p>
                <a:pPr marL="0" indent="0">
                  <a:spcBef>
                    <a:spcPct val="50000"/>
                  </a:spcBef>
                </a:pPr>
                <a:r>
                  <a:rPr lang="en-US" sz="2400" dirty="0">
                    <a:latin typeface="+mn-lt"/>
                  </a:rPr>
                  <a:t>the scalar magnitude of the traction vector normal to a surface with unit normal </a:t>
                </a:r>
                <a:r>
                  <a:rPr lang="en-US" sz="2400" b="1" i="1" dirty="0">
                    <a:latin typeface="+mn-lt"/>
                  </a:rPr>
                  <a:t>n</a:t>
                </a:r>
                <a:r>
                  <a:rPr lang="en-US" sz="2400" dirty="0">
                    <a:latin typeface="+mn-lt"/>
                  </a:rPr>
                  <a:t> is the </a:t>
                </a:r>
                <a:r>
                  <a:rPr lang="en-US" sz="2400" i="1" dirty="0">
                    <a:latin typeface="+mn-lt"/>
                  </a:rPr>
                  <a:t>normal stress</a:t>
                </a:r>
                <a:r>
                  <a:rPr lang="en-US" sz="2400" dirty="0">
                    <a:latin typeface="+mn-lt"/>
                  </a:rPr>
                  <a:t>, </a:t>
                </a:r>
                <a14:m>
                  <m:oMath xmlns:m="http://schemas.openxmlformats.org/officeDocument/2006/math">
                    <m:r>
                      <a:rPr lang="en-US" sz="2400" b="0" i="1" dirty="0" smtClean="0">
                        <a:latin typeface="Cambria Math" panose="02040503050406030204" pitchFamily="18" charset="0"/>
                        <a:ea typeface="Cambria Math" panose="02040503050406030204" pitchFamily="18" charset="0"/>
                        <a:sym typeface="Symbol" pitchFamily="18" charset="2"/>
                      </a:rPr>
                      <m:t>𝜎</m:t>
                    </m:r>
                  </m:oMath>
                </a14:m>
                <a:r>
                  <a:rPr lang="en-US" sz="2400" dirty="0">
                    <a:latin typeface="+mn-lt"/>
                  </a:rPr>
                  <a:t>, as we’ve seen, and can be obtained from the dot product of </a:t>
                </a:r>
                <a:r>
                  <a:rPr lang="en-US" sz="2400" b="1" i="1" dirty="0">
                    <a:latin typeface="+mn-lt"/>
                  </a:rPr>
                  <a:t>t</a:t>
                </a:r>
                <a:r>
                  <a:rPr lang="en-US" sz="2400" dirty="0">
                    <a:latin typeface="+mn-lt"/>
                  </a:rPr>
                  <a:t> and </a:t>
                </a:r>
                <a:r>
                  <a:rPr lang="en-US" sz="2400" b="1" i="1" dirty="0">
                    <a:latin typeface="+mn-lt"/>
                  </a:rPr>
                  <a:t>n</a:t>
                </a:r>
                <a:endParaRPr lang="en-US" sz="2400" dirty="0">
                  <a:latin typeface="+mn-lt"/>
                </a:endParaRPr>
              </a:p>
            </p:txBody>
          </p:sp>
        </mc:Choice>
        <mc:Fallback xmlns="">
          <p:sp>
            <p:nvSpPr>
              <p:cNvPr id="3" name="TextBox 2">
                <a:extLst>
                  <a:ext uri="{FF2B5EF4-FFF2-40B4-BE49-F238E27FC236}">
                    <a16:creationId xmlns:a16="http://schemas.microsoft.com/office/drawing/2014/main" id="{F97048E5-375E-3FC7-0FE6-215045AD7CAC}"/>
                  </a:ext>
                </a:extLst>
              </p:cNvPr>
              <p:cNvSpPr txBox="1">
                <a:spLocks noRot="1" noChangeAspect="1" noMove="1" noResize="1" noEditPoints="1" noAdjustHandles="1" noChangeArrowheads="1" noChangeShapeType="1" noTextEdit="1"/>
              </p:cNvSpPr>
              <p:nvPr/>
            </p:nvSpPr>
            <p:spPr>
              <a:xfrm>
                <a:off x="867800" y="2819400"/>
                <a:ext cx="6599800" cy="1569660"/>
              </a:xfrm>
              <a:prstGeom prst="rect">
                <a:avLst/>
              </a:prstGeom>
              <a:blipFill>
                <a:blip r:embed="rId5"/>
                <a:stretch>
                  <a:fillRect l="-1385" t="-2724" b="-8171"/>
                </a:stretch>
              </a:blipFill>
            </p:spPr>
            <p:txBody>
              <a:bodyPr/>
              <a:lstStyle/>
              <a:p>
                <a:r>
                  <a:rPr lang="en-US">
                    <a:noFill/>
                  </a:rPr>
                  <a:t> </a:t>
                </a:r>
              </a:p>
            </p:txBody>
          </p:sp>
        </mc:Fallback>
      </mc:AlternateContent>
    </p:spTree>
    <p:extLst>
      <p:ext uri="{BB962C8B-B14F-4D97-AF65-F5344CB8AC3E}">
        <p14:creationId xmlns:p14="http://schemas.microsoft.com/office/powerpoint/2010/main" val="346927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latin typeface="+mn-lt"/>
                <a:cs typeface="Arial" panose="020B0604020202020204" pitchFamily="34" charset="0"/>
              </a:rPr>
              <a:t>Stresses on an Arbitrary Plane</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26</a:t>
            </a:fld>
            <a:endParaRPr lang="en-US" sz="1400">
              <a:latin typeface="+mn-lt"/>
            </a:endParaRPr>
          </a:p>
        </p:txBody>
      </p:sp>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609600" y="1066801"/>
                <a:ext cx="7315200"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latin typeface="+mn-lt"/>
                  </a:rPr>
                  <a:t>The vector component of the traction vector </a:t>
                </a:r>
                <a14:m>
                  <m:oMath xmlns:m="http://schemas.openxmlformats.org/officeDocument/2006/math">
                    <m:r>
                      <a:rPr lang="en-US" b="1" i="1" dirty="0" smtClean="0">
                        <a:latin typeface="Cambria Math" panose="02040503050406030204" pitchFamily="18" charset="0"/>
                      </a:rPr>
                      <m:t>𝒕</m:t>
                    </m:r>
                  </m:oMath>
                </a14:m>
                <a:r>
                  <a:rPr lang="en-US" dirty="0">
                    <a:latin typeface="+mn-lt"/>
                  </a:rPr>
                  <a:t> tangent to the surface (shear stress, </a:t>
                </a:r>
                <a14:m>
                  <m:oMath xmlns:m="http://schemas.openxmlformats.org/officeDocument/2006/math">
                    <m:r>
                      <a:rPr lang="en-US" b="1" i="1" dirty="0" smtClean="0">
                        <a:latin typeface="Cambria Math" panose="02040503050406030204" pitchFamily="18" charset="0"/>
                        <a:ea typeface="Cambria Math" panose="02040503050406030204" pitchFamily="18" charset="0"/>
                      </a:rPr>
                      <m:t>𝝉</m:t>
                    </m:r>
                  </m:oMath>
                </a14:m>
                <a:r>
                  <a:rPr lang="en-US" dirty="0">
                    <a:latin typeface="+mn-lt"/>
                  </a:rPr>
                  <a:t>) is:</a:t>
                </a: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609600" y="1066801"/>
                <a:ext cx="7315200" cy="830997"/>
              </a:xfrm>
              <a:prstGeom prst="rect">
                <a:avLst/>
              </a:prstGeom>
              <a:blipFill>
                <a:blip r:embed="rId2"/>
                <a:stretch>
                  <a:fillRect l="-1083" t="-5147" b="-169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0" name="Group 5"/>
          <p:cNvGrpSpPr>
            <a:grpSpLocks/>
          </p:cNvGrpSpPr>
          <p:nvPr/>
        </p:nvGrpSpPr>
        <p:grpSpPr bwMode="auto">
          <a:xfrm>
            <a:off x="7208557" y="1211675"/>
            <a:ext cx="4165600" cy="3048000"/>
            <a:chOff x="1536" y="2448"/>
            <a:chExt cx="2262" cy="1655"/>
          </a:xfrm>
        </p:grpSpPr>
        <p:sp>
          <p:nvSpPr>
            <p:cNvPr id="11" name="Freeform 6"/>
            <p:cNvSpPr>
              <a:spLocks/>
            </p:cNvSpPr>
            <p:nvPr/>
          </p:nvSpPr>
          <p:spPr bwMode="auto">
            <a:xfrm>
              <a:off x="2184" y="3315"/>
              <a:ext cx="1168" cy="734"/>
            </a:xfrm>
            <a:custGeom>
              <a:avLst/>
              <a:gdLst>
                <a:gd name="T0" fmla="*/ 184 w 1168"/>
                <a:gd name="T1" fmla="*/ 0 h 734"/>
                <a:gd name="T2" fmla="*/ 45 w 1168"/>
                <a:gd name="T3" fmla="*/ 176 h 734"/>
                <a:gd name="T4" fmla="*/ 87 w 1168"/>
                <a:gd name="T5" fmla="*/ 588 h 734"/>
                <a:gd name="T6" fmla="*/ 566 w 1168"/>
                <a:gd name="T7" fmla="*/ 728 h 734"/>
                <a:gd name="T8" fmla="*/ 1081 w 1168"/>
                <a:gd name="T9" fmla="*/ 625 h 734"/>
                <a:gd name="T10" fmla="*/ 1087 w 1168"/>
                <a:gd name="T11" fmla="*/ 322 h 7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734">
                  <a:moveTo>
                    <a:pt x="184" y="0"/>
                  </a:moveTo>
                  <a:cubicBezTo>
                    <a:pt x="122" y="39"/>
                    <a:pt x="61" y="78"/>
                    <a:pt x="45" y="176"/>
                  </a:cubicBezTo>
                  <a:cubicBezTo>
                    <a:pt x="29" y="274"/>
                    <a:pt x="0" y="496"/>
                    <a:pt x="87" y="588"/>
                  </a:cubicBezTo>
                  <a:cubicBezTo>
                    <a:pt x="174" y="680"/>
                    <a:pt x="400" y="722"/>
                    <a:pt x="566" y="728"/>
                  </a:cubicBezTo>
                  <a:cubicBezTo>
                    <a:pt x="732" y="734"/>
                    <a:pt x="994" y="693"/>
                    <a:pt x="1081" y="625"/>
                  </a:cubicBezTo>
                  <a:cubicBezTo>
                    <a:pt x="1168" y="557"/>
                    <a:pt x="1078" y="386"/>
                    <a:pt x="1087"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7"/>
            <p:cNvSpPr>
              <a:spLocks/>
            </p:cNvSpPr>
            <p:nvPr/>
          </p:nvSpPr>
          <p:spPr bwMode="auto">
            <a:xfrm>
              <a:off x="2417" y="2779"/>
              <a:ext cx="941" cy="779"/>
            </a:xfrm>
            <a:custGeom>
              <a:avLst/>
              <a:gdLst>
                <a:gd name="T0" fmla="*/ 0 w 941"/>
                <a:gd name="T1" fmla="*/ 464 h 779"/>
                <a:gd name="T2" fmla="*/ 187 w 941"/>
                <a:gd name="T3" fmla="*/ 149 h 779"/>
                <a:gd name="T4" fmla="*/ 654 w 941"/>
                <a:gd name="T5" fmla="*/ 27 h 779"/>
                <a:gd name="T6" fmla="*/ 903 w 941"/>
                <a:gd name="T7" fmla="*/ 312 h 779"/>
                <a:gd name="T8" fmla="*/ 884 w 941"/>
                <a:gd name="T9" fmla="*/ 779 h 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779">
                  <a:moveTo>
                    <a:pt x="0" y="464"/>
                  </a:moveTo>
                  <a:cubicBezTo>
                    <a:pt x="30" y="412"/>
                    <a:pt x="78" y="222"/>
                    <a:pt x="187" y="149"/>
                  </a:cubicBezTo>
                  <a:cubicBezTo>
                    <a:pt x="296" y="76"/>
                    <a:pt x="535" y="0"/>
                    <a:pt x="654" y="27"/>
                  </a:cubicBezTo>
                  <a:cubicBezTo>
                    <a:pt x="773" y="54"/>
                    <a:pt x="865" y="187"/>
                    <a:pt x="903" y="312"/>
                  </a:cubicBezTo>
                  <a:cubicBezTo>
                    <a:pt x="941" y="437"/>
                    <a:pt x="888" y="682"/>
                    <a:pt x="884" y="779"/>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8"/>
            <p:cNvSpPr>
              <a:spLocks noChangeArrowheads="1"/>
            </p:cNvSpPr>
            <p:nvPr/>
          </p:nvSpPr>
          <p:spPr bwMode="auto">
            <a:xfrm rot="1257320">
              <a:off x="2342" y="3320"/>
              <a:ext cx="962" cy="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9"/>
            <p:cNvSpPr>
              <a:spLocks noChangeShapeType="1"/>
            </p:cNvSpPr>
            <p:nvPr/>
          </p:nvSpPr>
          <p:spPr bwMode="auto">
            <a:xfrm flipH="1" flipV="1">
              <a:off x="2598" y="3394"/>
              <a:ext cx="188" cy="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
            <p:cNvSpPr>
              <a:spLocks noChangeShapeType="1"/>
            </p:cNvSpPr>
            <p:nvPr/>
          </p:nvSpPr>
          <p:spPr bwMode="auto">
            <a:xfrm flipV="1">
              <a:off x="2792" y="2618"/>
              <a:ext cx="358" cy="8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1"/>
            <p:cNvSpPr>
              <a:spLocks noChangeShapeType="1"/>
            </p:cNvSpPr>
            <p:nvPr/>
          </p:nvSpPr>
          <p:spPr bwMode="auto">
            <a:xfrm flipV="1">
              <a:off x="2792" y="2564"/>
              <a:ext cx="49" cy="91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2"/>
            <p:cNvSpPr>
              <a:spLocks/>
            </p:cNvSpPr>
            <p:nvPr/>
          </p:nvSpPr>
          <p:spPr bwMode="auto">
            <a:xfrm>
              <a:off x="1968" y="2891"/>
              <a:ext cx="1830" cy="1212"/>
            </a:xfrm>
            <a:custGeom>
              <a:avLst/>
              <a:gdLst>
                <a:gd name="T0" fmla="*/ 0 w 1830"/>
                <a:gd name="T1" fmla="*/ 479 h 1212"/>
                <a:gd name="T2" fmla="*/ 1412 w 1830"/>
                <a:gd name="T3" fmla="*/ 1212 h 1212"/>
                <a:gd name="T4" fmla="*/ 1830 w 1830"/>
                <a:gd name="T5" fmla="*/ 752 h 1212"/>
                <a:gd name="T6" fmla="*/ 455 w 1830"/>
                <a:gd name="T7" fmla="*/ 0 h 1212"/>
                <a:gd name="T8" fmla="*/ 0 w 1830"/>
                <a:gd name="T9" fmla="*/ 479 h 1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1212">
                  <a:moveTo>
                    <a:pt x="0" y="479"/>
                  </a:moveTo>
                  <a:lnTo>
                    <a:pt x="1412" y="1212"/>
                  </a:lnTo>
                  <a:lnTo>
                    <a:pt x="1830" y="752"/>
                  </a:lnTo>
                  <a:lnTo>
                    <a:pt x="455" y="0"/>
                  </a:lnTo>
                  <a:lnTo>
                    <a:pt x="0" y="479"/>
                  </a:lnTo>
                  <a:close/>
                </a:path>
              </a:pathLst>
            </a:custGeom>
            <a:noFill/>
            <a:ln w="190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3"/>
            <p:cNvSpPr>
              <a:spLocks noChangeShapeType="1"/>
            </p:cNvSpPr>
            <p:nvPr/>
          </p:nvSpPr>
          <p:spPr bwMode="auto">
            <a:xfrm flipV="1">
              <a:off x="2926" y="3309"/>
              <a:ext cx="91" cy="1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4"/>
            <p:cNvSpPr>
              <a:spLocks noChangeShapeType="1"/>
            </p:cNvSpPr>
            <p:nvPr/>
          </p:nvSpPr>
          <p:spPr bwMode="auto">
            <a:xfrm>
              <a:off x="2948" y="3443"/>
              <a:ext cx="56" cy="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
            <p:cNvSpPr>
              <a:spLocks noChangeShapeType="1"/>
            </p:cNvSpPr>
            <p:nvPr/>
          </p:nvSpPr>
          <p:spPr bwMode="auto">
            <a:xfrm flipH="1">
              <a:off x="2968" y="3473"/>
              <a:ext cx="30" cy="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6"/>
            <p:cNvSpPr txBox="1">
              <a:spLocks noChangeArrowheads="1"/>
            </p:cNvSpPr>
            <p:nvPr/>
          </p:nvSpPr>
          <p:spPr bwMode="auto">
            <a:xfrm>
              <a:off x="2908" y="3488"/>
              <a:ext cx="5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i="1"/>
                <a:t>n</a:t>
              </a:r>
              <a:r>
                <a:rPr lang="en-US" sz="1200"/>
                <a:t>, surface unit</a:t>
              </a:r>
            </a:p>
            <a:p>
              <a:r>
                <a:rPr lang="en-US" sz="1200"/>
                <a:t>normal vector</a:t>
              </a:r>
            </a:p>
          </p:txBody>
        </p:sp>
        <p:sp>
          <p:nvSpPr>
            <p:cNvPr id="22" name="Text Box 17"/>
            <p:cNvSpPr txBox="1">
              <a:spLocks noChangeArrowheads="1"/>
            </p:cNvSpPr>
            <p:nvPr/>
          </p:nvSpPr>
          <p:spPr bwMode="auto">
            <a:xfrm>
              <a:off x="2348" y="2448"/>
              <a:ext cx="647"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i="1"/>
                <a:t>t, </a:t>
              </a:r>
              <a:r>
                <a:rPr lang="en-US" sz="1200"/>
                <a:t>traction vector</a:t>
              </a:r>
            </a:p>
          </p:txBody>
        </p:sp>
        <p:sp>
          <p:nvSpPr>
            <p:cNvPr id="23" name="Text Box 18"/>
            <p:cNvSpPr txBox="1">
              <a:spLocks noChangeArrowheads="1"/>
            </p:cNvSpPr>
            <p:nvPr/>
          </p:nvSpPr>
          <p:spPr bwMode="auto">
            <a:xfrm>
              <a:off x="3124" y="2561"/>
              <a:ext cx="631"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a:latin typeface="Symbol" pitchFamily="18" charset="2"/>
                </a:rPr>
                <a:t>s</a:t>
              </a:r>
              <a:r>
                <a:rPr lang="en-US" sz="1200">
                  <a:latin typeface="Symbol" pitchFamily="18" charset="2"/>
                </a:rPr>
                <a:t>, </a:t>
              </a:r>
              <a:r>
                <a:rPr lang="en-US" sz="1200"/>
                <a:t>normal stress</a:t>
              </a:r>
            </a:p>
          </p:txBody>
        </p:sp>
        <p:sp>
          <p:nvSpPr>
            <p:cNvPr id="24" name="Text Box 19"/>
            <p:cNvSpPr txBox="1">
              <a:spLocks noChangeArrowheads="1"/>
            </p:cNvSpPr>
            <p:nvPr/>
          </p:nvSpPr>
          <p:spPr bwMode="auto">
            <a:xfrm>
              <a:off x="2380" y="3341"/>
              <a:ext cx="48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a:latin typeface="Symbol" pitchFamily="18" charset="2"/>
                </a:rPr>
                <a:t>    t</a:t>
              </a:r>
              <a:r>
                <a:rPr lang="en-US" sz="1200" b="1"/>
                <a:t>,</a:t>
              </a:r>
            </a:p>
            <a:p>
              <a:r>
                <a:rPr lang="en-US" sz="1200"/>
                <a:t>shear stress</a:t>
              </a:r>
            </a:p>
          </p:txBody>
        </p:sp>
        <p:sp>
          <p:nvSpPr>
            <p:cNvPr id="25" name="Text Box 20"/>
            <p:cNvSpPr txBox="1">
              <a:spLocks noChangeArrowheads="1"/>
            </p:cNvSpPr>
            <p:nvPr/>
          </p:nvSpPr>
          <p:spPr bwMode="auto">
            <a:xfrm>
              <a:off x="1536" y="3072"/>
              <a:ext cx="532"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a:t>cutting plane</a:t>
              </a:r>
            </a:p>
          </p:txBody>
        </p:sp>
      </p:grpSp>
      <mc:AlternateContent xmlns:mc="http://schemas.openxmlformats.org/markup-compatibility/2006" xmlns:a14="http://schemas.microsoft.com/office/drawing/2010/main">
        <mc:Choice Requires="a14">
          <p:sp>
            <p:nvSpPr>
              <p:cNvPr id="26" name="TextBox 25"/>
              <p:cNvSpPr txBox="1"/>
              <p:nvPr/>
            </p:nvSpPr>
            <p:spPr>
              <a:xfrm>
                <a:off x="2388990" y="2769185"/>
                <a:ext cx="3913819" cy="973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a:latin typeface="Cambria Math" panose="02040503050406030204" pitchFamily="18" charset="0"/>
                          <a:ea typeface="Cambria Math" panose="02040503050406030204" pitchFamily="18" charset="0"/>
                        </a:rPr>
                        <m:t>𝝉</m:t>
                      </m:r>
                      <m:r>
                        <a:rPr lang="en-US" sz="3200" i="1">
                          <a:latin typeface="Cambria Math" panose="02040503050406030204" pitchFamily="18" charset="0"/>
                        </a:rPr>
                        <m:t>=</m:t>
                      </m:r>
                      <m:r>
                        <a:rPr lang="en-US" sz="3200" b="1" i="1">
                          <a:latin typeface="Cambria Math" panose="02040503050406030204" pitchFamily="18" charset="0"/>
                        </a:rPr>
                        <m:t>𝒕</m:t>
                      </m:r>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r>
                        <a:rPr lang="en-US" sz="3200" b="1" i="1">
                          <a:latin typeface="Cambria Math" panose="02040503050406030204" pitchFamily="18" charset="0"/>
                          <a:ea typeface="Cambria Math" panose="02040503050406030204" pitchFamily="18" charset="0"/>
                        </a:rPr>
                        <m:t>𝒏</m:t>
                      </m:r>
                      <m:r>
                        <a:rPr lang="en-US" sz="3200" b="1">
                          <a:latin typeface="Cambria Math" panose="02040503050406030204" pitchFamily="18" charset="0"/>
                          <a:ea typeface="Cambria Math" panose="02040503050406030204" pitchFamily="18" charset="0"/>
                        </a:rPr>
                        <m:t>=</m:t>
                      </m:r>
                      <m:r>
                        <a:rPr lang="en-US" sz="3200" b="1" i="1">
                          <a:latin typeface="Cambria Math" panose="02040503050406030204" pitchFamily="18" charset="0"/>
                        </a:rPr>
                        <m:t>𝒕</m:t>
                      </m:r>
                      <m:r>
                        <a:rPr lang="en-US" sz="3200" i="1">
                          <a:latin typeface="Cambria Math" panose="02040503050406030204" pitchFamily="18" charset="0"/>
                        </a:rPr>
                        <m:t>−</m:t>
                      </m:r>
                      <m:r>
                        <a:rPr lang="en-US" sz="3200" b="1" i="1">
                          <a:latin typeface="Cambria Math" panose="02040503050406030204" pitchFamily="18" charset="0"/>
                        </a:rPr>
                        <m:t>(</m:t>
                      </m:r>
                      <m:r>
                        <a:rPr lang="en-US" sz="3200" b="1" i="1">
                          <a:latin typeface="Cambria Math" panose="02040503050406030204" pitchFamily="18" charset="0"/>
                        </a:rPr>
                        <m:t>𝒕</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𝒏</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𝒏</m:t>
                      </m:r>
                    </m:oMath>
                  </m:oMathPara>
                </a14:m>
                <a:endParaRPr lang="en-US" sz="3200" b="1" dirty="0">
                  <a:ea typeface="Cambria Math" panose="020405030504060302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388990" y="2769185"/>
                <a:ext cx="3913819" cy="973536"/>
              </a:xfrm>
              <a:prstGeom prst="rect">
                <a:avLst/>
              </a:prstGeom>
              <a:blipFill>
                <a:blip r:embed="rId3"/>
                <a:stretch>
                  <a:fillRect/>
                </a:stretch>
              </a:blipFill>
            </p:spPr>
            <p:txBody>
              <a:bodyPr/>
              <a:lstStyle/>
              <a:p>
                <a:r>
                  <a:rPr lang="en-US">
                    <a:noFill/>
                  </a:rPr>
                  <a:t> </a:t>
                </a:r>
              </a:p>
            </p:txBody>
          </p:sp>
        </mc:Fallback>
      </mc:AlternateContent>
      <p:sp>
        <p:nvSpPr>
          <p:cNvPr id="28" name="Rectangle 3"/>
          <p:cNvSpPr txBox="1">
            <a:spLocks noChangeArrowheads="1"/>
          </p:cNvSpPr>
          <p:nvPr/>
        </p:nvSpPr>
        <p:spPr bwMode="auto">
          <a:xfrm>
            <a:off x="1219200" y="4447285"/>
            <a:ext cx="7696200" cy="1323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a:lstStyle>
          <a:p>
            <a:pPr marL="0" indent="0">
              <a:buNone/>
            </a:pPr>
            <a:r>
              <a:rPr lang="en-US" sz="2000" kern="0" dirty="0">
                <a:solidFill>
                  <a:schemeClr val="tx1"/>
                </a:solidFill>
              </a:rPr>
              <a:t>*As with stress transformation, the book provides equations to calculate values for normal and shear stress on an arbitrary surface, but the linear algebra approach is much simpler to remember.</a:t>
            </a:r>
          </a:p>
        </p:txBody>
      </p:sp>
    </p:spTree>
    <p:extLst>
      <p:ext uri="{BB962C8B-B14F-4D97-AF65-F5344CB8AC3E}">
        <p14:creationId xmlns:p14="http://schemas.microsoft.com/office/powerpoint/2010/main" val="241820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1-2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 r="54593"/>
          <a:stretch/>
        </p:blipFill>
        <p:spPr>
          <a:xfrm>
            <a:off x="6130185" y="1981200"/>
            <a:ext cx="5071215" cy="4768938"/>
          </a:xfrm>
        </p:spPr>
      </p:pic>
      <p:sp>
        <p:nvSpPr>
          <p:cNvPr id="124932"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latin typeface="+mn-lt"/>
                <a:cs typeface="Arial" panose="020B0604020202020204" pitchFamily="34" charset="0"/>
              </a:rPr>
              <a:t>Stresses on a Plane – Octahedral Stress</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27</a:t>
            </a:fld>
            <a:endParaRPr lang="en-US" sz="1400">
              <a:latin typeface="+mn-lt"/>
            </a:endParaRPr>
          </a:p>
        </p:txBody>
      </p:sp>
      <p:sp>
        <p:nvSpPr>
          <p:cNvPr id="7" name="Text Box 2"/>
          <p:cNvSpPr txBox="1">
            <a:spLocks noChangeArrowheads="1"/>
          </p:cNvSpPr>
          <p:nvPr/>
        </p:nvSpPr>
        <p:spPr bwMode="auto">
          <a:xfrm>
            <a:off x="609600" y="1066800"/>
            <a:ext cx="1097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latin typeface="+mn-lt"/>
              </a:rPr>
              <a:t>Octahedral stress: The octahedral plane is that where the three components of the surface normal are equal, i.e., the three direction cosines are equal (relative to the principal stress axes).</a:t>
            </a:r>
          </a:p>
        </p:txBody>
      </p:sp>
      <p:sp>
        <p:nvSpPr>
          <p:cNvPr id="29" name="Text Box 2"/>
          <p:cNvSpPr txBox="1">
            <a:spLocks noChangeArrowheads="1"/>
          </p:cNvSpPr>
          <p:nvPr/>
        </p:nvSpPr>
        <p:spPr bwMode="auto">
          <a:xfrm>
            <a:off x="1481984" y="2643792"/>
            <a:ext cx="46140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latin typeface="+mn-lt"/>
              </a:rPr>
              <a:t>This stress is relevant to some failure criteria.</a:t>
            </a:r>
          </a:p>
        </p:txBody>
      </p:sp>
    </p:spTree>
    <p:extLst>
      <p:ext uri="{BB962C8B-B14F-4D97-AF65-F5344CB8AC3E}">
        <p14:creationId xmlns:p14="http://schemas.microsoft.com/office/powerpoint/2010/main" val="12148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latin typeface="+mn-lt"/>
                <a:cs typeface="Arial" panose="020B0604020202020204" pitchFamily="34" charset="0"/>
              </a:rPr>
              <a:t>Mohr’s Circle – 3D</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28</a:t>
            </a:fld>
            <a:endParaRPr lang="en-US" sz="1400">
              <a:latin typeface="+mn-lt"/>
            </a:endParaRPr>
          </a:p>
        </p:txBody>
      </p:sp>
      <p:sp>
        <p:nvSpPr>
          <p:cNvPr id="7" name="Text Box 2"/>
          <p:cNvSpPr txBox="1">
            <a:spLocks noChangeArrowheads="1"/>
          </p:cNvSpPr>
          <p:nvPr/>
        </p:nvSpPr>
        <p:spPr bwMode="auto">
          <a:xfrm>
            <a:off x="609600" y="1066801"/>
            <a:ext cx="10972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latin typeface="+mn-lt"/>
              </a:rPr>
              <a:t>Mohr’s Circle still applies in 3-D; three circles instead of one; consider example we started the day with</a:t>
            </a:r>
          </a:p>
          <a:p>
            <a:pPr>
              <a:spcBef>
                <a:spcPct val="50000"/>
              </a:spcBef>
              <a:buFontTx/>
              <a:buChar char="•"/>
            </a:pPr>
            <a:r>
              <a:rPr lang="en-US" u="sng" dirty="0">
                <a:latin typeface="+mn-lt"/>
              </a:rPr>
              <a:t>Example</a:t>
            </a:r>
            <a:r>
              <a:rPr lang="en-US" dirty="0">
                <a:latin typeface="+mn-lt"/>
              </a:rPr>
              <a:t>: Given stress state shown, use Mohr’s Circle to find (a) the principal stresses and (b) the max shear stress.</a:t>
            </a:r>
          </a:p>
        </p:txBody>
      </p:sp>
      <p:grpSp>
        <p:nvGrpSpPr>
          <p:cNvPr id="3" name="Group 2">
            <a:extLst>
              <a:ext uri="{FF2B5EF4-FFF2-40B4-BE49-F238E27FC236}">
                <a16:creationId xmlns:a16="http://schemas.microsoft.com/office/drawing/2014/main" id="{D5D77F4A-0173-106A-BD1A-4B01FB236E80}"/>
              </a:ext>
            </a:extLst>
          </p:cNvPr>
          <p:cNvGrpSpPr/>
          <p:nvPr/>
        </p:nvGrpSpPr>
        <p:grpSpPr>
          <a:xfrm>
            <a:off x="6638704" y="2592413"/>
            <a:ext cx="4423848" cy="3275793"/>
            <a:chOff x="6638704" y="2592413"/>
            <a:chExt cx="4423848" cy="3275793"/>
          </a:xfrm>
        </p:grpSpPr>
        <p:sp>
          <p:nvSpPr>
            <p:cNvPr id="2" name="Rectangle 1">
              <a:extLst>
                <a:ext uri="{FF2B5EF4-FFF2-40B4-BE49-F238E27FC236}">
                  <a16:creationId xmlns:a16="http://schemas.microsoft.com/office/drawing/2014/main" id="{A44BF588-D6EB-4670-B1AC-57F0564FA3BF}"/>
                </a:ext>
              </a:extLst>
            </p:cNvPr>
            <p:cNvSpPr/>
            <p:nvPr/>
          </p:nvSpPr>
          <p:spPr>
            <a:xfrm>
              <a:off x="7360562" y="3745964"/>
              <a:ext cx="1689758" cy="1689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756B1A68-9A00-4142-B2ED-14E59F2DE2A0}"/>
                </a:ext>
              </a:extLst>
            </p:cNvPr>
            <p:cNvCxnSpPr>
              <a:cxnSpLocks/>
            </p:cNvCxnSpPr>
            <p:nvPr/>
          </p:nvCxnSpPr>
          <p:spPr>
            <a:xfrm flipV="1">
              <a:off x="7352437" y="3398112"/>
              <a:ext cx="938754" cy="3478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B410FFA-BDD2-4BCF-9BE4-8D9A763EF853}"/>
                </a:ext>
              </a:extLst>
            </p:cNvPr>
            <p:cNvCxnSpPr>
              <a:cxnSpLocks/>
            </p:cNvCxnSpPr>
            <p:nvPr/>
          </p:nvCxnSpPr>
          <p:spPr>
            <a:xfrm flipV="1">
              <a:off x="9039670" y="3397926"/>
              <a:ext cx="938754" cy="3478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460350-2F64-45F7-9D7C-D4691F8C40E3}"/>
                </a:ext>
              </a:extLst>
            </p:cNvPr>
            <p:cNvCxnSpPr>
              <a:cxnSpLocks/>
            </p:cNvCxnSpPr>
            <p:nvPr/>
          </p:nvCxnSpPr>
          <p:spPr>
            <a:xfrm flipV="1">
              <a:off x="9050320" y="5087868"/>
              <a:ext cx="938754" cy="3478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89378D7-223D-4529-A64C-4D8973DC7D7D}"/>
                </a:ext>
              </a:extLst>
            </p:cNvPr>
            <p:cNvCxnSpPr>
              <a:cxnSpLocks/>
            </p:cNvCxnSpPr>
            <p:nvPr/>
          </p:nvCxnSpPr>
          <p:spPr>
            <a:xfrm>
              <a:off x="9978987" y="3401288"/>
              <a:ext cx="0" cy="167985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A15668-DB50-44B7-9E40-6F25435CC6C6}"/>
                </a:ext>
              </a:extLst>
            </p:cNvPr>
            <p:cNvCxnSpPr>
              <a:cxnSpLocks/>
            </p:cNvCxnSpPr>
            <p:nvPr/>
          </p:nvCxnSpPr>
          <p:spPr>
            <a:xfrm>
              <a:off x="8287829" y="3401288"/>
              <a:ext cx="169395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F72FF18-F011-4354-A1F9-5C7C3D8F07CD}"/>
                </a:ext>
              </a:extLst>
            </p:cNvPr>
            <p:cNvCxnSpPr>
              <a:cxnSpLocks/>
            </p:cNvCxnSpPr>
            <p:nvPr/>
          </p:nvCxnSpPr>
          <p:spPr>
            <a:xfrm flipV="1">
              <a:off x="6638704" y="5475410"/>
              <a:ext cx="646587" cy="2395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AD08EB-AA86-4C83-8A8A-5F97FADED197}"/>
                </a:ext>
              </a:extLst>
            </p:cNvPr>
            <p:cNvCxnSpPr>
              <a:cxnSpLocks/>
            </p:cNvCxnSpPr>
            <p:nvPr/>
          </p:nvCxnSpPr>
          <p:spPr>
            <a:xfrm>
              <a:off x="10064174" y="5081143"/>
              <a:ext cx="6195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D437F8-2F2A-4F5A-A4A4-DBCD929DB1AF}"/>
                </a:ext>
              </a:extLst>
            </p:cNvPr>
            <p:cNvCxnSpPr>
              <a:cxnSpLocks/>
            </p:cNvCxnSpPr>
            <p:nvPr/>
          </p:nvCxnSpPr>
          <p:spPr>
            <a:xfrm rot="5400000">
              <a:off x="7978040" y="3017956"/>
              <a:ext cx="6195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79C2F35-6377-450E-B898-DD0C06B8FEF0}"/>
                </a:ext>
              </a:extLst>
            </p:cNvPr>
            <p:cNvSpPr txBox="1"/>
            <p:nvPr/>
          </p:nvSpPr>
          <p:spPr>
            <a:xfrm>
              <a:off x="10457357" y="5103113"/>
              <a:ext cx="221814" cy="273001"/>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ADD41BAC-2220-4E4D-8D25-37E44173F097}"/>
                </a:ext>
              </a:extLst>
            </p:cNvPr>
            <p:cNvSpPr txBox="1"/>
            <p:nvPr/>
          </p:nvSpPr>
          <p:spPr>
            <a:xfrm>
              <a:off x="8050998" y="2592413"/>
              <a:ext cx="221814" cy="273001"/>
            </a:xfrm>
            <a:prstGeom prst="rect">
              <a:avLst/>
            </a:prstGeom>
            <a:noFill/>
          </p:spPr>
          <p:txBody>
            <a:bodyPr wrap="none" rtlCol="0">
              <a:spAutoFit/>
            </a:bodyPr>
            <a:lstStyle/>
            <a:p>
              <a:r>
                <a:rPr lang="en-US" dirty="0"/>
                <a:t>y</a:t>
              </a:r>
            </a:p>
          </p:txBody>
        </p:sp>
        <p:sp>
          <p:nvSpPr>
            <p:cNvPr id="33" name="TextBox 32">
              <a:extLst>
                <a:ext uri="{FF2B5EF4-FFF2-40B4-BE49-F238E27FC236}">
                  <a16:creationId xmlns:a16="http://schemas.microsoft.com/office/drawing/2014/main" id="{F6E53AB7-6635-40CE-AFA3-5BF2DB6F335C}"/>
                </a:ext>
              </a:extLst>
            </p:cNvPr>
            <p:cNvSpPr txBox="1"/>
            <p:nvPr/>
          </p:nvSpPr>
          <p:spPr>
            <a:xfrm>
              <a:off x="6712273" y="5595205"/>
              <a:ext cx="221814" cy="273001"/>
            </a:xfrm>
            <a:prstGeom prst="rect">
              <a:avLst/>
            </a:prstGeom>
            <a:noFill/>
          </p:spPr>
          <p:txBody>
            <a:bodyPr wrap="none" rtlCol="0">
              <a:spAutoFit/>
            </a:bodyPr>
            <a:lstStyle/>
            <a:p>
              <a:r>
                <a:rPr lang="en-US" dirty="0"/>
                <a:t>z</a:t>
              </a:r>
            </a:p>
          </p:txBody>
        </p:sp>
        <p:cxnSp>
          <p:nvCxnSpPr>
            <p:cNvPr id="34" name="Straight Connector 33">
              <a:extLst>
                <a:ext uri="{FF2B5EF4-FFF2-40B4-BE49-F238E27FC236}">
                  <a16:creationId xmlns:a16="http://schemas.microsoft.com/office/drawing/2014/main" id="{3154CD8F-645E-4BB9-9402-C96F8A8F2DBA}"/>
                </a:ext>
              </a:extLst>
            </p:cNvPr>
            <p:cNvCxnSpPr>
              <a:cxnSpLocks/>
            </p:cNvCxnSpPr>
            <p:nvPr/>
          </p:nvCxnSpPr>
          <p:spPr>
            <a:xfrm>
              <a:off x="9669898" y="4421867"/>
              <a:ext cx="898366" cy="0"/>
            </a:xfrm>
            <a:prstGeom prst="line">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7BAC9-B51B-4B30-8EA0-4CBA2D329E87}"/>
                </a:ext>
              </a:extLst>
            </p:cNvPr>
            <p:cNvCxnSpPr>
              <a:cxnSpLocks/>
            </p:cNvCxnSpPr>
            <p:nvPr/>
          </p:nvCxnSpPr>
          <p:spPr>
            <a:xfrm>
              <a:off x="8712368" y="2878593"/>
              <a:ext cx="0" cy="642070"/>
            </a:xfrm>
            <a:prstGeom prst="line">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3D6025D-8C42-45AD-A1EA-6C1FF199707B}"/>
                </a:ext>
              </a:extLst>
            </p:cNvPr>
            <p:cNvCxnSpPr>
              <a:cxnSpLocks/>
            </p:cNvCxnSpPr>
            <p:nvPr/>
          </p:nvCxnSpPr>
          <p:spPr>
            <a:xfrm flipV="1">
              <a:off x="7549685" y="4590843"/>
              <a:ext cx="646587" cy="239590"/>
            </a:xfrm>
            <a:prstGeom prst="line">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77E0381-7644-4837-8835-91E2F106B708}"/>
                </a:ext>
              </a:extLst>
            </p:cNvPr>
            <p:cNvCxnSpPr>
              <a:cxnSpLocks/>
            </p:cNvCxnSpPr>
            <p:nvPr/>
          </p:nvCxnSpPr>
          <p:spPr>
            <a:xfrm>
              <a:off x="9534106" y="4080849"/>
              <a:ext cx="0" cy="749584"/>
            </a:xfrm>
            <a:prstGeom prst="line">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BBF591-5C7C-47A6-A1EE-2F5B126596E9}"/>
                </a:ext>
              </a:extLst>
            </p:cNvPr>
            <p:cNvCxnSpPr>
              <a:cxnSpLocks/>
            </p:cNvCxnSpPr>
            <p:nvPr/>
          </p:nvCxnSpPr>
          <p:spPr>
            <a:xfrm rot="16200000" flipH="1" flipV="1">
              <a:off x="8664878" y="3184413"/>
              <a:ext cx="0" cy="749584"/>
            </a:xfrm>
            <a:prstGeom prst="line">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4429FDB-C4B2-4D06-ADA2-43DC4A6DC9CE}"/>
                </a:ext>
              </a:extLst>
            </p:cNvPr>
            <p:cNvSpPr txBox="1"/>
            <p:nvPr/>
          </p:nvSpPr>
          <p:spPr>
            <a:xfrm>
              <a:off x="8765112" y="2666739"/>
              <a:ext cx="441146" cy="369332"/>
            </a:xfrm>
            <a:prstGeom prst="rect">
              <a:avLst/>
            </a:prstGeom>
            <a:noFill/>
          </p:spPr>
          <p:txBody>
            <a:bodyPr wrap="none" rtlCol="0">
              <a:spAutoFit/>
            </a:bodyPr>
            <a:lstStyle/>
            <a:p>
              <a:r>
                <a:rPr lang="en-US" dirty="0"/>
                <a:t>40</a:t>
              </a:r>
            </a:p>
          </p:txBody>
        </p:sp>
        <p:sp>
          <p:nvSpPr>
            <p:cNvPr id="44" name="TextBox 43">
              <a:extLst>
                <a:ext uri="{FF2B5EF4-FFF2-40B4-BE49-F238E27FC236}">
                  <a16:creationId xmlns:a16="http://schemas.microsoft.com/office/drawing/2014/main" id="{17B7A96D-6518-445A-8694-AA10E19A861F}"/>
                </a:ext>
              </a:extLst>
            </p:cNvPr>
            <p:cNvSpPr txBox="1"/>
            <p:nvPr/>
          </p:nvSpPr>
          <p:spPr>
            <a:xfrm>
              <a:off x="10574793" y="4221510"/>
              <a:ext cx="441146" cy="369332"/>
            </a:xfrm>
            <a:prstGeom prst="rect">
              <a:avLst/>
            </a:prstGeom>
            <a:noFill/>
          </p:spPr>
          <p:txBody>
            <a:bodyPr wrap="none" rtlCol="0">
              <a:spAutoFit/>
            </a:bodyPr>
            <a:lstStyle/>
            <a:p>
              <a:r>
                <a:rPr lang="en-US" dirty="0"/>
                <a:t>20</a:t>
              </a:r>
            </a:p>
          </p:txBody>
        </p:sp>
        <p:sp>
          <p:nvSpPr>
            <p:cNvPr id="45" name="TextBox 44">
              <a:extLst>
                <a:ext uri="{FF2B5EF4-FFF2-40B4-BE49-F238E27FC236}">
                  <a16:creationId xmlns:a16="http://schemas.microsoft.com/office/drawing/2014/main" id="{F90D9ECC-2BD8-49BD-A59D-B8157EF8734E}"/>
                </a:ext>
              </a:extLst>
            </p:cNvPr>
            <p:cNvSpPr txBox="1"/>
            <p:nvPr/>
          </p:nvSpPr>
          <p:spPr>
            <a:xfrm>
              <a:off x="7510871" y="4892937"/>
              <a:ext cx="569387" cy="369332"/>
            </a:xfrm>
            <a:prstGeom prst="rect">
              <a:avLst/>
            </a:prstGeom>
            <a:noFill/>
          </p:spPr>
          <p:txBody>
            <a:bodyPr wrap="none" rtlCol="0">
              <a:spAutoFit/>
            </a:bodyPr>
            <a:lstStyle/>
            <a:p>
              <a:r>
                <a:rPr lang="en-US" dirty="0"/>
                <a:t>100</a:t>
              </a:r>
            </a:p>
          </p:txBody>
        </p:sp>
        <p:sp>
          <p:nvSpPr>
            <p:cNvPr id="46" name="TextBox 45">
              <a:extLst>
                <a:ext uri="{FF2B5EF4-FFF2-40B4-BE49-F238E27FC236}">
                  <a16:creationId xmlns:a16="http://schemas.microsoft.com/office/drawing/2014/main" id="{5C55DA43-7669-46D8-A7B5-2911F5BB3C81}"/>
                </a:ext>
              </a:extLst>
            </p:cNvPr>
            <p:cNvSpPr txBox="1"/>
            <p:nvPr/>
          </p:nvSpPr>
          <p:spPr>
            <a:xfrm>
              <a:off x="9310737" y="3707537"/>
              <a:ext cx="441146" cy="369332"/>
            </a:xfrm>
            <a:prstGeom prst="rect">
              <a:avLst/>
            </a:prstGeom>
            <a:noFill/>
          </p:spPr>
          <p:txBody>
            <a:bodyPr wrap="none" rtlCol="0">
              <a:spAutoFit/>
            </a:bodyPr>
            <a:lstStyle/>
            <a:p>
              <a:r>
                <a:rPr lang="en-US" dirty="0"/>
                <a:t>40</a:t>
              </a:r>
            </a:p>
          </p:txBody>
        </p:sp>
        <p:sp>
          <p:nvSpPr>
            <p:cNvPr id="48" name="TextBox 47">
              <a:extLst>
                <a:ext uri="{FF2B5EF4-FFF2-40B4-BE49-F238E27FC236}">
                  <a16:creationId xmlns:a16="http://schemas.microsoft.com/office/drawing/2014/main" id="{7F1D9364-B3B3-4ACC-870A-222C94F480BD}"/>
                </a:ext>
              </a:extLst>
            </p:cNvPr>
            <p:cNvSpPr txBox="1"/>
            <p:nvPr/>
          </p:nvSpPr>
          <p:spPr>
            <a:xfrm>
              <a:off x="9954556" y="2907268"/>
              <a:ext cx="1107996" cy="369332"/>
            </a:xfrm>
            <a:prstGeom prst="rect">
              <a:avLst/>
            </a:prstGeom>
            <a:noFill/>
          </p:spPr>
          <p:txBody>
            <a:bodyPr wrap="none" rtlCol="0">
              <a:spAutoFit/>
            </a:bodyPr>
            <a:lstStyle/>
            <a:p>
              <a:r>
                <a:rPr lang="en-US" dirty="0"/>
                <a:t>(all MPa)</a:t>
              </a:r>
            </a:p>
          </p:txBody>
        </p:sp>
      </p:grpSp>
    </p:spTree>
    <p:extLst>
      <p:ext uri="{BB962C8B-B14F-4D97-AF65-F5344CB8AC3E}">
        <p14:creationId xmlns:p14="http://schemas.microsoft.com/office/powerpoint/2010/main" val="4145479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latin typeface="+mn-lt"/>
                <a:cs typeface="Arial" panose="020B0604020202020204" pitchFamily="34" charset="0"/>
              </a:rPr>
              <a:t>Mohr’s Circle – 3D</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29</a:t>
            </a:fld>
            <a:endParaRPr lang="en-US" sz="1400">
              <a:latin typeface="+mn-lt"/>
            </a:endParaRPr>
          </a:p>
        </p:txBody>
      </p:sp>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609600" y="1360944"/>
                <a:ext cx="10972800" cy="375320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cap="all" dirty="0">
                    <a:solidFill>
                      <a:srgbClr val="FF0000"/>
                    </a:solidFill>
                    <a:latin typeface="+mn-lt"/>
                  </a:rPr>
                  <a:t>Limitations</a:t>
                </a:r>
              </a:p>
              <a:p>
                <a:pPr lvl="1">
                  <a:spcBef>
                    <a:spcPct val="50000"/>
                  </a:spcBef>
                  <a:buFontTx/>
                  <a:buChar char="•"/>
                </a:pPr>
                <a:r>
                  <a:rPr lang="en-US" dirty="0">
                    <a:latin typeface="+mn-lt"/>
                  </a:rPr>
                  <a:t>Can’t accurately draw Mohr’s Circle in one plane when there are non-zero, out-of-plane shear stresses</a:t>
                </a:r>
              </a:p>
              <a:p>
                <a:pPr lvl="2">
                  <a:spcBef>
                    <a:spcPct val="50000"/>
                  </a:spcBef>
                  <a:buFontTx/>
                  <a:buChar char="•"/>
                </a:pPr>
                <a:r>
                  <a:rPr lang="en-US" dirty="0">
                    <a:solidFill>
                      <a:schemeClr val="tx1"/>
                    </a:solidFill>
                    <a:latin typeface="+mn-lt"/>
                  </a:rPr>
                  <a:t>So can’t be used to solve for principal stresses when there are shear stresses in more than 1 plane</a:t>
                </a:r>
              </a:p>
              <a:p>
                <a:pPr lvl="2">
                  <a:spcBef>
                    <a:spcPct val="50000"/>
                  </a:spcBef>
                  <a:buFontTx/>
                  <a:buChar char="•"/>
                </a:pPr>
                <a:r>
                  <a:rPr lang="en-US" dirty="0">
                    <a:latin typeface="+mn-lt"/>
                  </a:rPr>
                  <a:t>B</a:t>
                </a:r>
                <a:r>
                  <a:rPr lang="en-US" dirty="0">
                    <a:solidFill>
                      <a:schemeClr val="tx1"/>
                    </a:solidFill>
                    <a:latin typeface="+mn-lt"/>
                  </a:rPr>
                  <a:t>ut it can be helpful in identifying the max shear stress once principal stresses have been identified … or you can just remember that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𝜏</m:t>
                        </m:r>
                      </m:e>
                      <m:sub>
                        <m:r>
                          <a:rPr lang="en-US" b="0" i="1" smtClean="0">
                            <a:solidFill>
                              <a:schemeClr val="tx1"/>
                            </a:solidFill>
                            <a:latin typeface="Cambria Math" panose="02040503050406030204" pitchFamily="18" charset="0"/>
                          </a:rPr>
                          <m:t>𝑚𝑎𝑥</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ea typeface="Cambria Math" panose="02040503050406030204" pitchFamily="18" charset="0"/>
                          </a:rPr>
                          <m:t>3</m:t>
                        </m:r>
                      </m:sub>
                    </m:sSub>
                    <m:r>
                      <a:rPr lang="en-US" b="0" i="1" smtClean="0">
                        <a:solidFill>
                          <a:schemeClr val="tx1"/>
                        </a:solidFill>
                        <a:latin typeface="Cambria Math" panose="02040503050406030204" pitchFamily="18" charset="0"/>
                      </a:rPr>
                      <m:t>)</m:t>
                    </m:r>
                  </m:oMath>
                </a14:m>
                <a:r>
                  <a:rPr lang="en-US" dirty="0">
                    <a:solidFill>
                      <a:schemeClr val="tx1"/>
                    </a:solidFill>
                    <a:latin typeface="+mn-lt"/>
                  </a:rPr>
                  <a:t>, where principal stresses are ordered from highest to lowest</a:t>
                </a: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609600" y="1360944"/>
                <a:ext cx="10972800" cy="3753207"/>
              </a:xfrm>
              <a:prstGeom prst="rect">
                <a:avLst/>
              </a:prstGeom>
              <a:blipFill>
                <a:blip r:embed="rId2"/>
                <a:stretch>
                  <a:fillRect l="-722" t="-1136" r="-833" b="-6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25119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on Inclined Sections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3</a:t>
            </a:fld>
            <a:endParaRPr lang="en-US"/>
          </a:p>
        </p:txBody>
      </p:sp>
      <p:pic>
        <p:nvPicPr>
          <p:cNvPr id="5" name="Picture 9" descr="1-7"/>
          <p:cNvPicPr>
            <a:picLocks noChangeAspect="1" noChangeArrowheads="1"/>
          </p:cNvPicPr>
          <p:nvPr/>
        </p:nvPicPr>
        <p:blipFill rotWithShape="1">
          <a:blip r:embed="rId3">
            <a:extLst>
              <a:ext uri="{28A0092B-C50C-407E-A947-70E740481C1C}">
                <a14:useLocalDpi xmlns:a14="http://schemas.microsoft.com/office/drawing/2010/main" val="0"/>
              </a:ext>
            </a:extLst>
          </a:blip>
          <a:srcRect b="25731"/>
          <a:stretch/>
        </p:blipFill>
        <p:spPr>
          <a:xfrm>
            <a:off x="1855788" y="808892"/>
            <a:ext cx="8632825" cy="2468880"/>
          </a:xfrm>
          <a:prstGeom prst="rect">
            <a:avLst/>
          </a:prstGeom>
        </p:spPr>
      </p:pic>
      <p:pic>
        <p:nvPicPr>
          <p:cNvPr id="7" name="Picture 6" descr="1-8"/>
          <p:cNvPicPr>
            <a:picLocks noChangeAspect="1" noChangeArrowheads="1"/>
          </p:cNvPicPr>
          <p:nvPr/>
        </p:nvPicPr>
        <p:blipFill rotWithShape="1">
          <a:blip r:embed="rId4">
            <a:extLst>
              <a:ext uri="{28A0092B-C50C-407E-A947-70E740481C1C}">
                <a14:useLocalDpi xmlns:a14="http://schemas.microsoft.com/office/drawing/2010/main" val="0"/>
              </a:ext>
            </a:extLst>
          </a:blip>
          <a:srcRect l="-2" r="49162"/>
          <a:stretch/>
        </p:blipFill>
        <p:spPr>
          <a:xfrm>
            <a:off x="914400" y="3276601"/>
            <a:ext cx="4389120" cy="3260725"/>
          </a:xfrm>
          <a:prstGeom prst="rect">
            <a:avLst/>
          </a:prstGeom>
        </p:spPr>
      </p:pic>
      <p:sp>
        <p:nvSpPr>
          <p:cNvPr id="8" name="Rectangle 7"/>
          <p:cNvSpPr/>
          <p:nvPr/>
        </p:nvSpPr>
        <p:spPr>
          <a:xfrm>
            <a:off x="6598723" y="5421917"/>
            <a:ext cx="4277753" cy="400110"/>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Prelude to stress transformation</a:t>
            </a:r>
          </a:p>
        </p:txBody>
      </p:sp>
      <p:pic>
        <p:nvPicPr>
          <p:cNvPr id="2" name="Picture 1">
            <a:extLst>
              <a:ext uri="{FF2B5EF4-FFF2-40B4-BE49-F238E27FC236}">
                <a16:creationId xmlns:a16="http://schemas.microsoft.com/office/drawing/2014/main" id="{D9F9E18B-A181-FCC5-AC44-1B33BE52F956}"/>
              </a:ext>
            </a:extLst>
          </p:cNvPr>
          <p:cNvPicPr>
            <a:picLocks noChangeAspect="1"/>
          </p:cNvPicPr>
          <p:nvPr/>
        </p:nvPicPr>
        <p:blipFill>
          <a:blip r:embed="rId5"/>
          <a:stretch>
            <a:fillRect/>
          </a:stretch>
        </p:blipFill>
        <p:spPr>
          <a:xfrm>
            <a:off x="7575429" y="3672840"/>
            <a:ext cx="2488883" cy="594360"/>
          </a:xfrm>
          <a:prstGeom prst="rect">
            <a:avLst/>
          </a:prstGeom>
        </p:spPr>
      </p:pic>
      <p:pic>
        <p:nvPicPr>
          <p:cNvPr id="3" name="Picture 2">
            <a:extLst>
              <a:ext uri="{FF2B5EF4-FFF2-40B4-BE49-F238E27FC236}">
                <a16:creationId xmlns:a16="http://schemas.microsoft.com/office/drawing/2014/main" id="{77792357-CB7E-3BCD-EAE5-CCBB6B5CB996}"/>
              </a:ext>
            </a:extLst>
          </p:cNvPr>
          <p:cNvPicPr>
            <a:picLocks noChangeAspect="1"/>
          </p:cNvPicPr>
          <p:nvPr/>
        </p:nvPicPr>
        <p:blipFill>
          <a:blip r:embed="rId6"/>
          <a:stretch>
            <a:fillRect/>
          </a:stretch>
        </p:blipFill>
        <p:spPr>
          <a:xfrm>
            <a:off x="7575434" y="4404360"/>
            <a:ext cx="3318510" cy="594360"/>
          </a:xfrm>
          <a:prstGeom prst="rect">
            <a:avLst/>
          </a:prstGeom>
        </p:spPr>
      </p:pic>
    </p:spTree>
    <p:extLst>
      <p:ext uri="{BB962C8B-B14F-4D97-AF65-F5344CB8AC3E}">
        <p14:creationId xmlns:p14="http://schemas.microsoft.com/office/powerpoint/2010/main" val="2828562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30</a:t>
            </a:fld>
            <a:endParaRPr lang="en-US" sz="1400">
              <a:latin typeface="+mn-lt"/>
            </a:endParaRPr>
          </a:p>
        </p:txBody>
      </p:sp>
      <p:pic>
        <p:nvPicPr>
          <p:cNvPr id="4" name="Picture 3">
            <a:extLst>
              <a:ext uri="{FF2B5EF4-FFF2-40B4-BE49-F238E27FC236}">
                <a16:creationId xmlns:a16="http://schemas.microsoft.com/office/drawing/2014/main" id="{0870B23C-7B75-4A47-B0B7-EDBDD3624CCB}"/>
              </a:ext>
            </a:extLst>
          </p:cNvPr>
          <p:cNvPicPr>
            <a:picLocks noChangeAspect="1"/>
          </p:cNvPicPr>
          <p:nvPr/>
        </p:nvPicPr>
        <p:blipFill>
          <a:blip r:embed="rId2"/>
          <a:stretch>
            <a:fillRect/>
          </a:stretch>
        </p:blipFill>
        <p:spPr>
          <a:xfrm>
            <a:off x="5953001" y="914400"/>
            <a:ext cx="5857999" cy="4399318"/>
          </a:xfrm>
          <a:prstGeom prst="rect">
            <a:avLst/>
          </a:prstGeom>
        </p:spPr>
      </p:pic>
      <p:sp>
        <p:nvSpPr>
          <p:cNvPr id="6" name="TextBox 5">
            <a:extLst>
              <a:ext uri="{FF2B5EF4-FFF2-40B4-BE49-F238E27FC236}">
                <a16:creationId xmlns:a16="http://schemas.microsoft.com/office/drawing/2014/main" id="{0B6C22F5-F17F-49C5-808C-4AD24C533750}"/>
              </a:ext>
            </a:extLst>
          </p:cNvPr>
          <p:cNvSpPr txBox="1"/>
          <p:nvPr/>
        </p:nvSpPr>
        <p:spPr>
          <a:xfrm>
            <a:off x="944881" y="2362200"/>
            <a:ext cx="4008119" cy="1938992"/>
          </a:xfrm>
          <a:prstGeom prst="rect">
            <a:avLst/>
          </a:prstGeom>
          <a:noFill/>
        </p:spPr>
        <p:txBody>
          <a:bodyPr wrap="square" rtlCol="0">
            <a:spAutoFit/>
          </a:bodyPr>
          <a:lstStyle/>
          <a:p>
            <a:r>
              <a:rPr lang="en-US" sz="2400" u="sng" dirty="0"/>
              <a:t>Recap of 3-D stress topics</a:t>
            </a:r>
          </a:p>
          <a:p>
            <a:pPr marL="285750" indent="-285750">
              <a:buFont typeface="Arial" panose="020B0604020202020204" pitchFamily="34" charset="0"/>
              <a:buChar char="•"/>
            </a:pPr>
            <a:r>
              <a:rPr lang="en-US" sz="2400" dirty="0"/>
              <a:t>Stress transformation</a:t>
            </a:r>
          </a:p>
          <a:p>
            <a:pPr marL="285750" indent="-285750">
              <a:buFont typeface="Arial" panose="020B0604020202020204" pitchFamily="34" charset="0"/>
              <a:buChar char="•"/>
            </a:pPr>
            <a:r>
              <a:rPr lang="en-US" sz="2400" dirty="0"/>
              <a:t>Principal stresses</a:t>
            </a:r>
          </a:p>
          <a:p>
            <a:pPr marL="285750" indent="-285750">
              <a:buFont typeface="Arial" panose="020B0604020202020204" pitchFamily="34" charset="0"/>
              <a:buChar char="•"/>
            </a:pPr>
            <a:r>
              <a:rPr lang="en-US" sz="2400" dirty="0"/>
              <a:t>Stresses on arbitrary surface</a:t>
            </a:r>
          </a:p>
        </p:txBody>
      </p:sp>
    </p:spTree>
    <p:extLst>
      <p:ext uri="{BB962C8B-B14F-4D97-AF65-F5344CB8AC3E}">
        <p14:creationId xmlns:p14="http://schemas.microsoft.com/office/powerpoint/2010/main" val="96777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xfrm>
            <a:off x="1981200" y="274638"/>
            <a:ext cx="8229600" cy="792162"/>
          </a:xfrm>
        </p:spPr>
        <p:txBody>
          <a:bodyPr/>
          <a:lstStyle/>
          <a:p>
            <a:r>
              <a:rPr lang="en-US" sz="3200" b="1" dirty="0">
                <a:solidFill>
                  <a:srgbClr val="0070C0"/>
                </a:solidFill>
                <a:latin typeface="+mn-lt"/>
                <a:cs typeface="Arial" panose="020B0604020202020204" pitchFamily="34" charset="0"/>
              </a:rPr>
              <a:t>Mohr’s Circle – 3D</a:t>
            </a:r>
          </a:p>
        </p:txBody>
      </p:sp>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31</a:t>
            </a:fld>
            <a:endParaRPr lang="en-US" sz="1400">
              <a:latin typeface="+mn-lt"/>
            </a:endParaRPr>
          </a:p>
        </p:txBody>
      </p:sp>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609600" y="1360944"/>
                <a:ext cx="10972800" cy="375320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233363" indent="-2333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cap="all" dirty="0">
                    <a:solidFill>
                      <a:srgbClr val="FF0000"/>
                    </a:solidFill>
                    <a:latin typeface="+mn-lt"/>
                  </a:rPr>
                  <a:t>Limitations</a:t>
                </a:r>
              </a:p>
              <a:p>
                <a:pPr lvl="1">
                  <a:spcBef>
                    <a:spcPct val="50000"/>
                  </a:spcBef>
                  <a:buFontTx/>
                  <a:buChar char="•"/>
                </a:pPr>
                <a:r>
                  <a:rPr lang="en-US" dirty="0">
                    <a:latin typeface="+mn-lt"/>
                  </a:rPr>
                  <a:t>Can’t accurately draw Mohr’s Circle in one plane when there are non-zero, out-of-plane shear stresses</a:t>
                </a:r>
              </a:p>
              <a:p>
                <a:pPr lvl="2">
                  <a:spcBef>
                    <a:spcPct val="50000"/>
                  </a:spcBef>
                  <a:buFontTx/>
                  <a:buChar char="•"/>
                </a:pPr>
                <a:r>
                  <a:rPr lang="en-US" dirty="0">
                    <a:solidFill>
                      <a:schemeClr val="tx1"/>
                    </a:solidFill>
                    <a:latin typeface="+mn-lt"/>
                  </a:rPr>
                  <a:t>So can’t be used to solve for principal stresses when there are shear stresses in more than 1 plane</a:t>
                </a:r>
              </a:p>
              <a:p>
                <a:pPr lvl="2">
                  <a:spcBef>
                    <a:spcPct val="50000"/>
                  </a:spcBef>
                  <a:buFontTx/>
                  <a:buChar char="•"/>
                </a:pPr>
                <a:r>
                  <a:rPr lang="en-US" dirty="0">
                    <a:latin typeface="+mn-lt"/>
                  </a:rPr>
                  <a:t>B</a:t>
                </a:r>
                <a:r>
                  <a:rPr lang="en-US" dirty="0">
                    <a:solidFill>
                      <a:schemeClr val="tx1"/>
                    </a:solidFill>
                    <a:latin typeface="+mn-lt"/>
                  </a:rPr>
                  <a:t>ut it can be helpful in identifying the max shear stress once principal stresses have been identified … or you can just remember that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𝜏</m:t>
                        </m:r>
                      </m:e>
                      <m:sub>
                        <m:r>
                          <a:rPr lang="en-US" b="0" i="1" smtClean="0">
                            <a:solidFill>
                              <a:schemeClr val="tx1"/>
                            </a:solidFill>
                            <a:latin typeface="Cambria Math" panose="02040503050406030204" pitchFamily="18" charset="0"/>
                          </a:rPr>
                          <m:t>𝑚𝑎𝑥</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ea typeface="Cambria Math" panose="02040503050406030204" pitchFamily="18" charset="0"/>
                          </a:rPr>
                          <m:t>3</m:t>
                        </m:r>
                      </m:sub>
                    </m:sSub>
                    <m:r>
                      <a:rPr lang="en-US" b="0" i="1" smtClean="0">
                        <a:solidFill>
                          <a:schemeClr val="tx1"/>
                        </a:solidFill>
                        <a:latin typeface="Cambria Math" panose="02040503050406030204" pitchFamily="18" charset="0"/>
                      </a:rPr>
                      <m:t>)</m:t>
                    </m:r>
                  </m:oMath>
                </a14:m>
                <a:r>
                  <a:rPr lang="en-US" dirty="0">
                    <a:solidFill>
                      <a:schemeClr val="tx1"/>
                    </a:solidFill>
                    <a:latin typeface="+mn-lt"/>
                  </a:rPr>
                  <a:t>, where principal stresses are ordered from highest to lowest</a:t>
                </a: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609600" y="1360944"/>
                <a:ext cx="10972800" cy="3753207"/>
              </a:xfrm>
              <a:prstGeom prst="rect">
                <a:avLst/>
              </a:prstGeom>
              <a:blipFill>
                <a:blip r:embed="rId2"/>
                <a:stretch>
                  <a:fillRect l="-722" t="-1136" r="-833" b="-6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92266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32</a:t>
            </a:fld>
            <a:endParaRPr lang="en-US" sz="1400">
              <a:latin typeface="+mn-lt"/>
            </a:endParaRPr>
          </a:p>
        </p:txBody>
      </p:sp>
      <p:sp>
        <p:nvSpPr>
          <p:cNvPr id="3" name="Rectangle 2">
            <a:extLst>
              <a:ext uri="{FF2B5EF4-FFF2-40B4-BE49-F238E27FC236}">
                <a16:creationId xmlns:a16="http://schemas.microsoft.com/office/drawing/2014/main" id="{0AF51AAD-7CAC-4AE8-B24B-22CBECE6BD72}"/>
              </a:ext>
            </a:extLst>
          </p:cNvPr>
          <p:cNvSpPr>
            <a:spLocks noGrp="1" noChangeArrowheads="1"/>
          </p:cNvSpPr>
          <p:nvPr>
            <p:ph type="title"/>
          </p:nvPr>
        </p:nvSpPr>
        <p:spPr>
          <a:xfrm>
            <a:off x="1600200" y="151930"/>
            <a:ext cx="9144000" cy="792162"/>
          </a:xfrm>
        </p:spPr>
        <p:txBody>
          <a:bodyPr/>
          <a:lstStyle/>
          <a:p>
            <a:r>
              <a:rPr lang="en-US" sz="3200" b="1" dirty="0">
                <a:solidFill>
                  <a:srgbClr val="0070C0"/>
                </a:solidFill>
                <a:latin typeface="+mn-lt"/>
                <a:cs typeface="Arial" panose="020B0604020202020204" pitchFamily="34" charset="0"/>
              </a:rPr>
              <a:t>Mechanics of Structures (Table 1.1 of Text)</a:t>
            </a:r>
          </a:p>
        </p:txBody>
      </p:sp>
      <p:pic>
        <p:nvPicPr>
          <p:cNvPr id="2" name="Picture 1">
            <a:extLst>
              <a:ext uri="{FF2B5EF4-FFF2-40B4-BE49-F238E27FC236}">
                <a16:creationId xmlns:a16="http://schemas.microsoft.com/office/drawing/2014/main" id="{BFB92496-3610-42BF-9E82-2D4BFB3C93F6}"/>
              </a:ext>
            </a:extLst>
          </p:cNvPr>
          <p:cNvPicPr>
            <a:picLocks noChangeAspect="1"/>
          </p:cNvPicPr>
          <p:nvPr/>
        </p:nvPicPr>
        <p:blipFill>
          <a:blip r:embed="rId2"/>
          <a:stretch>
            <a:fillRect/>
          </a:stretch>
        </p:blipFill>
        <p:spPr>
          <a:xfrm>
            <a:off x="2895600" y="944092"/>
            <a:ext cx="6143892" cy="5571078"/>
          </a:xfrm>
          <a:prstGeom prst="rect">
            <a:avLst/>
          </a:prstGeom>
        </p:spPr>
      </p:pic>
    </p:spTree>
    <p:extLst>
      <p:ext uri="{BB962C8B-B14F-4D97-AF65-F5344CB8AC3E}">
        <p14:creationId xmlns:p14="http://schemas.microsoft.com/office/powerpoint/2010/main" val="2444313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9A287-3F48-4F09-A82F-C8D3CE5F1FFB}" type="slidenum">
              <a:rPr lang="en-US" sz="1400">
                <a:latin typeface="+mn-lt"/>
              </a:rPr>
              <a:pPr/>
              <a:t>33</a:t>
            </a:fld>
            <a:endParaRPr lang="en-US" sz="1400">
              <a:latin typeface="+mn-lt"/>
            </a:endParaRPr>
          </a:p>
        </p:txBody>
      </p:sp>
      <p:pic>
        <p:nvPicPr>
          <p:cNvPr id="4" name="Picture 3">
            <a:extLst>
              <a:ext uri="{FF2B5EF4-FFF2-40B4-BE49-F238E27FC236}">
                <a16:creationId xmlns:a16="http://schemas.microsoft.com/office/drawing/2014/main" id="{9A2930C3-1EAA-438F-9D46-4683F162464E}"/>
              </a:ext>
            </a:extLst>
          </p:cNvPr>
          <p:cNvPicPr>
            <a:picLocks noChangeAspect="1"/>
          </p:cNvPicPr>
          <p:nvPr/>
        </p:nvPicPr>
        <p:blipFill>
          <a:blip r:embed="rId2"/>
          <a:stretch>
            <a:fillRect/>
          </a:stretch>
        </p:blipFill>
        <p:spPr>
          <a:xfrm>
            <a:off x="2852737" y="1824037"/>
            <a:ext cx="6486525" cy="3209925"/>
          </a:xfrm>
          <a:prstGeom prst="rect">
            <a:avLst/>
          </a:prstGeom>
        </p:spPr>
      </p:pic>
      <p:sp>
        <p:nvSpPr>
          <p:cNvPr id="9" name="Rectangle 2">
            <a:extLst>
              <a:ext uri="{FF2B5EF4-FFF2-40B4-BE49-F238E27FC236}">
                <a16:creationId xmlns:a16="http://schemas.microsoft.com/office/drawing/2014/main" id="{7AC6DF69-B9D1-4522-BF91-F0AC40859878}"/>
              </a:ext>
            </a:extLst>
          </p:cNvPr>
          <p:cNvSpPr>
            <a:spLocks noGrp="1" noChangeArrowheads="1"/>
          </p:cNvSpPr>
          <p:nvPr>
            <p:ph type="title"/>
          </p:nvPr>
        </p:nvSpPr>
        <p:spPr>
          <a:xfrm>
            <a:off x="1600200" y="151930"/>
            <a:ext cx="9144000" cy="792162"/>
          </a:xfrm>
        </p:spPr>
        <p:txBody>
          <a:bodyPr/>
          <a:lstStyle/>
          <a:p>
            <a:r>
              <a:rPr lang="en-US" sz="3200" b="1" dirty="0">
                <a:solidFill>
                  <a:srgbClr val="0070C0"/>
                </a:solidFill>
                <a:latin typeface="+mn-lt"/>
                <a:cs typeface="Arial" panose="020B0604020202020204" pitchFamily="34" charset="0"/>
              </a:rPr>
              <a:t>Mechanics of Structures (Table 1.1 of Text)</a:t>
            </a:r>
          </a:p>
        </p:txBody>
      </p:sp>
    </p:spTree>
    <p:extLst>
      <p:ext uri="{BB962C8B-B14F-4D97-AF65-F5344CB8AC3E}">
        <p14:creationId xmlns:p14="http://schemas.microsoft.com/office/powerpoint/2010/main" val="47285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1-10"/>
          <p:cNvPicPr>
            <a:picLocks noChangeAspect="1" noChangeArrowheads="1"/>
          </p:cNvPicPr>
          <p:nvPr/>
        </p:nvPicPr>
        <p:blipFill rotWithShape="1">
          <a:blip r:embed="rId3">
            <a:extLst>
              <a:ext uri="{28A0092B-C50C-407E-A947-70E740481C1C}">
                <a14:useLocalDpi xmlns:a14="http://schemas.microsoft.com/office/drawing/2010/main" val="0"/>
              </a:ext>
            </a:extLst>
          </a:blip>
          <a:srcRect l="-1" r="51374"/>
          <a:stretch/>
        </p:blipFill>
        <p:spPr>
          <a:xfrm>
            <a:off x="3761935" y="533401"/>
            <a:ext cx="4297680" cy="3241675"/>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a:t>
            </a:r>
            <a:r>
              <a:rPr lang="en-US" u="sng" kern="0" dirty="0">
                <a:solidFill>
                  <a:srgbClr val="0070C0"/>
                </a:solidFill>
              </a:rPr>
              <a:t>Plane</a:t>
            </a:r>
            <a:r>
              <a:rPr lang="en-US" kern="0" dirty="0">
                <a:solidFill>
                  <a:srgbClr val="0070C0"/>
                </a:solidFill>
              </a:rPr>
              <a:t>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4</a:t>
            </a:fld>
            <a:endParaRPr lang="en-US"/>
          </a:p>
        </p:txBody>
      </p:sp>
      <p:pic>
        <p:nvPicPr>
          <p:cNvPr id="9" name="Picture 6" descr="1-11"/>
          <p:cNvPicPr>
            <a:picLocks noChangeAspect="1" noChangeArrowheads="1"/>
          </p:cNvPicPr>
          <p:nvPr/>
        </p:nvPicPr>
        <p:blipFill rotWithShape="1">
          <a:blip r:embed="rId4">
            <a:extLst>
              <a:ext uri="{28A0092B-C50C-407E-A947-70E740481C1C}">
                <a14:useLocalDpi xmlns:a14="http://schemas.microsoft.com/office/drawing/2010/main" val="0"/>
              </a:ext>
            </a:extLst>
          </a:blip>
          <a:srcRect t="1" b="25127"/>
          <a:stretch/>
        </p:blipFill>
        <p:spPr>
          <a:xfrm>
            <a:off x="1981200" y="3672840"/>
            <a:ext cx="8382000" cy="2651760"/>
          </a:xfrm>
          <a:prstGeom prst="rect">
            <a:avLst/>
          </a:prstGeom>
        </p:spPr>
      </p:pic>
    </p:spTree>
    <p:extLst>
      <p:ext uri="{BB962C8B-B14F-4D97-AF65-F5344CB8AC3E}">
        <p14:creationId xmlns:p14="http://schemas.microsoft.com/office/powerpoint/2010/main" val="314110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Plane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5</a:t>
            </a:fld>
            <a:endParaRPr lang="en-US" dirty="0"/>
          </a:p>
        </p:txBody>
      </p:sp>
      <p:pic>
        <p:nvPicPr>
          <p:cNvPr id="9" name="Picture 6" descr="1-11"/>
          <p:cNvPicPr>
            <a:picLocks noChangeAspect="1" noChangeArrowheads="1"/>
          </p:cNvPicPr>
          <p:nvPr/>
        </p:nvPicPr>
        <p:blipFill rotWithShape="1">
          <a:blip r:embed="rId3">
            <a:extLst>
              <a:ext uri="{28A0092B-C50C-407E-A947-70E740481C1C}">
                <a14:useLocalDpi xmlns:a14="http://schemas.microsoft.com/office/drawing/2010/main" val="0"/>
              </a:ext>
            </a:extLst>
          </a:blip>
          <a:srcRect t="1" b="25127"/>
          <a:stretch/>
        </p:blipFill>
        <p:spPr>
          <a:xfrm>
            <a:off x="2518667" y="772912"/>
            <a:ext cx="7191374" cy="2275089"/>
          </a:xfrm>
          <a:prstGeom prst="rect">
            <a:avLst/>
          </a:prstGeom>
        </p:spPr>
      </p:pic>
      <p:pic>
        <p:nvPicPr>
          <p:cNvPr id="2" name="Picture 1"/>
          <p:cNvPicPr>
            <a:picLocks noChangeAspect="1"/>
          </p:cNvPicPr>
          <p:nvPr/>
        </p:nvPicPr>
        <p:blipFill>
          <a:blip r:embed="rId4"/>
          <a:stretch>
            <a:fillRect/>
          </a:stretch>
        </p:blipFill>
        <p:spPr>
          <a:xfrm>
            <a:off x="2040255" y="3124201"/>
            <a:ext cx="3141345" cy="858203"/>
          </a:xfrm>
          <a:prstGeom prst="rect">
            <a:avLst/>
          </a:prstGeom>
        </p:spPr>
      </p:pic>
      <p:pic>
        <p:nvPicPr>
          <p:cNvPr id="3" name="Picture 2"/>
          <p:cNvPicPr>
            <a:picLocks noChangeAspect="1"/>
          </p:cNvPicPr>
          <p:nvPr/>
        </p:nvPicPr>
        <p:blipFill>
          <a:blip r:embed="rId5"/>
          <a:stretch>
            <a:fillRect/>
          </a:stretch>
        </p:blipFill>
        <p:spPr>
          <a:xfrm>
            <a:off x="7064692" y="3124201"/>
            <a:ext cx="3222308" cy="858203"/>
          </a:xfrm>
          <a:prstGeom prst="rect">
            <a:avLst/>
          </a:prstGeom>
        </p:spPr>
      </p:pic>
      <p:pic>
        <p:nvPicPr>
          <p:cNvPr id="5" name="Picture 4"/>
          <p:cNvPicPr>
            <a:picLocks noChangeAspect="1"/>
          </p:cNvPicPr>
          <p:nvPr/>
        </p:nvPicPr>
        <p:blipFill>
          <a:blip r:embed="rId6"/>
          <a:stretch>
            <a:fillRect/>
          </a:stretch>
        </p:blipFill>
        <p:spPr>
          <a:xfrm>
            <a:off x="3023236" y="4114800"/>
            <a:ext cx="6120765" cy="501968"/>
          </a:xfrm>
          <a:prstGeom prst="rect">
            <a:avLst/>
          </a:prstGeom>
        </p:spPr>
      </p:pic>
      <p:pic>
        <p:nvPicPr>
          <p:cNvPr id="7" name="Picture 6"/>
          <p:cNvPicPr>
            <a:picLocks noChangeAspect="1"/>
          </p:cNvPicPr>
          <p:nvPr/>
        </p:nvPicPr>
        <p:blipFill>
          <a:blip r:embed="rId7"/>
          <a:stretch>
            <a:fillRect/>
          </a:stretch>
        </p:blipFill>
        <p:spPr>
          <a:xfrm>
            <a:off x="3824288" y="4721236"/>
            <a:ext cx="4695825" cy="485775"/>
          </a:xfrm>
          <a:prstGeom prst="rect">
            <a:avLst/>
          </a:prstGeom>
        </p:spPr>
      </p:pic>
      <p:pic>
        <p:nvPicPr>
          <p:cNvPr id="11" name="Picture 10"/>
          <p:cNvPicPr>
            <a:picLocks noChangeAspect="1"/>
          </p:cNvPicPr>
          <p:nvPr/>
        </p:nvPicPr>
        <p:blipFill>
          <a:blip r:embed="rId8"/>
          <a:stretch>
            <a:fillRect/>
          </a:stretch>
        </p:blipFill>
        <p:spPr>
          <a:xfrm>
            <a:off x="3171824" y="5311478"/>
            <a:ext cx="6000750" cy="500063"/>
          </a:xfrm>
          <a:prstGeom prst="rect">
            <a:avLst/>
          </a:prstGeom>
        </p:spPr>
      </p:pic>
      <p:sp>
        <p:nvSpPr>
          <p:cNvPr id="10" name="Rectangle 9"/>
          <p:cNvSpPr/>
          <p:nvPr/>
        </p:nvSpPr>
        <p:spPr>
          <a:xfrm>
            <a:off x="1524000" y="5997714"/>
            <a:ext cx="9144000" cy="707886"/>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Remember: Stress does not change during transformation, but its components change in the different coordinate system</a:t>
            </a:r>
          </a:p>
        </p:txBody>
      </p:sp>
      <p:sp>
        <p:nvSpPr>
          <p:cNvPr id="8" name="Arrow: Right 7">
            <a:extLst>
              <a:ext uri="{FF2B5EF4-FFF2-40B4-BE49-F238E27FC236}">
                <a16:creationId xmlns:a16="http://schemas.microsoft.com/office/drawing/2014/main" id="{F9EB243E-8BB8-4513-B170-7773229D9D19}"/>
              </a:ext>
            </a:extLst>
          </p:cNvPr>
          <p:cNvSpPr/>
          <p:nvPr/>
        </p:nvSpPr>
        <p:spPr>
          <a:xfrm>
            <a:off x="5791200" y="3352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6B77A89-A021-4380-A1B2-C6828FE56F9A}"/>
              </a:ext>
            </a:extLst>
          </p:cNvPr>
          <p:cNvSpPr/>
          <p:nvPr/>
        </p:nvSpPr>
        <p:spPr>
          <a:xfrm>
            <a:off x="1828800" y="4721236"/>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7F31D0-FB35-425D-B8BC-2390B4FC9F33}"/>
                  </a:ext>
                </a:extLst>
              </p:cNvPr>
              <p:cNvSpPr txBox="1"/>
              <p:nvPr/>
            </p:nvSpPr>
            <p:spPr>
              <a:xfrm>
                <a:off x="59054" y="2971800"/>
                <a:ext cx="1845945" cy="1077218"/>
              </a:xfrm>
              <a:prstGeom prst="rect">
                <a:avLst/>
              </a:prstGeom>
              <a:noFill/>
            </p:spPr>
            <p:txBody>
              <a:bodyPr wrap="square" rtlCol="0">
                <a:spAutoFit/>
              </a:bodyPr>
              <a:lstStyle/>
              <a:p>
                <a:r>
                  <a:rPr lang="en-US" sz="1600" dirty="0">
                    <a:solidFill>
                      <a:srgbClr val="FF0000"/>
                    </a:solidFill>
                  </a:rPr>
                  <a:t>(note that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𝑝</m:t>
                        </m:r>
                      </m:e>
                      <m:sub>
                        <m:r>
                          <a:rPr lang="en-US" sz="1600" i="1">
                            <a:solidFill>
                              <a:srgbClr val="FF0000"/>
                            </a:solidFill>
                            <a:latin typeface="Cambria Math" panose="02040503050406030204" pitchFamily="18" charset="0"/>
                          </a:rPr>
                          <m:t>𝑖</m:t>
                        </m:r>
                      </m:sub>
                    </m:sSub>
                  </m:oMath>
                </a14:m>
                <a:r>
                  <a:rPr lang="en-US" sz="1600" dirty="0">
                    <a:solidFill>
                      <a:srgbClr val="FF0000"/>
                    </a:solidFill>
                  </a:rPr>
                  <a:t> are stresses here, but balance law is applied to force)</a:t>
                </a:r>
              </a:p>
            </p:txBody>
          </p:sp>
        </mc:Choice>
        <mc:Fallback xmlns="">
          <p:sp>
            <p:nvSpPr>
              <p:cNvPr id="16" name="TextBox 15">
                <a:extLst>
                  <a:ext uri="{FF2B5EF4-FFF2-40B4-BE49-F238E27FC236}">
                    <a16:creationId xmlns:a16="http://schemas.microsoft.com/office/drawing/2014/main" id="{E67F31D0-FB35-425D-B8BC-2390B4FC9F33}"/>
                  </a:ext>
                </a:extLst>
              </p:cNvPr>
              <p:cNvSpPr txBox="1">
                <a:spLocks noRot="1" noChangeAspect="1" noMove="1" noResize="1" noEditPoints="1" noAdjustHandles="1" noChangeArrowheads="1" noChangeShapeType="1" noTextEdit="1"/>
              </p:cNvSpPr>
              <p:nvPr/>
            </p:nvSpPr>
            <p:spPr>
              <a:xfrm>
                <a:off x="59054" y="2971800"/>
                <a:ext cx="1845945" cy="1077218"/>
              </a:xfrm>
              <a:prstGeom prst="rect">
                <a:avLst/>
              </a:prstGeom>
              <a:blipFill>
                <a:blip r:embed="rId9"/>
                <a:stretch>
                  <a:fillRect l="-1987" t="-1705" r="-2649" b="-6250"/>
                </a:stretch>
              </a:blipFill>
            </p:spPr>
            <p:txBody>
              <a:bodyPr/>
              <a:lstStyle/>
              <a:p>
                <a:r>
                  <a:rPr lang="en-US">
                    <a:noFill/>
                  </a:rPr>
                  <a:t> </a:t>
                </a:r>
              </a:p>
            </p:txBody>
          </p:sp>
        </mc:Fallback>
      </mc:AlternateContent>
    </p:spTree>
    <p:extLst>
      <p:ext uri="{BB962C8B-B14F-4D97-AF65-F5344CB8AC3E}">
        <p14:creationId xmlns:p14="http://schemas.microsoft.com/office/powerpoint/2010/main" val="154297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FCFFD-32D0-5C37-B746-DED322EB5153}"/>
              </a:ext>
            </a:extLst>
          </p:cNvPr>
          <p:cNvPicPr>
            <a:picLocks noChangeAspect="1"/>
          </p:cNvPicPr>
          <p:nvPr/>
        </p:nvPicPr>
        <p:blipFill>
          <a:blip r:embed="rId3"/>
          <a:stretch>
            <a:fillRect/>
          </a:stretch>
        </p:blipFill>
        <p:spPr>
          <a:xfrm>
            <a:off x="6006571" y="1524000"/>
            <a:ext cx="6172729" cy="2819400"/>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Mohr’s Circle</a:t>
            </a:r>
          </a:p>
        </p:txBody>
      </p:sp>
      <p:sp>
        <p:nvSpPr>
          <p:cNvPr id="6" name="Slide Number Placeholder 5"/>
          <p:cNvSpPr>
            <a:spLocks noGrp="1"/>
          </p:cNvSpPr>
          <p:nvPr>
            <p:ph type="sldNum" sz="quarter" idx="12"/>
          </p:nvPr>
        </p:nvSpPr>
        <p:spPr/>
        <p:txBody>
          <a:bodyPr/>
          <a:lstStyle/>
          <a:p>
            <a:fld id="{A3B66894-0391-43BC-B80E-FC2D59A3D5E2}" type="slidenum">
              <a:rPr lang="en-US" smtClean="0"/>
              <a:pPr/>
              <a:t>6</a:t>
            </a:fld>
            <a:endParaRPr lang="en-US" dirty="0"/>
          </a:p>
        </p:txBody>
      </p:sp>
      <p:sp>
        <p:nvSpPr>
          <p:cNvPr id="10" name="Rectangle 9"/>
          <p:cNvSpPr/>
          <p:nvPr/>
        </p:nvSpPr>
        <p:spPr>
          <a:xfrm>
            <a:off x="685800" y="1066800"/>
            <a:ext cx="10896600" cy="400110"/>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Alternative to memorizing long equations … Mohr’s Circle</a:t>
            </a:r>
          </a:p>
        </p:txBody>
      </p:sp>
      <p:sp>
        <p:nvSpPr>
          <p:cNvPr id="5" name="TextBox 4"/>
          <p:cNvSpPr txBox="1"/>
          <p:nvPr/>
        </p:nvSpPr>
        <p:spPr>
          <a:xfrm>
            <a:off x="685799" y="1600200"/>
            <a:ext cx="5320771" cy="2554545"/>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t>Example</a:t>
            </a:r>
            <a:r>
              <a:rPr lang="en-US" sz="2000" dirty="0"/>
              <a:t>: The state of plane stress at a point on the surface of the airplane fuselage is represented on the element oriented as shown. (a) Represent the state of stress at the same point on an element that is oriented 30° clockwise from this position. Also find (b) the principal stresses and (c) the max shear stress.</a:t>
            </a:r>
          </a:p>
        </p:txBody>
      </p:sp>
    </p:spTree>
    <p:extLst>
      <p:ext uri="{BB962C8B-B14F-4D97-AF65-F5344CB8AC3E}">
        <p14:creationId xmlns:p14="http://schemas.microsoft.com/office/powerpoint/2010/main" val="226036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50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3-D</a:t>
            </a:r>
          </a:p>
        </p:txBody>
      </p:sp>
      <p:sp>
        <p:nvSpPr>
          <p:cNvPr id="6" name="Slide Number Placeholder 5"/>
          <p:cNvSpPr>
            <a:spLocks noGrp="1"/>
          </p:cNvSpPr>
          <p:nvPr>
            <p:ph type="sldNum" sz="quarter" idx="12"/>
          </p:nvPr>
        </p:nvSpPr>
        <p:spPr/>
        <p:txBody>
          <a:bodyPr/>
          <a:lstStyle/>
          <a:p>
            <a:fld id="{A3B66894-0391-43BC-B80E-FC2D59A3D5E2}" type="slidenum">
              <a:rPr lang="en-US" smtClean="0"/>
              <a:pPr/>
              <a:t>8</a:t>
            </a:fld>
            <a:endParaRPr lang="en-US" dirty="0"/>
          </a:p>
        </p:txBody>
      </p:sp>
      <p:pic>
        <p:nvPicPr>
          <p:cNvPr id="5" name="Picture 6" descr="1-19"/>
          <p:cNvPicPr>
            <a:picLocks noChangeAspect="1" noChangeArrowheads="1"/>
          </p:cNvPicPr>
          <p:nvPr/>
        </p:nvPicPr>
        <p:blipFill rotWithShape="1">
          <a:blip r:embed="rId3">
            <a:extLst>
              <a:ext uri="{28A0092B-C50C-407E-A947-70E740481C1C}">
                <a14:useLocalDpi xmlns:a14="http://schemas.microsoft.com/office/drawing/2010/main" val="0"/>
              </a:ext>
            </a:extLst>
          </a:blip>
          <a:srcRect r="37894" b="13795"/>
          <a:stretch/>
        </p:blipFill>
        <p:spPr>
          <a:xfrm>
            <a:off x="3314850" y="1629154"/>
            <a:ext cx="5562299" cy="4298997"/>
          </a:xfrm>
          <a:prstGeom prst="rect">
            <a:avLst/>
          </a:prstGeom>
        </p:spPr>
      </p:pic>
      <p:sp>
        <p:nvSpPr>
          <p:cNvPr id="7" name="Rectangle 6"/>
          <p:cNvSpPr/>
          <p:nvPr/>
        </p:nvSpPr>
        <p:spPr>
          <a:xfrm>
            <a:off x="685800" y="1049726"/>
            <a:ext cx="10896600" cy="400110"/>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Enforce equilibrium on tetrahedron with angled surface having normal </a:t>
            </a:r>
            <a:r>
              <a:rPr lang="en-US" sz="2000" b="1" i="1" dirty="0">
                <a:ea typeface="ＭＳ Ｐゴシック" charset="0"/>
              </a:rPr>
              <a:t>n</a:t>
            </a:r>
          </a:p>
        </p:txBody>
      </p:sp>
    </p:spTree>
    <p:extLst>
      <p:ext uri="{BB962C8B-B14F-4D97-AF65-F5344CB8AC3E}">
        <p14:creationId xmlns:p14="http://schemas.microsoft.com/office/powerpoint/2010/main" val="62323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1-19">
            <a:extLst>
              <a:ext uri="{FF2B5EF4-FFF2-40B4-BE49-F238E27FC236}">
                <a16:creationId xmlns:a16="http://schemas.microsoft.com/office/drawing/2014/main" id="{3F85141F-9D01-3193-1BED-F362AE9FC4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894" b="13795"/>
          <a:stretch/>
        </p:blipFill>
        <p:spPr>
          <a:xfrm>
            <a:off x="7748588" y="1676400"/>
            <a:ext cx="4367212" cy="3375337"/>
          </a:xfrm>
          <a:prstGeom prst="rect">
            <a:avLst/>
          </a:prstGeom>
        </p:spPr>
      </p:pic>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3-D</a:t>
            </a:r>
          </a:p>
        </p:txBody>
      </p:sp>
      <p:sp>
        <p:nvSpPr>
          <p:cNvPr id="6" name="Slide Number Placeholder 5"/>
          <p:cNvSpPr>
            <a:spLocks noGrp="1"/>
          </p:cNvSpPr>
          <p:nvPr>
            <p:ph type="sldNum" sz="quarter" idx="12"/>
          </p:nvPr>
        </p:nvSpPr>
        <p:spPr/>
        <p:txBody>
          <a:bodyPr/>
          <a:lstStyle/>
          <a:p>
            <a:fld id="{A3B66894-0391-43BC-B80E-FC2D59A3D5E2}" type="slidenum">
              <a:rPr lang="en-US" smtClean="0"/>
              <a:pPr/>
              <a:t>9</a:t>
            </a:fld>
            <a:endParaRPr lang="en-US" dirty="0"/>
          </a:p>
        </p:txBody>
      </p:sp>
      <p:pic>
        <p:nvPicPr>
          <p:cNvPr id="10" name="Picture 9"/>
          <p:cNvPicPr>
            <a:picLocks noChangeAspect="1"/>
          </p:cNvPicPr>
          <p:nvPr/>
        </p:nvPicPr>
        <p:blipFill>
          <a:blip r:embed="rId4"/>
          <a:stretch>
            <a:fillRect/>
          </a:stretch>
        </p:blipFill>
        <p:spPr>
          <a:xfrm>
            <a:off x="938689" y="1066781"/>
            <a:ext cx="7671911" cy="586169"/>
          </a:xfrm>
          <a:prstGeom prst="rect">
            <a:avLst/>
          </a:prstGeom>
        </p:spPr>
      </p:pic>
      <p:pic>
        <p:nvPicPr>
          <p:cNvPr id="11" name="Picture 10"/>
          <p:cNvPicPr>
            <a:picLocks noChangeAspect="1"/>
          </p:cNvPicPr>
          <p:nvPr/>
        </p:nvPicPr>
        <p:blipFill>
          <a:blip r:embed="rId5"/>
          <a:stretch>
            <a:fillRect/>
          </a:stretch>
        </p:blipFill>
        <p:spPr>
          <a:xfrm>
            <a:off x="938689" y="3437586"/>
            <a:ext cx="6809899" cy="948214"/>
          </a:xfrm>
          <a:prstGeom prst="rect">
            <a:avLst/>
          </a:prstGeom>
        </p:spPr>
      </p:pic>
      <p:pic>
        <p:nvPicPr>
          <p:cNvPr id="12" name="Picture 11"/>
          <p:cNvPicPr>
            <a:picLocks noChangeAspect="1"/>
          </p:cNvPicPr>
          <p:nvPr/>
        </p:nvPicPr>
        <p:blipFill>
          <a:blip r:embed="rId6"/>
          <a:stretch>
            <a:fillRect/>
          </a:stretch>
        </p:blipFill>
        <p:spPr>
          <a:xfrm>
            <a:off x="973169" y="4607147"/>
            <a:ext cx="6740938" cy="879253"/>
          </a:xfrm>
          <a:prstGeom prst="rect">
            <a:avLst/>
          </a:prstGeom>
        </p:spPr>
      </p:pic>
      <p:pic>
        <p:nvPicPr>
          <p:cNvPr id="13" name="Picture 12"/>
          <p:cNvPicPr>
            <a:picLocks noChangeAspect="1"/>
          </p:cNvPicPr>
          <p:nvPr/>
        </p:nvPicPr>
        <p:blipFill>
          <a:blip r:embed="rId7"/>
          <a:stretch>
            <a:fillRect/>
          </a:stretch>
        </p:blipFill>
        <p:spPr>
          <a:xfrm>
            <a:off x="973169" y="1810512"/>
            <a:ext cx="7602950" cy="551688"/>
          </a:xfrm>
          <a:prstGeom prst="rect">
            <a:avLst/>
          </a:prstGeom>
        </p:spPr>
      </p:pic>
      <p:pic>
        <p:nvPicPr>
          <p:cNvPr id="14" name="Picture 13"/>
          <p:cNvPicPr>
            <a:picLocks noChangeAspect="1"/>
          </p:cNvPicPr>
          <p:nvPr/>
        </p:nvPicPr>
        <p:blipFill>
          <a:blip r:embed="rId8"/>
          <a:stretch>
            <a:fillRect/>
          </a:stretch>
        </p:blipFill>
        <p:spPr>
          <a:xfrm>
            <a:off x="1007650" y="2548033"/>
            <a:ext cx="7533989" cy="499967"/>
          </a:xfrm>
          <a:prstGeom prst="rect">
            <a:avLst/>
          </a:prstGeom>
        </p:spPr>
      </p:pic>
      <p:pic>
        <p:nvPicPr>
          <p:cNvPr id="15" name="Picture 14"/>
          <p:cNvPicPr>
            <a:picLocks noChangeAspect="1"/>
          </p:cNvPicPr>
          <p:nvPr/>
        </p:nvPicPr>
        <p:blipFill>
          <a:blip r:embed="rId9"/>
          <a:stretch>
            <a:fillRect/>
          </a:stretch>
        </p:blipFill>
        <p:spPr>
          <a:xfrm>
            <a:off x="1014889" y="5683948"/>
            <a:ext cx="6137529" cy="793052"/>
          </a:xfrm>
          <a:prstGeom prst="rect">
            <a:avLst/>
          </a:prstGeom>
        </p:spPr>
      </p:pic>
    </p:spTree>
    <p:extLst>
      <p:ext uri="{BB962C8B-B14F-4D97-AF65-F5344CB8AC3E}">
        <p14:creationId xmlns:p14="http://schemas.microsoft.com/office/powerpoint/2010/main" val="991529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11867</TotalTime>
  <Words>1715</Words>
  <Application>Microsoft Office PowerPoint</Application>
  <PresentationFormat>Widescreen</PresentationFormat>
  <Paragraphs>255</Paragraphs>
  <Slides>33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PGothic</vt:lpstr>
      <vt:lpstr>MS PGothic</vt:lpstr>
      <vt:lpstr>Arial</vt:lpstr>
      <vt:lpstr>Cambria Math</vt:lpstr>
      <vt:lpstr>Symbol</vt:lpstr>
      <vt:lpstr>Times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Principal Stress – Stress on Arbitrary Plane</vt:lpstr>
      <vt:lpstr>Principal Stresses</vt:lpstr>
      <vt:lpstr>Principal Stresses – Eigenvalue Problem</vt:lpstr>
      <vt:lpstr>Eigenvalue Problem</vt:lpstr>
      <vt:lpstr>Eigenvalue Problem</vt:lpstr>
      <vt:lpstr>Characteristic Equation</vt:lpstr>
      <vt:lpstr>Invariants of the Stress Tensor</vt:lpstr>
      <vt:lpstr>Principal Stresses</vt:lpstr>
      <vt:lpstr>PowerPoint Presentation</vt:lpstr>
      <vt:lpstr>PowerPoint Presentation</vt:lpstr>
      <vt:lpstr>Stresses on an Arbitrary Plane</vt:lpstr>
      <vt:lpstr>Stresses on an Arbitrary Plane</vt:lpstr>
      <vt:lpstr>Stresses on a Plane – Octahedral Stress</vt:lpstr>
      <vt:lpstr>Mohr’s Circle – 3D</vt:lpstr>
      <vt:lpstr>Mohr’s Circle – 3D</vt:lpstr>
      <vt:lpstr>PowerPoint Presentation</vt:lpstr>
      <vt:lpstr>Mohr’s Circle – 3D</vt:lpstr>
      <vt:lpstr>Mechanics of Structures (Table 1.1 of Text)</vt:lpstr>
      <vt:lpstr>Mechanics of Structures (Table 1.1 of Text)</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cp:lastModifiedBy>
  <cp:revision>699</cp:revision>
  <cp:lastPrinted>2024-01-11T15:38:19Z</cp:lastPrinted>
  <dcterms:created xsi:type="dcterms:W3CDTF">2006-10-13T21:53:26Z</dcterms:created>
  <dcterms:modified xsi:type="dcterms:W3CDTF">2025-01-14T16:04:13Z</dcterms:modified>
</cp:coreProperties>
</file>