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82" r:id="rId3"/>
    <p:sldId id="283" r:id="rId4"/>
    <p:sldId id="305" r:id="rId5"/>
    <p:sldId id="314" r:id="rId6"/>
    <p:sldId id="317" r:id="rId7"/>
    <p:sldId id="286" r:id="rId8"/>
    <p:sldId id="290" r:id="rId9"/>
    <p:sldId id="301" r:id="rId10"/>
    <p:sldId id="302" r:id="rId11"/>
    <p:sldId id="352" r:id="rId12"/>
    <p:sldId id="321" r:id="rId13"/>
    <p:sldId id="332" r:id="rId14"/>
    <p:sldId id="323" r:id="rId15"/>
    <p:sldId id="324" r:id="rId16"/>
    <p:sldId id="325" r:id="rId17"/>
    <p:sldId id="328" r:id="rId18"/>
    <p:sldId id="327" r:id="rId19"/>
    <p:sldId id="329" r:id="rId20"/>
    <p:sldId id="330" r:id="rId21"/>
    <p:sldId id="331" r:id="rId22"/>
    <p:sldId id="343" r:id="rId23"/>
    <p:sldId id="308" r:id="rId24"/>
    <p:sldId id="309" r:id="rId25"/>
    <p:sldId id="344" r:id="rId26"/>
    <p:sldId id="345" r:id="rId27"/>
    <p:sldId id="347" r:id="rId28"/>
    <p:sldId id="311" r:id="rId29"/>
    <p:sldId id="312" r:id="rId30"/>
    <p:sldId id="349" r:id="rId31"/>
    <p:sldId id="350" r:id="rId32"/>
    <p:sldId id="351" r:id="rId33"/>
    <p:sldId id="318" r:id="rId3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00"/>
    <a:srgbClr val="663300"/>
    <a:srgbClr val="996633"/>
    <a:srgbClr val="00CC00"/>
    <a:srgbClr val="0066FF"/>
    <a:srgbClr val="3399FF"/>
    <a:srgbClr val="FF33CC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14" autoAdjust="0"/>
    <p:restoredTop sz="87901" autoAdjust="0"/>
  </p:normalViewPr>
  <p:slideViewPr>
    <p:cSldViewPr>
      <p:cViewPr varScale="1">
        <p:scale>
          <a:sx n="74" d="100"/>
          <a:sy n="74" d="100"/>
        </p:scale>
        <p:origin x="302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30" d="100"/>
        <a:sy n="130" d="100"/>
      </p:scale>
      <p:origin x="0" y="-5502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Large</a:t>
            </a:r>
            <a:r>
              <a:rPr lang="en-US" baseline="0" dirty="0"/>
              <a:t> </a:t>
            </a:r>
            <a:r>
              <a:rPr lang="en-US" dirty="0"/>
              <a:t>strains often calculated using relationships between squares of element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74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4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8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830143" indent="-319285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77143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788000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298858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809716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320573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831430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342288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1589" indent="-191589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21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8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69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0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2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51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22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r>
              <a:rPr lang="en-US" baseline="0" dirty="0">
                <a:ea typeface="ＭＳ Ｐゴシック" charset="0"/>
              </a:rPr>
              <a:t>How a strain gage works: known relationship between electrical resistance and strain</a:t>
            </a:r>
          </a:p>
          <a:p>
            <a:pPr marL="181240" indent="-181240" eaLnBrk="1" hangingPunct="1">
              <a:buFontTx/>
              <a:buChar char="-"/>
              <a:defRPr/>
            </a:pPr>
            <a:r>
              <a:rPr lang="en-US" baseline="0" dirty="0">
                <a:ea typeface="ＭＳ Ｐゴシック" charset="0"/>
              </a:rPr>
              <a:t>Rosette allows measurement of multiple components of strain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7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830143" indent="-319285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77143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788000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298858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809716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320573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831430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342288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1589" indent="-191589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9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830143" indent="-319285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77143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788000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298858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809716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320573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831430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342288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1589" indent="-191589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3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830143" indent="-319285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77143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788000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298858" indent="-255429"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809716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320573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831430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342288" indent="-25542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1589" indent="-191589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0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 defTabSz="966612">
              <a:buFontTx/>
              <a:buChar char="-"/>
              <a:defRPr/>
            </a:pPr>
            <a:r>
              <a:rPr lang="en-US" sz="1300" dirty="0"/>
              <a:t>Recall notes on stresses on inclined plane in Lecture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2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4.jpeg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95.png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openxmlformats.org/officeDocument/2006/relationships/image" Target="../media/image29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386786"/>
            <a:ext cx="5410200" cy="4031873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1 (due today)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2 (due Th, 1/23)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NEW STUFF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3D rotation – directional cosines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Strain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Compatibility relation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Strain measurement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(index notation)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4572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4)</a:t>
            </a:r>
          </a:p>
        </p:txBody>
      </p:sp>
      <p:pic>
        <p:nvPicPr>
          <p:cNvPr id="6" name="Picture 4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159C7FB3-90FF-4491-BE65-276D0AFD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2850"/>
            <a:ext cx="4419599" cy="5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Stresses on an Arbitrary Plane</a:t>
            </a:r>
          </a:p>
        </p:txBody>
      </p:sp>
      <p:sp>
        <p:nvSpPr>
          <p:cNvPr id="1249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9A287-3F48-4F09-A82F-C8D3CE5F1FFB}" type="slidenum">
              <a:rPr lang="en-US" sz="1400">
                <a:latin typeface="+mn-lt"/>
              </a:rPr>
              <a:pPr/>
              <a:t>10</a:t>
            </a:fld>
            <a:endParaRPr lang="en-US" sz="14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609600" y="1066801"/>
                <a:ext cx="73152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33363" indent="-2333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dirty="0">
                    <a:latin typeface="+mn-lt"/>
                  </a:rPr>
                  <a:t>The vector component of the traction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latin typeface="+mn-lt"/>
                  </a:rPr>
                  <a:t> tangent to the surface (shear stress,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>
                    <a:latin typeface="+mn-lt"/>
                  </a:rPr>
                  <a:t>) is:</a:t>
                </a: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1"/>
                <a:ext cx="7315200" cy="830997"/>
              </a:xfrm>
              <a:prstGeom prst="rect">
                <a:avLst/>
              </a:prstGeom>
              <a:blipFill>
                <a:blip r:embed="rId2"/>
                <a:stretch>
                  <a:fillRect l="-1083" t="-5147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208557" y="1211675"/>
            <a:ext cx="4165600" cy="3048000"/>
            <a:chOff x="1536" y="2448"/>
            <a:chExt cx="2262" cy="165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84" y="3315"/>
              <a:ext cx="1168" cy="734"/>
            </a:xfrm>
            <a:custGeom>
              <a:avLst/>
              <a:gdLst>
                <a:gd name="T0" fmla="*/ 184 w 1168"/>
                <a:gd name="T1" fmla="*/ 0 h 734"/>
                <a:gd name="T2" fmla="*/ 45 w 1168"/>
                <a:gd name="T3" fmla="*/ 176 h 734"/>
                <a:gd name="T4" fmla="*/ 87 w 1168"/>
                <a:gd name="T5" fmla="*/ 588 h 734"/>
                <a:gd name="T6" fmla="*/ 566 w 1168"/>
                <a:gd name="T7" fmla="*/ 728 h 734"/>
                <a:gd name="T8" fmla="*/ 1081 w 1168"/>
                <a:gd name="T9" fmla="*/ 625 h 734"/>
                <a:gd name="T10" fmla="*/ 1087 w 1168"/>
                <a:gd name="T11" fmla="*/ 322 h 7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8" h="734">
                  <a:moveTo>
                    <a:pt x="184" y="0"/>
                  </a:moveTo>
                  <a:cubicBezTo>
                    <a:pt x="122" y="39"/>
                    <a:pt x="61" y="78"/>
                    <a:pt x="45" y="176"/>
                  </a:cubicBezTo>
                  <a:cubicBezTo>
                    <a:pt x="29" y="274"/>
                    <a:pt x="0" y="496"/>
                    <a:pt x="87" y="588"/>
                  </a:cubicBezTo>
                  <a:cubicBezTo>
                    <a:pt x="174" y="680"/>
                    <a:pt x="400" y="722"/>
                    <a:pt x="566" y="728"/>
                  </a:cubicBezTo>
                  <a:cubicBezTo>
                    <a:pt x="732" y="734"/>
                    <a:pt x="994" y="693"/>
                    <a:pt x="1081" y="625"/>
                  </a:cubicBezTo>
                  <a:cubicBezTo>
                    <a:pt x="1168" y="557"/>
                    <a:pt x="1078" y="386"/>
                    <a:pt x="1087" y="3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417" y="2779"/>
              <a:ext cx="941" cy="779"/>
            </a:xfrm>
            <a:custGeom>
              <a:avLst/>
              <a:gdLst>
                <a:gd name="T0" fmla="*/ 0 w 941"/>
                <a:gd name="T1" fmla="*/ 464 h 779"/>
                <a:gd name="T2" fmla="*/ 187 w 941"/>
                <a:gd name="T3" fmla="*/ 149 h 779"/>
                <a:gd name="T4" fmla="*/ 654 w 941"/>
                <a:gd name="T5" fmla="*/ 27 h 779"/>
                <a:gd name="T6" fmla="*/ 903 w 941"/>
                <a:gd name="T7" fmla="*/ 312 h 779"/>
                <a:gd name="T8" fmla="*/ 884 w 941"/>
                <a:gd name="T9" fmla="*/ 779 h 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779">
                  <a:moveTo>
                    <a:pt x="0" y="464"/>
                  </a:moveTo>
                  <a:cubicBezTo>
                    <a:pt x="30" y="412"/>
                    <a:pt x="78" y="222"/>
                    <a:pt x="187" y="149"/>
                  </a:cubicBezTo>
                  <a:cubicBezTo>
                    <a:pt x="296" y="76"/>
                    <a:pt x="535" y="0"/>
                    <a:pt x="654" y="27"/>
                  </a:cubicBezTo>
                  <a:cubicBezTo>
                    <a:pt x="773" y="54"/>
                    <a:pt x="865" y="187"/>
                    <a:pt x="903" y="312"/>
                  </a:cubicBezTo>
                  <a:cubicBezTo>
                    <a:pt x="941" y="437"/>
                    <a:pt x="888" y="682"/>
                    <a:pt x="884" y="77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 rot="1257320">
              <a:off x="2342" y="3320"/>
              <a:ext cx="962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2598" y="3394"/>
              <a:ext cx="188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792" y="2618"/>
              <a:ext cx="358" cy="8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792" y="2564"/>
              <a:ext cx="49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968" y="2891"/>
              <a:ext cx="1830" cy="1212"/>
            </a:xfrm>
            <a:custGeom>
              <a:avLst/>
              <a:gdLst>
                <a:gd name="T0" fmla="*/ 0 w 1830"/>
                <a:gd name="T1" fmla="*/ 479 h 1212"/>
                <a:gd name="T2" fmla="*/ 1412 w 1830"/>
                <a:gd name="T3" fmla="*/ 1212 h 1212"/>
                <a:gd name="T4" fmla="*/ 1830 w 1830"/>
                <a:gd name="T5" fmla="*/ 752 h 1212"/>
                <a:gd name="T6" fmla="*/ 455 w 1830"/>
                <a:gd name="T7" fmla="*/ 0 h 1212"/>
                <a:gd name="T8" fmla="*/ 0 w 1830"/>
                <a:gd name="T9" fmla="*/ 479 h 1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1212">
                  <a:moveTo>
                    <a:pt x="0" y="479"/>
                  </a:moveTo>
                  <a:lnTo>
                    <a:pt x="1412" y="1212"/>
                  </a:lnTo>
                  <a:lnTo>
                    <a:pt x="1830" y="752"/>
                  </a:lnTo>
                  <a:lnTo>
                    <a:pt x="455" y="0"/>
                  </a:lnTo>
                  <a:lnTo>
                    <a:pt x="0" y="479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926" y="3309"/>
              <a:ext cx="91" cy="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48" y="3443"/>
              <a:ext cx="56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2968" y="3473"/>
              <a:ext cx="30" cy="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908" y="3488"/>
              <a:ext cx="57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/>
                <a:t>n</a:t>
              </a:r>
              <a:r>
                <a:rPr lang="en-US" sz="1200"/>
                <a:t>, surface unit</a:t>
              </a:r>
            </a:p>
            <a:p>
              <a:r>
                <a:rPr lang="en-US" sz="1200"/>
                <a:t>normal vector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348" y="2448"/>
              <a:ext cx="647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/>
                <a:t>t, </a:t>
              </a:r>
              <a:r>
                <a:rPr lang="en-US" sz="1200"/>
                <a:t>traction vector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124" y="2561"/>
              <a:ext cx="631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Symbol" pitchFamily="18" charset="2"/>
                </a:rPr>
                <a:t>s</a:t>
              </a:r>
              <a:r>
                <a:rPr lang="en-US" sz="1200">
                  <a:latin typeface="Symbol" pitchFamily="18" charset="2"/>
                </a:rPr>
                <a:t>, </a:t>
              </a:r>
              <a:r>
                <a:rPr lang="en-US" sz="1200"/>
                <a:t>normal stress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380" y="3341"/>
              <a:ext cx="48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Symbol" pitchFamily="18" charset="2"/>
                </a:rPr>
                <a:t>    t</a:t>
              </a:r>
              <a:r>
                <a:rPr lang="en-US" sz="1200" b="1"/>
                <a:t>,</a:t>
              </a:r>
            </a:p>
            <a:p>
              <a:r>
                <a:rPr lang="en-US" sz="1200"/>
                <a:t>shear stress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536" y="3072"/>
              <a:ext cx="532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/>
                <a:t>cutting plane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88990" y="2769185"/>
                <a:ext cx="3913819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32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90" y="2769185"/>
                <a:ext cx="3913819" cy="973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219200" y="4447285"/>
            <a:ext cx="7696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</a:rPr>
              <a:t>*As with stress transformation, the book provides equations to calculate values for normal and shear stress on an arbitrary surface, but the linear algebra approach is much simpler to remember.</a:t>
            </a:r>
          </a:p>
        </p:txBody>
      </p:sp>
    </p:spTree>
    <p:extLst>
      <p:ext uri="{BB962C8B-B14F-4D97-AF65-F5344CB8AC3E}">
        <p14:creationId xmlns:p14="http://schemas.microsoft.com/office/powerpoint/2010/main" val="24182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Mohr’s Circle – 3D</a:t>
            </a:r>
          </a:p>
        </p:txBody>
      </p:sp>
      <p:sp>
        <p:nvSpPr>
          <p:cNvPr id="1249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9A287-3F48-4F09-A82F-C8D3CE5F1FFB}" type="slidenum">
              <a:rPr lang="en-US" sz="1400">
                <a:latin typeface="+mn-lt"/>
              </a:rPr>
              <a:pPr/>
              <a:t>11</a:t>
            </a:fld>
            <a:endParaRPr lang="en-US" sz="14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609600" y="1360944"/>
                <a:ext cx="10972800" cy="3753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33363" indent="-2333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cap="all" dirty="0">
                    <a:solidFill>
                      <a:srgbClr val="FF0000"/>
                    </a:solidFill>
                    <a:latin typeface="+mn-lt"/>
                  </a:rPr>
                  <a:t>Limitations</a:t>
                </a:r>
              </a:p>
              <a:p>
                <a:pPr lvl="1">
                  <a:spcBef>
                    <a:spcPct val="50000"/>
                  </a:spcBef>
                  <a:buFontTx/>
                  <a:buChar char="•"/>
                </a:pPr>
                <a:r>
                  <a:rPr lang="en-US" dirty="0">
                    <a:latin typeface="+mn-lt"/>
                  </a:rPr>
                  <a:t>Can’t accurately draw Mohr’s Circle in one plane when there are non-zero, out-of-plane shear stresses</a:t>
                </a:r>
              </a:p>
              <a:p>
                <a:pPr lvl="2">
                  <a:spcBef>
                    <a:spcPct val="50000"/>
                  </a:spcBef>
                  <a:buFontTx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So can’t be used to solve for principal stresses when there are shear stresses in more than 1 plane</a:t>
                </a:r>
              </a:p>
              <a:p>
                <a:pPr lvl="2">
                  <a:spcBef>
                    <a:spcPct val="50000"/>
                  </a:spcBef>
                  <a:buFontTx/>
                  <a:buChar char="•"/>
                </a:pPr>
                <a:r>
                  <a:rPr lang="en-US" dirty="0">
                    <a:latin typeface="+mn-lt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ut it can be helpful in identifying the max shear stress once principal stresses have been identified … or you can just remember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, where principal stresses are ordered from highest to lowest</a:t>
                </a: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360944"/>
                <a:ext cx="10972800" cy="3753207"/>
              </a:xfrm>
              <a:prstGeom prst="rect">
                <a:avLst/>
              </a:prstGeom>
              <a:blipFill>
                <a:blip r:embed="rId2"/>
                <a:stretch>
                  <a:fillRect l="-722" t="-1136" r="-833" b="-6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9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9A287-3F48-4F09-A82F-C8D3CE5F1FFB}" type="slidenum">
              <a:rPr lang="en-US" sz="1400">
                <a:latin typeface="+mn-lt"/>
              </a:rPr>
              <a:pPr/>
              <a:t>12</a:t>
            </a:fld>
            <a:endParaRPr lang="en-US" sz="140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0B23C-7B75-4A47-B0B7-EDBDD36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01" y="914400"/>
            <a:ext cx="5857999" cy="4399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C22F5-F17F-49C5-808C-4AD24C533750}"/>
              </a:ext>
            </a:extLst>
          </p:cNvPr>
          <p:cNvSpPr txBox="1"/>
          <p:nvPr/>
        </p:nvSpPr>
        <p:spPr>
          <a:xfrm>
            <a:off x="944881" y="2362200"/>
            <a:ext cx="4008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Recap of 3-D stress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Stress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Principal stresses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Stresses on arbitrary surface</a:t>
            </a:r>
          </a:p>
        </p:txBody>
      </p:sp>
    </p:spTree>
    <p:extLst>
      <p:ext uri="{BB962C8B-B14F-4D97-AF65-F5344CB8AC3E}">
        <p14:creationId xmlns:p14="http://schemas.microsoft.com/office/powerpoint/2010/main" val="96777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Quiz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1" y="914401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the stress state shown, determine</a:t>
            </a:r>
          </a:p>
          <a:p>
            <a:endParaRPr lang="en-US" sz="2400" dirty="0"/>
          </a:p>
          <a:p>
            <a:r>
              <a:rPr lang="en-US" sz="2400" dirty="0"/>
              <a:t>	(1) the maximum principal stress</a:t>
            </a:r>
          </a:p>
          <a:p>
            <a:pPr marL="914400" indent="-914400"/>
            <a:endParaRPr lang="en-US" sz="2400" dirty="0"/>
          </a:p>
          <a:p>
            <a:pPr marL="914400" indent="-914400"/>
            <a:r>
              <a:rPr lang="en-US" sz="2400" dirty="0"/>
              <a:t>	(2) max shear stress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FC7E8E-911D-4BCF-BD4F-B4EFE1C348D6}"/>
              </a:ext>
            </a:extLst>
          </p:cNvPr>
          <p:cNvGrpSpPr/>
          <p:nvPr/>
        </p:nvGrpSpPr>
        <p:grpSpPr>
          <a:xfrm>
            <a:off x="6934200" y="1752600"/>
            <a:ext cx="4432277" cy="4136683"/>
            <a:chOff x="4386379" y="2584792"/>
            <a:chExt cx="3533008" cy="3268226"/>
          </a:xfrm>
        </p:grpSpPr>
        <p:sp>
          <p:nvSpPr>
            <p:cNvPr id="2" name="Rectangle 1"/>
            <p:cNvSpPr/>
            <p:nvPr/>
          </p:nvSpPr>
          <p:spPr>
            <a:xfrm>
              <a:off x="5133997" y="3505200"/>
              <a:ext cx="1676400" cy="16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 flipV="1">
              <a:off x="5972197" y="5105400"/>
              <a:ext cx="0" cy="7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 flipV="1">
              <a:off x="7184206" y="3950894"/>
              <a:ext cx="0" cy="7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V="1">
              <a:off x="4760188" y="3950893"/>
              <a:ext cx="0" cy="7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72197" y="2709242"/>
              <a:ext cx="0" cy="7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06856" y="2584792"/>
              <a:ext cx="851249" cy="316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20 MPa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68138" y="3840564"/>
              <a:ext cx="851249" cy="316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20 MPa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48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Deformation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600201"/>
            <a:ext cx="5791200" cy="3711785"/>
          </a:xfr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Body is deformed, or </a:t>
            </a:r>
            <a:r>
              <a:rPr lang="en-US" sz="2400" i="1" dirty="0">
                <a:solidFill>
                  <a:schemeClr val="tx1"/>
                </a:solidFill>
              </a:rPr>
              <a:t>strained</a:t>
            </a:r>
            <a:r>
              <a:rPr lang="en-US" sz="2400" dirty="0">
                <a:solidFill>
                  <a:schemeClr val="tx1"/>
                </a:solidFill>
              </a:rPr>
              <a:t>, if relative distance between points changes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Deformation v. rigid body displacement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Displacement field defines motion of every point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14</a:t>
            </a:fld>
            <a:endParaRPr lang="en-US" sz="1400"/>
          </a:p>
        </p:txBody>
      </p:sp>
      <p:pic>
        <p:nvPicPr>
          <p:cNvPr id="7" name="Picture 6" descr="2-1"/>
          <p:cNvPicPr>
            <a:picLocks noGrp="1"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9" r="354"/>
          <a:stretch/>
        </p:blipFill>
        <p:spPr bwMode="auto">
          <a:xfrm>
            <a:off x="7086600" y="1066800"/>
            <a:ext cx="4419600" cy="28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40504" y="4419600"/>
                <a:ext cx="1841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504" y="4419600"/>
                <a:ext cx="1841466" cy="369332"/>
              </a:xfrm>
              <a:prstGeom prst="rect">
                <a:avLst/>
              </a:prstGeom>
              <a:blipFill>
                <a:blip r:embed="rId4"/>
                <a:stretch>
                  <a:fillRect l="-1325" r="-529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40505" y="4922612"/>
                <a:ext cx="1824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505" y="4922612"/>
                <a:ext cx="1824667" cy="369332"/>
              </a:xfrm>
              <a:prstGeom prst="rect">
                <a:avLst/>
              </a:prstGeom>
              <a:blipFill>
                <a:blip r:embed="rId5"/>
                <a:stretch>
                  <a:fillRect l="-1667" r="-5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40505" y="5429250"/>
                <a:ext cx="1946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505" y="5429250"/>
                <a:ext cx="1946495" cy="369332"/>
              </a:xfrm>
              <a:prstGeom prst="rect">
                <a:avLst/>
              </a:prstGeom>
              <a:blipFill>
                <a:blip r:embed="rId6"/>
                <a:stretch>
                  <a:fillRect l="-1250" r="-468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Superposition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069140"/>
            <a:ext cx="9753600" cy="1200329"/>
          </a:xfr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Superposition allows us to combine the effects of multiple loads to determine total stress or strain (common strategy in mech of </a:t>
            </a:r>
            <a:r>
              <a:rPr lang="en-US" sz="2400" dirty="0" err="1">
                <a:solidFill>
                  <a:schemeClr val="tx1"/>
                </a:solidFill>
              </a:rPr>
              <a:t>mat’ls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Limited to linear elastic materials AND small (infinitesimal) displacements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15</a:t>
            </a:fld>
            <a:endParaRPr lang="en-US" sz="1400"/>
          </a:p>
        </p:txBody>
      </p:sp>
      <p:pic>
        <p:nvPicPr>
          <p:cNvPr id="7" name="Picture 6" descr="2-1"/>
          <p:cNvPicPr>
            <a:picLocks noGrp="1"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9" r="354"/>
          <a:stretch/>
        </p:blipFill>
        <p:spPr bwMode="auto">
          <a:xfrm>
            <a:off x="4267200" y="1258888"/>
            <a:ext cx="3657600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16</a:t>
            </a:fld>
            <a:endParaRPr lang="en-US" sz="1400"/>
          </a:p>
        </p:txBody>
      </p:sp>
      <p:pic>
        <p:nvPicPr>
          <p:cNvPr id="9" name="Picture 11" descr="2-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8180" b="12134"/>
          <a:stretch/>
        </p:blipFill>
        <p:spPr bwMode="auto">
          <a:xfrm>
            <a:off x="6324600" y="1066800"/>
            <a:ext cx="365760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676400"/>
            <a:ext cx="2895600" cy="86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581400"/>
            <a:ext cx="2894921" cy="985838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43000" y="3835779"/>
            <a:ext cx="10210800" cy="258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If deformation is uniform,</a:t>
            </a:r>
          </a:p>
          <a:p>
            <a:endParaRPr lang="en-US" sz="2400" kern="0" dirty="0">
              <a:solidFill>
                <a:schemeClr val="tx1"/>
              </a:solidFill>
            </a:endParaRP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We call this a </a:t>
            </a:r>
            <a:r>
              <a:rPr lang="en-US" sz="2000" i="1" kern="0" dirty="0">
                <a:solidFill>
                  <a:schemeClr val="tx1"/>
                </a:solidFill>
              </a:rPr>
              <a:t>homogeneous</a:t>
            </a:r>
            <a:r>
              <a:rPr lang="en-US" sz="2000" kern="0" dirty="0">
                <a:solidFill>
                  <a:schemeClr val="tx1"/>
                </a:solidFill>
              </a:rPr>
              <a:t>, or </a:t>
            </a:r>
            <a:r>
              <a:rPr lang="en-US" sz="2000" i="1" kern="0" dirty="0">
                <a:solidFill>
                  <a:schemeClr val="tx1"/>
                </a:solidFill>
              </a:rPr>
              <a:t>affine</a:t>
            </a:r>
            <a:r>
              <a:rPr lang="en-US" sz="2000" kern="0" dirty="0">
                <a:solidFill>
                  <a:schemeClr val="tx1"/>
                </a:solidFill>
              </a:rPr>
              <a:t>, deformation since it is the same throughout the body</a:t>
            </a:r>
          </a:p>
          <a:p>
            <a:endParaRPr lang="en-US" sz="1050" kern="0" dirty="0">
              <a:solidFill>
                <a:schemeClr val="tx1"/>
              </a:solidFill>
            </a:endParaRPr>
          </a:p>
          <a:p>
            <a:r>
              <a:rPr lang="en-US" sz="2400" kern="0" dirty="0">
                <a:solidFill>
                  <a:schemeClr val="tx1"/>
                </a:solidFill>
              </a:rPr>
              <a:t>Note: There are many different ways to define strain other than what we’ll use in this class</a:t>
            </a:r>
          </a:p>
        </p:txBody>
      </p:sp>
    </p:spTree>
    <p:extLst>
      <p:ext uri="{BB962C8B-B14F-4D97-AF65-F5344CB8AC3E}">
        <p14:creationId xmlns:p14="http://schemas.microsoft.com/office/powerpoint/2010/main" val="32684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82688"/>
            <a:ext cx="38100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Deformation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Homogeneity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17</a:t>
            </a:fld>
            <a:endParaRPr 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014"/>
          <a:stretch/>
        </p:blipFill>
        <p:spPr>
          <a:xfrm>
            <a:off x="4995022" y="104902"/>
            <a:ext cx="5749178" cy="6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100584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Plane Strain – Infinitesimal (small)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18</a:t>
            </a:fld>
            <a:endParaRPr lang="en-US" sz="1400"/>
          </a:p>
        </p:txBody>
      </p:sp>
      <p:pic>
        <p:nvPicPr>
          <p:cNvPr id="8" name="Picture 9" descr="2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6" y="914401"/>
            <a:ext cx="7820025" cy="32654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0200" y="2612066"/>
                <a:ext cx="293734" cy="4682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12066"/>
                <a:ext cx="293734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r="37662"/>
          <a:stretch/>
        </p:blipFill>
        <p:spPr>
          <a:xfrm>
            <a:off x="1905000" y="4468954"/>
            <a:ext cx="2743200" cy="7572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r="71111"/>
          <a:stretch/>
        </p:blipFill>
        <p:spPr>
          <a:xfrm>
            <a:off x="2338387" y="5515260"/>
            <a:ext cx="1981200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63350" y="4790745"/>
                <a:ext cx="1841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50" y="4790745"/>
                <a:ext cx="1841466" cy="369332"/>
              </a:xfrm>
              <a:prstGeom prst="rect">
                <a:avLst/>
              </a:prstGeom>
              <a:blipFill>
                <a:blip r:embed="rId7"/>
                <a:stretch>
                  <a:fillRect l="-1656" r="-496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63351" y="5293757"/>
                <a:ext cx="1824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51" y="5293757"/>
                <a:ext cx="1824667" cy="369332"/>
              </a:xfrm>
              <a:prstGeom prst="rect">
                <a:avLst/>
              </a:prstGeom>
              <a:blipFill>
                <a:blip r:embed="rId8"/>
                <a:stretch>
                  <a:fillRect l="-1672" r="-501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63351" y="5800395"/>
                <a:ext cx="1946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51" y="5800395"/>
                <a:ext cx="1946495" cy="369332"/>
              </a:xfrm>
              <a:prstGeom prst="rect">
                <a:avLst/>
              </a:prstGeom>
              <a:blipFill>
                <a:blip r:embed="rId9"/>
                <a:stretch>
                  <a:fillRect l="-1567" r="-4702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572751" y="44196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 calculate strain directly from </a:t>
            </a:r>
            <a:r>
              <a:rPr lang="en-US" u="sng" dirty="0" err="1"/>
              <a:t>disp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47897-EEED-4A0A-A692-25174D7269A5}"/>
              </a:ext>
            </a:extLst>
          </p:cNvPr>
          <p:cNvSpPr/>
          <p:nvPr/>
        </p:nvSpPr>
        <p:spPr>
          <a:xfrm>
            <a:off x="6400800" y="4419600"/>
            <a:ext cx="4343400" cy="18671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9C6A-D712-BF21-8ECF-02B1D4A107AC}"/>
              </a:ext>
            </a:extLst>
          </p:cNvPr>
          <p:cNvSpPr txBox="1"/>
          <p:nvPr/>
        </p:nvSpPr>
        <p:spPr>
          <a:xfrm>
            <a:off x="5592966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A0AA0-8851-8CE1-64D8-08FC01F1E499}"/>
              </a:ext>
            </a:extLst>
          </p:cNvPr>
          <p:cNvSpPr txBox="1"/>
          <p:nvPr/>
        </p:nvSpPr>
        <p:spPr>
          <a:xfrm>
            <a:off x="4826330" y="3429000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error in 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3FE5C1-01FB-58E3-80BF-18792F7887BA}"/>
                  </a:ext>
                </a:extLst>
              </p:cNvPr>
              <p:cNvSpPr txBox="1"/>
              <p:nvPr/>
            </p:nvSpPr>
            <p:spPr>
              <a:xfrm>
                <a:off x="10134600" y="2846168"/>
                <a:ext cx="1729128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3FE5C1-01FB-58E3-80BF-18792F788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2846168"/>
                <a:ext cx="1729128" cy="467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" grpId="0"/>
      <p:bldP spid="4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2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6" y="762000"/>
            <a:ext cx="7820025" cy="3265487"/>
          </a:xfrm>
        </p:spPr>
      </p:pic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Plane Strain – Large Deformations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19</a:t>
            </a:fld>
            <a:endParaRPr lang="en-US"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4190999"/>
            <a:ext cx="4043363" cy="9286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290" y="5129729"/>
            <a:ext cx="3986213" cy="957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212" y="4576182"/>
            <a:ext cx="4243388" cy="814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C23A3-0690-16D8-75F7-108472BD5109}"/>
                  </a:ext>
                </a:extLst>
              </p:cNvPr>
              <p:cNvSpPr txBox="1"/>
              <p:nvPr/>
            </p:nvSpPr>
            <p:spPr>
              <a:xfrm>
                <a:off x="5410200" y="2465478"/>
                <a:ext cx="293734" cy="4682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C23A3-0690-16D8-75F7-108472BD5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465478"/>
                <a:ext cx="293734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2CAA021-A148-53D2-1EBB-7995CF4CF126}"/>
              </a:ext>
            </a:extLst>
          </p:cNvPr>
          <p:cNvSpPr txBox="1"/>
          <p:nvPr/>
        </p:nvSpPr>
        <p:spPr>
          <a:xfrm>
            <a:off x="609601" y="6073914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Different formulation based on difference between squared lengths of segments: “Green-Lagrange Strain”</a:t>
            </a:r>
          </a:p>
        </p:txBody>
      </p:sp>
    </p:spTree>
    <p:extLst>
      <p:ext uri="{BB962C8B-B14F-4D97-AF65-F5344CB8AC3E}">
        <p14:creationId xmlns:p14="http://schemas.microsoft.com/office/powerpoint/2010/main" val="112307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 Transformation – 3-D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6" descr="1-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94" b="13795"/>
          <a:stretch/>
        </p:blipFill>
        <p:spPr>
          <a:xfrm>
            <a:off x="3314850" y="1629154"/>
            <a:ext cx="5562299" cy="4298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1049726"/>
            <a:ext cx="1089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Enforce equilibrium on tetrahedron with angled surface having normal </a:t>
            </a:r>
            <a:r>
              <a:rPr lang="en-US" sz="2000" b="1" i="1" dirty="0">
                <a:ea typeface="ＭＳ Ｐゴシック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2323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2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6" y="762000"/>
            <a:ext cx="7820025" cy="326548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4201040"/>
            <a:ext cx="4043363" cy="9286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290" y="5139770"/>
            <a:ext cx="3986213" cy="957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212" y="4586223"/>
            <a:ext cx="4243388" cy="814388"/>
          </a:xfrm>
          <a:prstGeom prst="rect">
            <a:avLst/>
          </a:prstGeom>
        </p:spPr>
      </p:pic>
      <p:cxnSp>
        <p:nvCxnSpPr>
          <p:cNvPr id="4" name="Straight Connector 3"/>
          <p:cNvCxnSpPr>
            <a:endCxn id="15" idx="0"/>
          </p:cNvCxnSpPr>
          <p:nvPr/>
        </p:nvCxnSpPr>
        <p:spPr>
          <a:xfrm flipH="1">
            <a:off x="3833396" y="4201041"/>
            <a:ext cx="281404" cy="9387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03921" y="4191000"/>
            <a:ext cx="281404" cy="9387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33395" y="5158304"/>
            <a:ext cx="281404" cy="9387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24048" y="5158303"/>
            <a:ext cx="281404" cy="9387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765880" y="4541314"/>
            <a:ext cx="281404" cy="9387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893469" y="4541314"/>
            <a:ext cx="281404" cy="9387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D0624-4D68-FEE1-D667-F7CB5B17C64F}"/>
                  </a:ext>
                </a:extLst>
              </p:cNvPr>
              <p:cNvSpPr txBox="1"/>
              <p:nvPr/>
            </p:nvSpPr>
            <p:spPr>
              <a:xfrm>
                <a:off x="5410200" y="2459665"/>
                <a:ext cx="293734" cy="4682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D0624-4D68-FEE1-D667-F7CB5B17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459665"/>
                <a:ext cx="293734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Plane Strain – Infinitesimal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371600" y="6248400"/>
            <a:ext cx="9572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/>
                </a:solidFill>
              </a:rPr>
              <a:t>Note, then, that infinitesimal strain expressions are limited (small strains)</a:t>
            </a:r>
          </a:p>
        </p:txBody>
      </p:sp>
    </p:spTree>
    <p:extLst>
      <p:ext uri="{BB962C8B-B14F-4D97-AF65-F5344CB8AC3E}">
        <p14:creationId xmlns:p14="http://schemas.microsoft.com/office/powerpoint/2010/main" val="282091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526" y="72091"/>
            <a:ext cx="4174460" cy="3356909"/>
          </a:xfrm>
          <a:prstGeom prst="rect">
            <a:avLst/>
          </a:prstGeom>
        </p:spPr>
      </p:pic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3D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534150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21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1981200"/>
            <a:ext cx="4400550" cy="757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038475"/>
            <a:ext cx="68580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14" y="4953000"/>
            <a:ext cx="4829175" cy="385763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4114800"/>
            <a:ext cx="1036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Note that there is no difference between shear strains in the same plane.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2192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Infinitesimal strains can be generalized to 3-D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91054E5-0DC7-4309-9D0A-099F038D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76853"/>
            <a:ext cx="11101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These </a:t>
            </a:r>
            <a:r>
              <a:rPr lang="en-US" sz="2400" i="1" kern="0" dirty="0">
                <a:solidFill>
                  <a:schemeClr val="tx1"/>
                </a:solidFill>
              </a:rPr>
              <a:t>strain-displacement</a:t>
            </a:r>
            <a:r>
              <a:rPr lang="en-US" sz="2400" kern="0" dirty="0">
                <a:solidFill>
                  <a:schemeClr val="tx1"/>
                </a:solidFill>
              </a:rPr>
              <a:t> relations are sometimes called </a:t>
            </a:r>
            <a:r>
              <a:rPr lang="en-US" sz="2400" i="1" kern="0" dirty="0">
                <a:solidFill>
                  <a:schemeClr val="tx1"/>
                </a:solidFill>
              </a:rPr>
              <a:t>kinematic</a:t>
            </a:r>
            <a:r>
              <a:rPr lang="en-US" sz="2400" kern="0" dirty="0">
                <a:solidFill>
                  <a:schemeClr val="tx1"/>
                </a:solidFill>
              </a:rPr>
              <a:t> relations.</a:t>
            </a:r>
          </a:p>
        </p:txBody>
      </p:sp>
    </p:spTree>
    <p:extLst>
      <p:ext uri="{BB962C8B-B14F-4D97-AF65-F5344CB8AC3E}">
        <p14:creationId xmlns:p14="http://schemas.microsoft.com/office/powerpoint/2010/main" val="420653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 descr="2-4">
            <a:extLst>
              <a:ext uri="{FF2B5EF4-FFF2-40B4-BE49-F238E27FC236}">
                <a16:creationId xmlns:a16="http://schemas.microsoft.com/office/drawing/2014/main" id="{B350978F-2DA5-420F-BE13-86936EC88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5" r="861" b="32794"/>
          <a:stretch/>
        </p:blipFill>
        <p:spPr>
          <a:xfrm>
            <a:off x="8991600" y="762000"/>
            <a:ext cx="2743200" cy="2194560"/>
          </a:xfr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10439400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Like stress, strain is a symmetric second-order tensor</a:t>
            </a:r>
          </a:p>
          <a:p>
            <a:endParaRPr lang="en-US" sz="2400" kern="0" dirty="0">
              <a:solidFill>
                <a:schemeClr val="tx1"/>
              </a:solidFill>
            </a:endParaRPr>
          </a:p>
          <a:p>
            <a:endParaRPr lang="en-US" sz="2400" kern="0" dirty="0">
              <a:solidFill>
                <a:schemeClr val="tx1"/>
              </a:solidFill>
            </a:endParaRPr>
          </a:p>
          <a:p>
            <a:endParaRPr lang="en-US" sz="2400" kern="0" dirty="0">
              <a:solidFill>
                <a:schemeClr val="tx1"/>
              </a:solidFill>
            </a:endParaRPr>
          </a:p>
          <a:p>
            <a:endParaRPr lang="en-US" sz="2400" kern="0" dirty="0">
              <a:solidFill>
                <a:schemeClr val="tx1"/>
              </a:solidFill>
            </a:endParaRPr>
          </a:p>
          <a:p>
            <a:pPr marL="338138" indent="0">
              <a:buNone/>
            </a:pPr>
            <a:r>
              <a:rPr lang="en-US" sz="2400" kern="0" dirty="0">
                <a:solidFill>
                  <a:schemeClr val="tx1"/>
                </a:solidFill>
              </a:rPr>
              <a:t>… but only when we use tensorial, instead of engineering, shear strains</a:t>
            </a:r>
          </a:p>
          <a:p>
            <a:endParaRPr lang="en-US" sz="2400" kern="0" dirty="0">
              <a:solidFill>
                <a:schemeClr val="tx1"/>
              </a:solidFill>
            </a:endParaRPr>
          </a:p>
          <a:p>
            <a:endParaRPr lang="en-US" sz="2400" kern="0" dirty="0">
              <a:solidFill>
                <a:schemeClr val="tx1"/>
              </a:solidFill>
            </a:endParaRPr>
          </a:p>
          <a:p>
            <a:r>
              <a:rPr lang="en-US" sz="2400" kern="0" dirty="0">
                <a:solidFill>
                  <a:schemeClr val="tx1"/>
                </a:solidFill>
              </a:rPr>
              <a:t>Tensorial strains can be expressed using compact form with index notation:</a:t>
            </a: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3D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534150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22</a:t>
            </a:fld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2" y="5410200"/>
            <a:ext cx="4757738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12" y="3962400"/>
            <a:ext cx="5272088" cy="528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1828801"/>
            <a:ext cx="3586163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0" y="1915347"/>
            <a:ext cx="58674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Produces distortion only … no change in length of element</a:t>
            </a:r>
          </a:p>
          <a:p>
            <a:endParaRPr lang="en-US" sz="2400" kern="0" dirty="0">
              <a:solidFill>
                <a:schemeClr val="tx1"/>
              </a:solidFill>
            </a:endParaRPr>
          </a:p>
          <a:p>
            <a:r>
              <a:rPr lang="en-US" sz="2400" kern="0" dirty="0">
                <a:solidFill>
                  <a:schemeClr val="tx1"/>
                </a:solidFill>
              </a:rPr>
              <a:t>Positive when angle between positive faces is reduced</a:t>
            </a:r>
          </a:p>
          <a:p>
            <a:endParaRPr lang="en-US" sz="2400" kern="0" dirty="0">
              <a:solidFill>
                <a:schemeClr val="tx1"/>
              </a:solidFill>
            </a:endParaRPr>
          </a:p>
          <a:p>
            <a:r>
              <a:rPr lang="en-US" sz="2400" kern="0" dirty="0">
                <a:solidFill>
                  <a:schemeClr val="tx1"/>
                </a:solidFill>
              </a:rPr>
              <a:t>Note that rigid rotation does not produce shear</a:t>
            </a: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Shear Strain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534150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23</a:t>
            </a:fld>
            <a:endParaRPr lang="en-US" sz="1400"/>
          </a:p>
        </p:txBody>
      </p:sp>
      <p:pic>
        <p:nvPicPr>
          <p:cNvPr id="1026" name="Picture 2" descr="Image result for shear st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67" y="1377950"/>
            <a:ext cx="4739943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59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Example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24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8" y="2514600"/>
            <a:ext cx="5024282" cy="3200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990601"/>
                <a:ext cx="109728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>
                    <a:solidFill>
                      <a:srgbClr val="FFFF0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FFFF00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FFFF00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FFFF00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FFFF00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FFFF00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FFFF00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FFFF00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kern="0" dirty="0">
                    <a:solidFill>
                      <a:schemeClr val="tx1"/>
                    </a:solidFill>
                  </a:rPr>
                  <a:t>Example</a:t>
                </a:r>
                <a:r>
                  <a:rPr lang="en-US" sz="2400" kern="0" dirty="0">
                    <a:solidFill>
                      <a:schemeClr val="tx1"/>
                    </a:solidFill>
                  </a:rPr>
                  <a:t>: A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 rectangle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 is drawn on a thin plate prior to loading. Subsequent to loading, the deformed geometry is shown by the dashed lines in the figure. Determine the components of plane strain at point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1"/>
                <a:ext cx="10972800" cy="1200329"/>
              </a:xfrm>
              <a:prstGeom prst="rect">
                <a:avLst/>
              </a:prstGeom>
              <a:blipFill>
                <a:blip r:embed="rId4"/>
                <a:stretch>
                  <a:fillRect l="-833" t="-3571" r="-1556" b="-112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B05056F-C673-4FAA-BDB7-FA97E307BE65}"/>
              </a:ext>
            </a:extLst>
          </p:cNvPr>
          <p:cNvSpPr txBox="1"/>
          <p:nvPr/>
        </p:nvSpPr>
        <p:spPr>
          <a:xfrm>
            <a:off x="4648200" y="5867399"/>
            <a:ext cx="324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* displacements magnified for clarity</a:t>
            </a:r>
          </a:p>
        </p:txBody>
      </p:sp>
    </p:spTree>
    <p:extLst>
      <p:ext uri="{BB962C8B-B14F-4D97-AF65-F5344CB8AC3E}">
        <p14:creationId xmlns:p14="http://schemas.microsoft.com/office/powerpoint/2010/main" val="256765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Example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25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05" y="4244324"/>
            <a:ext cx="4103190" cy="261367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1097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Assuming small deformations, we use the infinitesimal strain-displacement relations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466" b="15132"/>
          <a:stretch/>
        </p:blipFill>
        <p:spPr>
          <a:xfrm>
            <a:off x="2784528" y="1818331"/>
            <a:ext cx="1564974" cy="675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941" y="1828801"/>
            <a:ext cx="2843213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6478" y="1711424"/>
                <a:ext cx="6117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78" y="1711424"/>
                <a:ext cx="611771" cy="307777"/>
              </a:xfrm>
              <a:prstGeom prst="rect">
                <a:avLst/>
              </a:prstGeom>
              <a:blipFill>
                <a:blip r:embed="rId6"/>
                <a:stretch>
                  <a:fillRect l="-9000" r="-3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7160779" y="1944036"/>
            <a:ext cx="437072" cy="27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771278" y="2019200"/>
            <a:ext cx="2881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(“micros” or “</a:t>
            </a:r>
            <a:r>
              <a:rPr lang="en-US" sz="1800" kern="0" dirty="0" err="1">
                <a:solidFill>
                  <a:schemeClr val="tx1"/>
                </a:solidFill>
              </a:rPr>
              <a:t>microstrain</a:t>
            </a:r>
            <a:r>
              <a:rPr lang="en-US" sz="1800" kern="0" dirty="0">
                <a:solidFill>
                  <a:schemeClr val="tx1"/>
                </a:solidFill>
              </a:rPr>
              <a:t>”)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31A9AD-4768-4307-8080-1375D66B39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518" t="-1887" r="38589"/>
          <a:stretch/>
        </p:blipFill>
        <p:spPr>
          <a:xfrm>
            <a:off x="1524000" y="2591086"/>
            <a:ext cx="1086465" cy="797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9463D5-E8D1-4B7D-97FB-03A009B310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3075" b="-1114"/>
          <a:stretch/>
        </p:blipFill>
        <p:spPr>
          <a:xfrm>
            <a:off x="1520952" y="3442812"/>
            <a:ext cx="1908048" cy="806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97E8CD-FD17-42CE-8226-B4A5DF7D98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059"/>
          <a:stretch/>
        </p:blipFill>
        <p:spPr>
          <a:xfrm>
            <a:off x="1447800" y="1799095"/>
            <a:ext cx="1240481" cy="8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Example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26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05" y="4244324"/>
            <a:ext cx="4103190" cy="261367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1097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Assuming small deformations, we use the infinitesimal strain-displacement relations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466" b="15132"/>
          <a:stretch/>
        </p:blipFill>
        <p:spPr>
          <a:xfrm>
            <a:off x="2784528" y="1818331"/>
            <a:ext cx="1564974" cy="675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941" y="1828801"/>
            <a:ext cx="2843213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6478" y="1711424"/>
                <a:ext cx="6117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78" y="1711424"/>
                <a:ext cx="611771" cy="307777"/>
              </a:xfrm>
              <a:prstGeom prst="rect">
                <a:avLst/>
              </a:prstGeom>
              <a:blipFill>
                <a:blip r:embed="rId6"/>
                <a:stretch>
                  <a:fillRect l="-9000" r="-3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7160779" y="1944036"/>
            <a:ext cx="437072" cy="27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771278" y="2019200"/>
            <a:ext cx="2881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(“micros” or “</a:t>
            </a:r>
            <a:r>
              <a:rPr lang="en-US" sz="1800" kern="0" dirty="0" err="1">
                <a:solidFill>
                  <a:schemeClr val="tx1"/>
                </a:solidFill>
              </a:rPr>
              <a:t>microstrain</a:t>
            </a:r>
            <a:r>
              <a:rPr lang="en-US" sz="1800" kern="0" dirty="0">
                <a:solidFill>
                  <a:schemeClr val="tx1"/>
                </a:solidFill>
              </a:rPr>
              <a:t>”)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7278" t="1" b="-8577"/>
          <a:stretch/>
        </p:blipFill>
        <p:spPr>
          <a:xfrm>
            <a:off x="2696681" y="2597290"/>
            <a:ext cx="4570435" cy="822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31A9AD-4768-4307-8080-1375D66B39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518" t="-1887" r="38589"/>
          <a:stretch/>
        </p:blipFill>
        <p:spPr>
          <a:xfrm>
            <a:off x="1524000" y="2591086"/>
            <a:ext cx="1086465" cy="797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9463D5-E8D1-4B7D-97FB-03A009B310B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3075" b="-1114"/>
          <a:stretch/>
        </p:blipFill>
        <p:spPr>
          <a:xfrm>
            <a:off x="1520952" y="3442812"/>
            <a:ext cx="1908048" cy="806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97E8CD-FD17-42CE-8226-B4A5DF7D98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059"/>
          <a:stretch/>
        </p:blipFill>
        <p:spPr>
          <a:xfrm>
            <a:off x="1447800" y="1799095"/>
            <a:ext cx="1240481" cy="8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Example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27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05" y="4244324"/>
            <a:ext cx="4103190" cy="261367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1097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Assuming small deformations, we use the infinitesimal strain-displacement relations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466" b="15132"/>
          <a:stretch/>
        </p:blipFill>
        <p:spPr>
          <a:xfrm>
            <a:off x="2784528" y="1818331"/>
            <a:ext cx="1564974" cy="675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941" y="1828801"/>
            <a:ext cx="2843213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6478" y="1711424"/>
                <a:ext cx="6117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78" y="1711424"/>
                <a:ext cx="611771" cy="307777"/>
              </a:xfrm>
              <a:prstGeom prst="rect">
                <a:avLst/>
              </a:prstGeom>
              <a:blipFill>
                <a:blip r:embed="rId6"/>
                <a:stretch>
                  <a:fillRect l="-9000" r="-3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7160779" y="1944036"/>
            <a:ext cx="437072" cy="27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771278" y="2019200"/>
            <a:ext cx="2881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(“micros” or “</a:t>
            </a:r>
            <a:r>
              <a:rPr lang="en-US" sz="1800" kern="0" dirty="0" err="1">
                <a:solidFill>
                  <a:schemeClr val="tx1"/>
                </a:solidFill>
              </a:rPr>
              <a:t>microstrain</a:t>
            </a:r>
            <a:r>
              <a:rPr lang="en-US" sz="1800" kern="0" dirty="0">
                <a:solidFill>
                  <a:schemeClr val="tx1"/>
                </a:solidFill>
              </a:rPr>
              <a:t>”)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7278" t="1" b="-8577"/>
          <a:stretch/>
        </p:blipFill>
        <p:spPr>
          <a:xfrm>
            <a:off x="2696681" y="2597290"/>
            <a:ext cx="4570435" cy="8221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17256" b="-49383"/>
          <a:stretch/>
        </p:blipFill>
        <p:spPr>
          <a:xfrm>
            <a:off x="3530600" y="3419476"/>
            <a:ext cx="2884576" cy="1152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1852" y="3429000"/>
            <a:ext cx="37433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31A9AD-4768-4307-8080-1375D66B39D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7518" t="-1887" r="38589"/>
          <a:stretch/>
        </p:blipFill>
        <p:spPr>
          <a:xfrm>
            <a:off x="1524000" y="2591086"/>
            <a:ext cx="1086465" cy="797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9463D5-E8D1-4B7D-97FB-03A009B310B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075" b="-1114"/>
          <a:stretch/>
        </p:blipFill>
        <p:spPr>
          <a:xfrm>
            <a:off x="1520952" y="3442812"/>
            <a:ext cx="1908048" cy="806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97E8CD-FD17-42CE-8226-B4A5DF7D98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4059"/>
          <a:stretch/>
        </p:blipFill>
        <p:spPr>
          <a:xfrm>
            <a:off x="1447800" y="1799095"/>
            <a:ext cx="1240481" cy="82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392DD-F253-3F76-10B1-BA51528AFAAA}"/>
              </a:ext>
            </a:extLst>
          </p:cNvPr>
          <p:cNvSpPr txBox="1"/>
          <p:nvPr/>
        </p:nvSpPr>
        <p:spPr>
          <a:xfrm>
            <a:off x="8824824" y="4896613"/>
            <a:ext cx="3048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we would get different results for different points – this deformation is not homogeneous.</a:t>
            </a:r>
          </a:p>
        </p:txBody>
      </p:sp>
    </p:spTree>
    <p:extLst>
      <p:ext uri="{BB962C8B-B14F-4D97-AF65-F5344CB8AC3E}">
        <p14:creationId xmlns:p14="http://schemas.microsoft.com/office/powerpoint/2010/main" val="36232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Equations of Compatibility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28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7558088" cy="957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44" y="3581400"/>
            <a:ext cx="2671763" cy="9144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085791"/>
            <a:ext cx="11277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We derived 6 strains from just 3 displacements, so strains can’t be independent</a:t>
            </a:r>
          </a:p>
          <a:p>
            <a:r>
              <a:rPr lang="en-US" sz="2400" kern="0" dirty="0">
                <a:solidFill>
                  <a:schemeClr val="tx1"/>
                </a:solidFill>
              </a:rPr>
              <a:t>How are they related? Compatibility equations …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3800" y="3765051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4724400"/>
            <a:ext cx="111252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Compatibility ensures that deformations are continuous, that, for example, no voids open up in the material as a consequence of loading</a:t>
            </a:r>
          </a:p>
          <a:p>
            <a:r>
              <a:rPr lang="en-US" sz="2400" kern="0" dirty="0">
                <a:solidFill>
                  <a:schemeClr val="tx1"/>
                </a:solidFill>
              </a:rPr>
              <a:t>Commonly used in linear elasticity to properly constrain solutions to require physically reasonable deformations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619411ED-B9C9-3461-80DC-F733CC1F1A7C}"/>
              </a:ext>
            </a:extLst>
          </p:cNvPr>
          <p:cNvSpPr/>
          <p:nvPr/>
        </p:nvSpPr>
        <p:spPr>
          <a:xfrm>
            <a:off x="3595657" y="1981164"/>
            <a:ext cx="4710144" cy="957263"/>
          </a:xfrm>
          <a:prstGeom prst="arc">
            <a:avLst>
              <a:gd name="adj1" fmla="val 11164633"/>
              <a:gd name="adj2" fmla="val 21279497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1341CAE-D727-9B06-0AAF-DDCF92C4AABF}"/>
              </a:ext>
            </a:extLst>
          </p:cNvPr>
          <p:cNvSpPr/>
          <p:nvPr/>
        </p:nvSpPr>
        <p:spPr>
          <a:xfrm flipV="1">
            <a:off x="6248400" y="2398097"/>
            <a:ext cx="2895600" cy="957263"/>
          </a:xfrm>
          <a:prstGeom prst="arc">
            <a:avLst>
              <a:gd name="adj1" fmla="val 11164633"/>
              <a:gd name="adj2" fmla="val 21279497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Strain – Equations of Compatibility</a:t>
            </a:r>
          </a:p>
        </p:txBody>
      </p:sp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29</a:t>
            </a:fld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81" y="2051843"/>
            <a:ext cx="7843838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7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-19">
            <a:extLst>
              <a:ext uri="{FF2B5EF4-FFF2-40B4-BE49-F238E27FC236}">
                <a16:creationId xmlns:a16="http://schemas.microsoft.com/office/drawing/2014/main" id="{3F85141F-9D01-3193-1BED-F362AE9FC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94" b="13795"/>
          <a:stretch/>
        </p:blipFill>
        <p:spPr>
          <a:xfrm>
            <a:off x="7748588" y="1676400"/>
            <a:ext cx="4367212" cy="3375337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 Transformation – 3-D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89" y="1066781"/>
            <a:ext cx="7671911" cy="586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89" y="3437586"/>
            <a:ext cx="6809899" cy="9482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69" y="4607147"/>
            <a:ext cx="6740938" cy="8792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169" y="1810512"/>
            <a:ext cx="7602950" cy="551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650" y="2548033"/>
            <a:ext cx="7533989" cy="499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889" y="5683948"/>
            <a:ext cx="6137529" cy="7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9600" y="3657600"/>
                <a:ext cx="1097279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ＭＳ Ｐゴシック" charset="0"/>
                  </a:rPr>
                  <a:t>Normal strain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ea typeface="ＭＳ Ｐゴシック" charset="0"/>
                  </a:rPr>
                  <a:t>):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ea typeface="ＭＳ Ｐゴシック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ＭＳ Ｐゴシック" charset="0"/>
                  </a:rPr>
                  <a:t>Get expression for </a:t>
                </a:r>
                <a:r>
                  <a:rPr lang="en-US" sz="2400" dirty="0" err="1">
                    <a:latin typeface="Symbol" panose="05050102010706020507" pitchFamily="18" charset="2"/>
                    <a:ea typeface="ＭＳ Ｐゴシック" charset="0"/>
                  </a:rPr>
                  <a:t>e</a:t>
                </a:r>
                <a:r>
                  <a:rPr lang="en-US" sz="2400" i="1" baseline="-25000" dirty="0" err="1">
                    <a:ea typeface="ＭＳ Ｐゴシック" charset="0"/>
                  </a:rPr>
                  <a:t>y</a:t>
                </a:r>
                <a:r>
                  <a:rPr lang="en-US" sz="2400" i="1" baseline="-25000" dirty="0">
                    <a:ea typeface="ＭＳ Ｐゴシック" charset="0"/>
                  </a:rPr>
                  <a:t>’</a:t>
                </a:r>
                <a:r>
                  <a:rPr lang="en-US" sz="2400" dirty="0">
                    <a:ea typeface="ＭＳ Ｐゴシック" charset="0"/>
                  </a:rPr>
                  <a:t> by replacing </a:t>
                </a:r>
                <a:r>
                  <a:rPr lang="en-US" sz="2400" dirty="0">
                    <a:latin typeface="Symbol" panose="05050102010706020507" pitchFamily="18" charset="2"/>
                    <a:ea typeface="ＭＳ Ｐゴシック" charset="0"/>
                  </a:rPr>
                  <a:t>q</a:t>
                </a:r>
                <a:r>
                  <a:rPr lang="en-US" sz="2400" dirty="0">
                    <a:ea typeface="ＭＳ Ｐゴシック" charset="0"/>
                  </a:rPr>
                  <a:t> with </a:t>
                </a:r>
                <a:r>
                  <a:rPr lang="en-US" sz="2400" dirty="0">
                    <a:latin typeface="Symbol" panose="05050102010706020507" pitchFamily="18" charset="2"/>
                    <a:ea typeface="ＭＳ Ｐゴシック" charset="0"/>
                  </a:rPr>
                  <a:t>q </a:t>
                </a:r>
                <a:r>
                  <a:rPr lang="en-US" sz="2400" dirty="0">
                    <a:ea typeface="ＭＳ Ｐゴシック" charset="0"/>
                  </a:rPr>
                  <a:t>+</a:t>
                </a:r>
                <a:r>
                  <a:rPr lang="en-US" sz="2400" dirty="0">
                    <a:latin typeface="Symbol" panose="05050102010706020507" pitchFamily="18" charset="2"/>
                    <a:ea typeface="ＭＳ Ｐゴシック" charset="0"/>
                  </a:rPr>
                  <a:t> p</a:t>
                </a:r>
                <a:r>
                  <a:rPr lang="en-US" sz="2400" dirty="0">
                    <a:ea typeface="ＭＳ Ｐゴシック" charset="0"/>
                  </a:rPr>
                  <a:t>/2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ea typeface="ＭＳ Ｐゴシック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ＭＳ Ｐゴシック" charset="0"/>
                  </a:rPr>
                  <a:t>Shear strain: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7600"/>
                <a:ext cx="10972799" cy="1938992"/>
              </a:xfrm>
              <a:prstGeom prst="rect">
                <a:avLst/>
              </a:prstGeom>
              <a:blipFill>
                <a:blip r:embed="rId3"/>
                <a:stretch>
                  <a:fillRect l="-72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Transformation – 2-D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3397771"/>
            <a:ext cx="5886450" cy="842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081" y="838201"/>
            <a:ext cx="8758238" cy="237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5147560"/>
            <a:ext cx="4800600" cy="40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1" y="5798403"/>
            <a:ext cx="1097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Note that these are the same as the stress transformation equations, except that </a:t>
            </a:r>
            <a:r>
              <a:rPr lang="en-US" sz="2400" u="sng" dirty="0">
                <a:latin typeface="Symbol" panose="05050102010706020507" pitchFamily="18" charset="2"/>
                <a:ea typeface="ＭＳ Ｐゴシック" charset="0"/>
              </a:rPr>
              <a:t>s</a:t>
            </a:r>
            <a:r>
              <a:rPr lang="en-US" sz="2400" u="sng" dirty="0">
                <a:ea typeface="ＭＳ Ｐゴシック" charset="0"/>
              </a:rPr>
              <a:t> is replaced by </a:t>
            </a:r>
            <a:r>
              <a:rPr lang="en-US" sz="2400" u="sng" dirty="0">
                <a:latin typeface="Symbol" panose="05050102010706020507" pitchFamily="18" charset="2"/>
                <a:ea typeface="ＭＳ Ｐゴシック" charset="0"/>
              </a:rPr>
              <a:t>e</a:t>
            </a:r>
            <a:r>
              <a:rPr lang="en-US" sz="2400" dirty="0">
                <a:ea typeface="ＭＳ Ｐゴシック" charset="0"/>
              </a:rPr>
              <a:t> and </a:t>
            </a:r>
            <a:r>
              <a:rPr lang="en-US" sz="2400" u="sng" dirty="0">
                <a:latin typeface="Symbol" panose="05050102010706020507" pitchFamily="18" charset="2"/>
                <a:ea typeface="ＭＳ Ｐゴシック" charset="0"/>
              </a:rPr>
              <a:t>t</a:t>
            </a:r>
            <a:r>
              <a:rPr lang="en-US" sz="2400" u="sng" dirty="0">
                <a:ea typeface="ＭＳ Ｐゴシック" charset="0"/>
              </a:rPr>
              <a:t> is replaced by </a:t>
            </a:r>
            <a:r>
              <a:rPr lang="en-US" sz="2400" u="sng" dirty="0">
                <a:latin typeface="Symbol" panose="05050102010706020507" pitchFamily="18" charset="2"/>
                <a:ea typeface="ＭＳ Ｐゴシック" charset="0"/>
              </a:rPr>
              <a:t>g</a:t>
            </a:r>
            <a:r>
              <a:rPr lang="en-US" sz="2400" u="sng" dirty="0">
                <a:ea typeface="ＭＳ Ｐゴシック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363161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228600"/>
            <a:ext cx="83820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Mohr’s Circle for Strain (optional content)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914401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Not surprisingly, Mohr’s circle works the same for strain as for stress … with tensorial shear strains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1" y="292614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Example: </a:t>
            </a:r>
            <a:r>
              <a:rPr lang="en-US" sz="2400" dirty="0"/>
              <a:t>The state of strain at a point on a thin plate is given by </a:t>
            </a:r>
            <a:r>
              <a:rPr lang="en-US" sz="2400" i="1" dirty="0" err="1"/>
              <a:t>ε</a:t>
            </a:r>
            <a:r>
              <a:rPr lang="en-US" sz="2400" i="1" baseline="-25000" dirty="0" err="1"/>
              <a:t>x</a:t>
            </a:r>
            <a:r>
              <a:rPr lang="en-US" sz="2400" dirty="0"/>
              <a:t> = 510 </a:t>
            </a:r>
            <a:r>
              <a:rPr lang="en-US" sz="2400" i="1" dirty="0"/>
              <a:t>μ</a:t>
            </a:r>
            <a:r>
              <a:rPr lang="en-US" sz="2400" dirty="0"/>
              <a:t>, </a:t>
            </a:r>
            <a:r>
              <a:rPr lang="en-US" sz="2400" i="1" dirty="0" err="1"/>
              <a:t>ε</a:t>
            </a:r>
            <a:r>
              <a:rPr lang="en-US" sz="2400" i="1" baseline="-25000" dirty="0" err="1"/>
              <a:t>y</a:t>
            </a:r>
            <a:r>
              <a:rPr lang="en-US" sz="2400" dirty="0"/>
              <a:t> = 120 </a:t>
            </a:r>
            <a:r>
              <a:rPr lang="en-US" sz="2400" i="1" dirty="0"/>
              <a:t>μ</a:t>
            </a:r>
            <a:r>
              <a:rPr lang="en-US" sz="2400" dirty="0"/>
              <a:t>, and </a:t>
            </a:r>
            <a:r>
              <a:rPr lang="en-US" sz="2400" dirty="0" err="1">
                <a:latin typeface="Symbol" panose="05050102010706020507" pitchFamily="18" charset="2"/>
              </a:rPr>
              <a:t>g</a:t>
            </a:r>
            <a:r>
              <a:rPr lang="en-US" sz="2400" i="1" baseline="-25000" dirty="0" err="1"/>
              <a:t>xy</a:t>
            </a:r>
            <a:r>
              <a:rPr lang="en-US" sz="2400" dirty="0"/>
              <a:t> = 260 </a:t>
            </a:r>
            <a:r>
              <a:rPr lang="en-US" sz="2400" i="1" dirty="0"/>
              <a:t>μ. </a:t>
            </a:r>
            <a:r>
              <a:rPr lang="en-US" sz="2400" dirty="0"/>
              <a:t>Draw Mohr’s Circle.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29325" y="1828800"/>
            <a:ext cx="5400675" cy="4729163"/>
            <a:chOff x="3726996" y="1992312"/>
            <a:chExt cx="5400675" cy="4729163"/>
          </a:xfrm>
        </p:grpSpPr>
        <p:grpSp>
          <p:nvGrpSpPr>
            <p:cNvPr id="13" name="Group 12"/>
            <p:cNvGrpSpPr/>
            <p:nvPr/>
          </p:nvGrpSpPr>
          <p:grpSpPr>
            <a:xfrm>
              <a:off x="3726996" y="1992312"/>
              <a:ext cx="5400675" cy="4729163"/>
              <a:chOff x="3726996" y="1992312"/>
              <a:chExt cx="5400675" cy="472916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6996" y="1992312"/>
                <a:ext cx="5400675" cy="4729163"/>
              </a:xfrm>
              <a:prstGeom prst="rect">
                <a:avLst/>
              </a:prstGeom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4321375" y="4191000"/>
                <a:ext cx="0" cy="1600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8471847" y="4824747"/>
                <a:ext cx="152400" cy="163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2355" y="5634020"/>
              <a:ext cx="768096" cy="45262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60BAF0-20AD-4CB4-BC51-15A358048EC6}"/>
              </a:ext>
            </a:extLst>
          </p:cNvPr>
          <p:cNvSpPr txBox="1"/>
          <p:nvPr/>
        </p:nvSpPr>
        <p:spPr>
          <a:xfrm>
            <a:off x="3352800" y="5481934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(ignore the primed </a:t>
            </a:r>
            <a:r>
              <a:rPr lang="en-US" dirty="0" err="1">
                <a:solidFill>
                  <a:srgbClr val="FF0000"/>
                </a:solidFill>
              </a:rPr>
              <a:t>coord</a:t>
            </a:r>
            <a:r>
              <a:rPr lang="en-US" dirty="0">
                <a:solidFill>
                  <a:srgbClr val="FF0000"/>
                </a:solidFill>
              </a:rPr>
              <a:t> system … we’re just drawing the circle here)</a:t>
            </a:r>
          </a:p>
        </p:txBody>
      </p:sp>
    </p:spTree>
    <p:extLst>
      <p:ext uri="{BB962C8B-B14F-4D97-AF65-F5344CB8AC3E}">
        <p14:creationId xmlns:p14="http://schemas.microsoft.com/office/powerpoint/2010/main" val="8060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Gauge Rosette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5486400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Measured gauge strains and known angles … 3 eq’ns, 3 unknowns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This is the only way to determine shear strain – strain gauges only measure normal strain, in one direction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36" y="766764"/>
            <a:ext cx="8197265" cy="3119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3" y="4038600"/>
            <a:ext cx="5743575" cy="1371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848600" y="1524000"/>
            <a:ext cx="0" cy="9906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12236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606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Transformation – 3-D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914400"/>
            <a:ext cx="1097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The same substitution into the 3-D stress transformation equations produces the 3-D strain transformation equations.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Strain transforms the same as stress because all second-order tensors transform the same way (as long as use tensorial strains)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Invariants are defined similarly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0" y="2514600"/>
                <a:ext cx="2150460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14600"/>
                <a:ext cx="2150460" cy="501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4" y="3733800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5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CE8EE1-2832-4208-83BD-77DE8306779C}"/>
              </a:ext>
            </a:extLst>
          </p:cNvPr>
          <p:cNvGrpSpPr/>
          <p:nvPr/>
        </p:nvGrpSpPr>
        <p:grpSpPr>
          <a:xfrm>
            <a:off x="7650094" y="76200"/>
            <a:ext cx="4313306" cy="4572000"/>
            <a:chOff x="7650094" y="76200"/>
            <a:chExt cx="4313306" cy="4572000"/>
          </a:xfrm>
        </p:grpSpPr>
        <p:pic>
          <p:nvPicPr>
            <p:cNvPr id="14" name="Picture 6" descr="1-19">
              <a:extLst>
                <a:ext uri="{FF2B5EF4-FFF2-40B4-BE49-F238E27FC236}">
                  <a16:creationId xmlns:a16="http://schemas.microsoft.com/office/drawing/2014/main" id="{B9AC2EF2-25B2-4AF7-9B4D-BF5C7D755C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84" t="9165" r="2738" b="31852"/>
            <a:stretch/>
          </p:blipFill>
          <p:spPr>
            <a:xfrm>
              <a:off x="7650094" y="162362"/>
              <a:ext cx="4313306" cy="448583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7814A8-E197-423B-ABE7-F20AE979672B}"/>
                </a:ext>
              </a:extLst>
            </p:cNvPr>
            <p:cNvSpPr txBox="1"/>
            <p:nvPr/>
          </p:nvSpPr>
          <p:spPr>
            <a:xfrm>
              <a:off x="8839200" y="76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y</a:t>
              </a:r>
              <a:r>
                <a:rPr lang="en-US" sz="2400" dirty="0"/>
                <a:t>  </a:t>
              </a:r>
              <a:endParaRPr lang="en-US" dirty="0"/>
            </a:p>
          </p:txBody>
        </p:sp>
      </p:grp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Direction Cosines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9" y="1066781"/>
            <a:ext cx="7978581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80" y="3886200"/>
            <a:ext cx="5303420" cy="2705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114" y="1905000"/>
            <a:ext cx="3658086" cy="1652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50380" y="4800600"/>
                <a:ext cx="5303420" cy="1369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80" y="4800600"/>
                <a:ext cx="5303420" cy="1369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 descr="1-19">
            <a:extLst>
              <a:ext uri="{FF2B5EF4-FFF2-40B4-BE49-F238E27FC236}">
                <a16:creationId xmlns:a16="http://schemas.microsoft.com/office/drawing/2014/main" id="{FF9B9C31-1D90-43AD-9445-BCE56E06E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94" b="13795"/>
          <a:stretch/>
        </p:blipFill>
        <p:spPr>
          <a:xfrm>
            <a:off x="914400" y="1780100"/>
            <a:ext cx="2590800" cy="200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D4873B-B8ED-BADF-4E87-99EA3BEB54EF}"/>
                  </a:ext>
                </a:extLst>
              </p:cNvPr>
              <p:cNvSpPr txBox="1"/>
              <p:nvPr/>
            </p:nvSpPr>
            <p:spPr>
              <a:xfrm>
                <a:off x="10823275" y="1093014"/>
                <a:ext cx="766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D4873B-B8ED-BADF-4E87-99EA3BEB5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275" y="1093014"/>
                <a:ext cx="7666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460AF-4E8D-8DEC-C053-762F5A36BCC3}"/>
                  </a:ext>
                </a:extLst>
              </p:cNvPr>
              <p:cNvSpPr txBox="1"/>
              <p:nvPr/>
            </p:nvSpPr>
            <p:spPr>
              <a:xfrm>
                <a:off x="9323692" y="3939788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460AF-4E8D-8DEC-C053-762F5A3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92" y="3939788"/>
                <a:ext cx="192360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64740C-8E8A-8197-CF14-FAD9E32BB9DA}"/>
                  </a:ext>
                </a:extLst>
              </p:cNvPr>
              <p:cNvSpPr txBox="1"/>
              <p:nvPr/>
            </p:nvSpPr>
            <p:spPr>
              <a:xfrm>
                <a:off x="10774360" y="259251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64740C-8E8A-8197-CF14-FAD9E32BB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360" y="2592519"/>
                <a:ext cx="192360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BAC04-38CB-C3B9-5263-F1FDC610939F}"/>
                  </a:ext>
                </a:extLst>
              </p:cNvPr>
              <p:cNvSpPr txBox="1"/>
              <p:nvPr/>
            </p:nvSpPr>
            <p:spPr>
              <a:xfrm>
                <a:off x="10966720" y="355136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BAC04-38CB-C3B9-5263-F1FDC6109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720" y="3551364"/>
                <a:ext cx="192360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478BBE1-1FCA-AD90-F7FB-46112764AF67}"/>
              </a:ext>
            </a:extLst>
          </p:cNvPr>
          <p:cNvSpPr/>
          <p:nvPr/>
        </p:nvSpPr>
        <p:spPr>
          <a:xfrm>
            <a:off x="838200" y="5105400"/>
            <a:ext cx="45720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Linear Algebra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" y="1010024"/>
                <a:ext cx="112776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ea typeface="ＭＳ Ｐゴシック" charset="0"/>
                  </a:rPr>
                  <a:t>Alternatively, use linear algebra … avoid long equations!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ea typeface="ＭＳ Ｐゴシック" charset="0"/>
                  </a:rPr>
                  <a:t>Using direction cosine matrix (i.e., transformation matrix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charset="0"/>
                      </a:rPr>
                      <m:t>𝑴</m:t>
                    </m:r>
                  </m:oMath>
                </a14:m>
                <a:r>
                  <a:rPr lang="en-US" sz="2400" dirty="0">
                    <a:ea typeface="ＭＳ Ｐゴシック" charset="0"/>
                  </a:rPr>
                  <a:t>), a vector transforms 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ea typeface="ＭＳ Ｐゴシック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ea typeface="ＭＳ Ｐゴシック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ea typeface="ＭＳ Ｐゴシック" charset="0"/>
                  </a:rPr>
                  <a:t>A second order tensor transforms as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10024"/>
                <a:ext cx="11277600" cy="2308324"/>
              </a:xfrm>
              <a:prstGeom prst="rect">
                <a:avLst/>
              </a:prstGeom>
              <a:blipFill>
                <a:blip r:embed="rId3"/>
                <a:stretch>
                  <a:fillRect l="-703" t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81600" y="2133600"/>
                <a:ext cx="16573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𝑴𝒂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133600"/>
                <a:ext cx="165731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1" y="3505200"/>
                <a:ext cx="2412392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3505200"/>
                <a:ext cx="2412392" cy="563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67001" y="4114800"/>
                <a:ext cx="6705599" cy="933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600" dirty="0"/>
                  <a:t>(</a:t>
                </a:r>
                <a:r>
                  <a:rPr lang="en-US" sz="2400" dirty="0"/>
                  <a:t>or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3600" dirty="0">
                    <a:ea typeface="ＭＳ Ｐゴシック" charset="0"/>
                  </a:rPr>
                  <a:t> </a:t>
                </a:r>
                <a:r>
                  <a:rPr lang="en-US" sz="2400" dirty="0">
                    <a:ea typeface="ＭＳ Ｐゴシック" charset="0"/>
                  </a:rPr>
                  <a:t>if we use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3600" dirty="0">
                    <a:ea typeface="ＭＳ Ｐゴシック" charset="0"/>
                  </a:rPr>
                  <a:t> </a:t>
                </a:r>
                <a:r>
                  <a:rPr lang="en-US" sz="2400" dirty="0">
                    <a:ea typeface="ＭＳ Ｐゴシック" charset="0"/>
                  </a:rPr>
                  <a:t>to represent the stress tensor instead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2400" dirty="0">
                    <a:ea typeface="ＭＳ Ｐゴシック" charset="0"/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1" y="4114800"/>
                <a:ext cx="6705599" cy="933269"/>
              </a:xfrm>
              <a:prstGeom prst="rect">
                <a:avLst/>
              </a:prstGeom>
              <a:blipFill>
                <a:blip r:embed="rId6"/>
                <a:stretch>
                  <a:fillRect l="-1818" t="-13725" r="-1364" b="-18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444553" y="5486400"/>
            <a:ext cx="512448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Note that </a:t>
            </a:r>
            <a:r>
              <a:rPr lang="en-US" dirty="0" err="1">
                <a:solidFill>
                  <a:srgbClr val="FF0000"/>
                </a:solidFill>
              </a:rPr>
              <a:t>Eqn’s</a:t>
            </a:r>
            <a:r>
              <a:rPr lang="en-US" dirty="0">
                <a:solidFill>
                  <a:srgbClr val="FF0000"/>
                </a:solidFill>
              </a:rPr>
              <a:t> 1.29 in the text have incorrectly switched the transform order</a:t>
            </a:r>
          </a:p>
        </p:txBody>
      </p:sp>
    </p:spTree>
    <p:extLst>
      <p:ext uri="{BB962C8B-B14F-4D97-AF65-F5344CB8AC3E}">
        <p14:creationId xmlns:p14="http://schemas.microsoft.com/office/powerpoint/2010/main" val="12021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106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Principal Stress – Stress on Arbitrary Plane</a:t>
            </a:r>
          </a:p>
        </p:txBody>
      </p:sp>
      <p:sp>
        <p:nvSpPr>
          <p:cNvPr id="1249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9A287-3F48-4F09-A82F-C8D3CE5F1FFB}" type="slidenum">
              <a:rPr lang="en-US" sz="1400">
                <a:latin typeface="+mn-lt"/>
              </a:rPr>
              <a:pPr/>
              <a:t>6</a:t>
            </a:fld>
            <a:endParaRPr lang="en-US" sz="1400">
              <a:latin typeface="+mn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150204"/>
            <a:ext cx="1097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The traction, or stress, </a:t>
            </a:r>
            <a:r>
              <a:rPr lang="en-US" u="sng" dirty="0">
                <a:latin typeface="+mn-lt"/>
              </a:rPr>
              <a:t>vector</a:t>
            </a:r>
            <a:r>
              <a:rPr lang="en-US" dirty="0">
                <a:latin typeface="+mn-lt"/>
              </a:rPr>
              <a:t> </a:t>
            </a:r>
            <a:r>
              <a:rPr lang="en-US" b="1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 gives the magnitude and direction of force per unit area acting on any surface.  </a:t>
            </a: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5638800" y="2362200"/>
            <a:ext cx="5393319" cy="3886200"/>
            <a:chOff x="1536" y="2448"/>
            <a:chExt cx="2297" cy="165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84" y="3315"/>
              <a:ext cx="1168" cy="734"/>
            </a:xfrm>
            <a:custGeom>
              <a:avLst/>
              <a:gdLst>
                <a:gd name="T0" fmla="*/ 184 w 1168"/>
                <a:gd name="T1" fmla="*/ 0 h 734"/>
                <a:gd name="T2" fmla="*/ 45 w 1168"/>
                <a:gd name="T3" fmla="*/ 176 h 734"/>
                <a:gd name="T4" fmla="*/ 87 w 1168"/>
                <a:gd name="T5" fmla="*/ 588 h 734"/>
                <a:gd name="T6" fmla="*/ 566 w 1168"/>
                <a:gd name="T7" fmla="*/ 728 h 734"/>
                <a:gd name="T8" fmla="*/ 1081 w 1168"/>
                <a:gd name="T9" fmla="*/ 625 h 734"/>
                <a:gd name="T10" fmla="*/ 1087 w 1168"/>
                <a:gd name="T11" fmla="*/ 322 h 7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8" h="734">
                  <a:moveTo>
                    <a:pt x="184" y="0"/>
                  </a:moveTo>
                  <a:cubicBezTo>
                    <a:pt x="122" y="39"/>
                    <a:pt x="61" y="78"/>
                    <a:pt x="45" y="176"/>
                  </a:cubicBezTo>
                  <a:cubicBezTo>
                    <a:pt x="29" y="274"/>
                    <a:pt x="0" y="496"/>
                    <a:pt x="87" y="588"/>
                  </a:cubicBezTo>
                  <a:cubicBezTo>
                    <a:pt x="174" y="680"/>
                    <a:pt x="400" y="722"/>
                    <a:pt x="566" y="728"/>
                  </a:cubicBezTo>
                  <a:cubicBezTo>
                    <a:pt x="732" y="734"/>
                    <a:pt x="994" y="693"/>
                    <a:pt x="1081" y="625"/>
                  </a:cubicBezTo>
                  <a:cubicBezTo>
                    <a:pt x="1168" y="557"/>
                    <a:pt x="1078" y="386"/>
                    <a:pt x="1087" y="3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417" y="2779"/>
              <a:ext cx="941" cy="779"/>
            </a:xfrm>
            <a:custGeom>
              <a:avLst/>
              <a:gdLst>
                <a:gd name="T0" fmla="*/ 0 w 941"/>
                <a:gd name="T1" fmla="*/ 464 h 779"/>
                <a:gd name="T2" fmla="*/ 187 w 941"/>
                <a:gd name="T3" fmla="*/ 149 h 779"/>
                <a:gd name="T4" fmla="*/ 654 w 941"/>
                <a:gd name="T5" fmla="*/ 27 h 779"/>
                <a:gd name="T6" fmla="*/ 903 w 941"/>
                <a:gd name="T7" fmla="*/ 312 h 779"/>
                <a:gd name="T8" fmla="*/ 884 w 941"/>
                <a:gd name="T9" fmla="*/ 779 h 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779">
                  <a:moveTo>
                    <a:pt x="0" y="464"/>
                  </a:moveTo>
                  <a:cubicBezTo>
                    <a:pt x="30" y="412"/>
                    <a:pt x="78" y="222"/>
                    <a:pt x="187" y="149"/>
                  </a:cubicBezTo>
                  <a:cubicBezTo>
                    <a:pt x="296" y="76"/>
                    <a:pt x="535" y="0"/>
                    <a:pt x="654" y="27"/>
                  </a:cubicBezTo>
                  <a:cubicBezTo>
                    <a:pt x="773" y="54"/>
                    <a:pt x="865" y="187"/>
                    <a:pt x="903" y="312"/>
                  </a:cubicBezTo>
                  <a:cubicBezTo>
                    <a:pt x="941" y="437"/>
                    <a:pt x="888" y="682"/>
                    <a:pt x="884" y="77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 rot="1257320">
              <a:off x="2342" y="3320"/>
              <a:ext cx="962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2598" y="3394"/>
              <a:ext cx="188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792" y="2618"/>
              <a:ext cx="358" cy="8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792" y="2564"/>
              <a:ext cx="49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968" y="2891"/>
              <a:ext cx="1830" cy="1212"/>
            </a:xfrm>
            <a:custGeom>
              <a:avLst/>
              <a:gdLst>
                <a:gd name="T0" fmla="*/ 0 w 1830"/>
                <a:gd name="T1" fmla="*/ 479 h 1212"/>
                <a:gd name="T2" fmla="*/ 1412 w 1830"/>
                <a:gd name="T3" fmla="*/ 1212 h 1212"/>
                <a:gd name="T4" fmla="*/ 1830 w 1830"/>
                <a:gd name="T5" fmla="*/ 752 h 1212"/>
                <a:gd name="T6" fmla="*/ 455 w 1830"/>
                <a:gd name="T7" fmla="*/ 0 h 1212"/>
                <a:gd name="T8" fmla="*/ 0 w 1830"/>
                <a:gd name="T9" fmla="*/ 479 h 1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1212">
                  <a:moveTo>
                    <a:pt x="0" y="479"/>
                  </a:moveTo>
                  <a:lnTo>
                    <a:pt x="1412" y="1212"/>
                  </a:lnTo>
                  <a:lnTo>
                    <a:pt x="1830" y="752"/>
                  </a:lnTo>
                  <a:lnTo>
                    <a:pt x="455" y="0"/>
                  </a:lnTo>
                  <a:lnTo>
                    <a:pt x="0" y="479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926" y="3309"/>
              <a:ext cx="91" cy="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48" y="3443"/>
              <a:ext cx="56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2968" y="3473"/>
              <a:ext cx="30" cy="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908" y="3488"/>
              <a:ext cx="644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i="1"/>
                <a:t>n</a:t>
              </a:r>
              <a:r>
                <a:rPr lang="en-US" sz="1800"/>
                <a:t>, surface unit</a:t>
              </a:r>
            </a:p>
            <a:p>
              <a:r>
                <a:rPr lang="en-US" sz="1800"/>
                <a:t>normal vector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348" y="2448"/>
              <a:ext cx="726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i="1" dirty="0"/>
                <a:t>t, </a:t>
              </a:r>
              <a:r>
                <a:rPr lang="en-US" sz="1800" dirty="0"/>
                <a:t>traction vector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124" y="2561"/>
              <a:ext cx="70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Symbol" pitchFamily="18" charset="2"/>
                </a:rPr>
                <a:t>s</a:t>
              </a:r>
              <a:r>
                <a:rPr lang="en-US" sz="1800">
                  <a:latin typeface="Symbol" pitchFamily="18" charset="2"/>
                </a:rPr>
                <a:t>, </a:t>
              </a:r>
              <a:r>
                <a:rPr lang="en-US" sz="1800"/>
                <a:t>normal stress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380" y="3341"/>
              <a:ext cx="529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Symbol" pitchFamily="18" charset="2"/>
                </a:rPr>
                <a:t>    t</a:t>
              </a:r>
              <a:r>
                <a:rPr lang="en-US" sz="1800" b="1"/>
                <a:t>,</a:t>
              </a:r>
            </a:p>
            <a:p>
              <a:r>
                <a:rPr lang="en-US" sz="1800"/>
                <a:t>shear stress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536" y="3072"/>
              <a:ext cx="58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cutting plane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26696" y="4096577"/>
                <a:ext cx="2477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𝑻𝒏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96" y="4096577"/>
                <a:ext cx="247740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4BE11-795F-4BE1-A218-11F314153107}"/>
                  </a:ext>
                </a:extLst>
              </p:cNvPr>
              <p:cNvSpPr txBox="1"/>
              <p:nvPr/>
            </p:nvSpPr>
            <p:spPr>
              <a:xfrm>
                <a:off x="1209672" y="2192059"/>
                <a:ext cx="5610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(Note that we are again using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represent normal and shear stresses, respectively.)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4BE11-795F-4BE1-A218-11F31415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2" y="2192059"/>
                <a:ext cx="5610164" cy="646331"/>
              </a:xfrm>
              <a:prstGeom prst="rect">
                <a:avLst/>
              </a:prstGeom>
              <a:blipFill>
                <a:blip r:embed="rId3"/>
                <a:stretch>
                  <a:fillRect l="-86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7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6096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Principal Stresses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11353800" cy="5090624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Determine the particular surface normal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that maximizes the normal stress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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zeros the shear stress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In this case,</a:t>
                </a:r>
              </a:p>
              <a:p>
                <a:pPr>
                  <a:lnSpc>
                    <a:spcPct val="9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That is, we seek a coordinate system in which the stress tensor is diagonalized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Note that this is just one surface of 3</a:t>
                </a:r>
              </a:p>
            </p:txBody>
          </p:sp>
        </mc:Choice>
        <mc:Fallback xmlns="">
          <p:sp>
            <p:nvSpPr>
              <p:cNvPr id="1198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11353800" cy="5090624"/>
              </a:xfrm>
              <a:blipFill>
                <a:blip r:embed="rId2"/>
                <a:stretch>
                  <a:fillRect l="-698" t="-1557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8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51083E-6397-4842-AA17-480C31680DF4}" type="slidenum">
              <a:rPr lang="en-US" sz="1400"/>
              <a:pPr/>
              <a:t>7</a:t>
            </a:fld>
            <a:endParaRPr lang="en-US" sz="1400"/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0FCB33B7-D5BB-4A89-8B21-1DF55BA0FE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3881" y="1766849"/>
            <a:ext cx="4860906" cy="3313913"/>
            <a:chOff x="1536" y="2561"/>
            <a:chExt cx="2262" cy="1542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AE38734-4378-4824-94FA-1AA8B248B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3315"/>
              <a:ext cx="1168" cy="734"/>
            </a:xfrm>
            <a:custGeom>
              <a:avLst/>
              <a:gdLst>
                <a:gd name="T0" fmla="*/ 184 w 1168"/>
                <a:gd name="T1" fmla="*/ 0 h 734"/>
                <a:gd name="T2" fmla="*/ 45 w 1168"/>
                <a:gd name="T3" fmla="*/ 176 h 734"/>
                <a:gd name="T4" fmla="*/ 87 w 1168"/>
                <a:gd name="T5" fmla="*/ 588 h 734"/>
                <a:gd name="T6" fmla="*/ 566 w 1168"/>
                <a:gd name="T7" fmla="*/ 728 h 734"/>
                <a:gd name="T8" fmla="*/ 1081 w 1168"/>
                <a:gd name="T9" fmla="*/ 625 h 734"/>
                <a:gd name="T10" fmla="*/ 1087 w 1168"/>
                <a:gd name="T11" fmla="*/ 322 h 7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8" h="734">
                  <a:moveTo>
                    <a:pt x="184" y="0"/>
                  </a:moveTo>
                  <a:cubicBezTo>
                    <a:pt x="122" y="39"/>
                    <a:pt x="61" y="78"/>
                    <a:pt x="45" y="176"/>
                  </a:cubicBezTo>
                  <a:cubicBezTo>
                    <a:pt x="29" y="274"/>
                    <a:pt x="0" y="496"/>
                    <a:pt x="87" y="588"/>
                  </a:cubicBezTo>
                  <a:cubicBezTo>
                    <a:pt x="174" y="680"/>
                    <a:pt x="400" y="722"/>
                    <a:pt x="566" y="728"/>
                  </a:cubicBezTo>
                  <a:cubicBezTo>
                    <a:pt x="732" y="734"/>
                    <a:pt x="994" y="693"/>
                    <a:pt x="1081" y="625"/>
                  </a:cubicBezTo>
                  <a:cubicBezTo>
                    <a:pt x="1168" y="557"/>
                    <a:pt x="1078" y="386"/>
                    <a:pt x="1087" y="3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D2C849A-E4FF-4FA0-B5E6-96DDE49AA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2779"/>
              <a:ext cx="941" cy="779"/>
            </a:xfrm>
            <a:custGeom>
              <a:avLst/>
              <a:gdLst>
                <a:gd name="T0" fmla="*/ 0 w 941"/>
                <a:gd name="T1" fmla="*/ 464 h 779"/>
                <a:gd name="T2" fmla="*/ 187 w 941"/>
                <a:gd name="T3" fmla="*/ 149 h 779"/>
                <a:gd name="T4" fmla="*/ 654 w 941"/>
                <a:gd name="T5" fmla="*/ 27 h 779"/>
                <a:gd name="T6" fmla="*/ 903 w 941"/>
                <a:gd name="T7" fmla="*/ 312 h 779"/>
                <a:gd name="T8" fmla="*/ 884 w 941"/>
                <a:gd name="T9" fmla="*/ 779 h 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779">
                  <a:moveTo>
                    <a:pt x="0" y="464"/>
                  </a:moveTo>
                  <a:cubicBezTo>
                    <a:pt x="30" y="412"/>
                    <a:pt x="78" y="222"/>
                    <a:pt x="187" y="149"/>
                  </a:cubicBezTo>
                  <a:cubicBezTo>
                    <a:pt x="296" y="76"/>
                    <a:pt x="535" y="0"/>
                    <a:pt x="654" y="27"/>
                  </a:cubicBezTo>
                  <a:cubicBezTo>
                    <a:pt x="773" y="54"/>
                    <a:pt x="865" y="187"/>
                    <a:pt x="903" y="312"/>
                  </a:cubicBezTo>
                  <a:cubicBezTo>
                    <a:pt x="941" y="437"/>
                    <a:pt x="888" y="682"/>
                    <a:pt x="884" y="77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10295509-D93F-4AD7-A955-6209CC3C3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57320">
              <a:off x="2342" y="3320"/>
              <a:ext cx="962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DC69B35E-CBA1-4AD5-B508-A2FC1167E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2" y="2618"/>
              <a:ext cx="358" cy="8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A6834DA-2A91-4E1A-B749-4C228505C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91"/>
              <a:ext cx="1830" cy="1212"/>
            </a:xfrm>
            <a:custGeom>
              <a:avLst/>
              <a:gdLst>
                <a:gd name="T0" fmla="*/ 0 w 1830"/>
                <a:gd name="T1" fmla="*/ 479 h 1212"/>
                <a:gd name="T2" fmla="*/ 1412 w 1830"/>
                <a:gd name="T3" fmla="*/ 1212 h 1212"/>
                <a:gd name="T4" fmla="*/ 1830 w 1830"/>
                <a:gd name="T5" fmla="*/ 752 h 1212"/>
                <a:gd name="T6" fmla="*/ 455 w 1830"/>
                <a:gd name="T7" fmla="*/ 0 h 1212"/>
                <a:gd name="T8" fmla="*/ 0 w 1830"/>
                <a:gd name="T9" fmla="*/ 479 h 1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1212">
                  <a:moveTo>
                    <a:pt x="0" y="479"/>
                  </a:moveTo>
                  <a:lnTo>
                    <a:pt x="1412" y="1212"/>
                  </a:lnTo>
                  <a:lnTo>
                    <a:pt x="1830" y="752"/>
                  </a:lnTo>
                  <a:lnTo>
                    <a:pt x="455" y="0"/>
                  </a:lnTo>
                  <a:lnTo>
                    <a:pt x="0" y="479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2C408D2B-F2B1-47DE-AEAC-09739327E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6" y="3309"/>
              <a:ext cx="91" cy="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95ED74A5-B471-4A5B-9CDD-DD443264D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3443"/>
              <a:ext cx="56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CD239DED-606C-4C26-BD85-A04F78069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8" y="3473"/>
              <a:ext cx="30" cy="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2856FCBD-F7E8-4C8C-B60E-69146011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3488"/>
              <a:ext cx="644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i="1" dirty="0"/>
                <a:t>n</a:t>
              </a:r>
              <a:r>
                <a:rPr lang="en-US" sz="1800" dirty="0"/>
                <a:t>, surface unit</a:t>
              </a:r>
            </a:p>
            <a:p>
              <a:r>
                <a:rPr lang="en-US" sz="1800" dirty="0"/>
                <a:t>normal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8">
                  <a:extLst>
                    <a:ext uri="{FF2B5EF4-FFF2-40B4-BE49-F238E27FC236}">
                      <a16:creationId xmlns:a16="http://schemas.microsoft.com/office/drawing/2014/main" id="{502C00CE-BE75-4CBA-AD48-8E23CC9C67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4" y="2561"/>
                  <a:ext cx="366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 Box 18">
                  <a:extLst>
                    <a:ext uri="{FF2B5EF4-FFF2-40B4-BE49-F238E27FC236}">
                      <a16:creationId xmlns:a16="http://schemas.microsoft.com/office/drawing/2014/main" id="{502C00CE-BE75-4CBA-AD48-8E23CC9C6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" y="2561"/>
                  <a:ext cx="366" cy="1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23C3AC41-9982-4272-81DC-D78C1D5DD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72"/>
              <a:ext cx="58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cutting plane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6BE0-D2D4-C46D-B894-F79EC098E1CE}"/>
                  </a:ext>
                </a:extLst>
              </p:cNvPr>
              <p:cNvSpPr txBox="1"/>
              <p:nvPr/>
            </p:nvSpPr>
            <p:spPr>
              <a:xfrm>
                <a:off x="1970323" y="3155942"/>
                <a:ext cx="33870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𝑻𝒏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6BE0-D2D4-C46D-B894-F79EC098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23" y="3155942"/>
                <a:ext cx="33870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D66454-5D50-F39F-4960-8DF985EA1018}"/>
              </a:ext>
            </a:extLst>
          </p:cNvPr>
          <p:cNvCxnSpPr>
            <a:cxnSpLocks/>
          </p:cNvCxnSpPr>
          <p:nvPr/>
        </p:nvCxnSpPr>
        <p:spPr>
          <a:xfrm flipV="1">
            <a:off x="4037839" y="3048000"/>
            <a:ext cx="520157" cy="6894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85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Eigenvalue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6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2020668"/>
                <a:ext cx="10972800" cy="2825389"/>
              </a:xfr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We obtain three non-trivial solutions, the principal stresses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their corresponding principal directions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i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Since the stress tensor is symmetric, we are always guaranteed three real-valued principal stresses.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This eigenvalue problem can be solved with many software packages (i.e.,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Matlab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or we can solve the equivalent cubic equation:</a:t>
                </a:r>
              </a:p>
            </p:txBody>
          </p:sp>
        </mc:Choice>
        <mc:Fallback xmlns="">
          <p:sp>
            <p:nvSpPr>
              <p:cNvPr id="12186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2020668"/>
                <a:ext cx="10972800" cy="2825389"/>
              </a:xfrm>
              <a:blipFill>
                <a:blip r:embed="rId2"/>
                <a:stretch>
                  <a:fillRect l="-722" t="-1509" b="-4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863" name="Object 5"/>
              <p:cNvSpPr txBox="1"/>
              <p:nvPr/>
            </p:nvSpPr>
            <p:spPr bwMode="auto">
              <a:xfrm>
                <a:off x="4267200" y="4992468"/>
                <a:ext cx="3657600" cy="584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86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992468"/>
                <a:ext cx="3657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73DCC-89E0-4056-B001-8E5E9DC999CC}" type="slidenum">
              <a:rPr lang="en-US" sz="1400"/>
              <a:pPr/>
              <a:t>8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/>
              <p:cNvSpPr txBox="1"/>
              <p:nvPr/>
            </p:nvSpPr>
            <p:spPr bwMode="auto">
              <a:xfrm>
                <a:off x="2552700" y="1143000"/>
                <a:ext cx="7086600" cy="5734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   </a:t>
                </a:r>
                <a:r>
                  <a:rPr lang="en-US" sz="2400" dirty="0"/>
                  <a:t>(replacing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2700" y="1143000"/>
                <a:ext cx="7086600" cy="573427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76500" y="5723654"/>
            <a:ext cx="7238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* It is fine to use </a:t>
            </a:r>
            <a:r>
              <a:rPr lang="en-US" dirty="0" err="1"/>
              <a:t>Matlab</a:t>
            </a:r>
            <a:r>
              <a:rPr lang="en-US" dirty="0"/>
              <a:t> or any other computational tool to solve this and other linear algebra problems required for homework.</a:t>
            </a:r>
          </a:p>
        </p:txBody>
      </p:sp>
    </p:spTree>
    <p:extLst>
      <p:ext uri="{BB962C8B-B14F-4D97-AF65-F5344CB8AC3E}">
        <p14:creationId xmlns:p14="http://schemas.microsoft.com/office/powerpoint/2010/main" val="35722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Stresses on an Arbitrary Plane</a:t>
            </a:r>
          </a:p>
        </p:txBody>
      </p:sp>
      <p:sp>
        <p:nvSpPr>
          <p:cNvPr id="1249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9A287-3F48-4F09-A82F-C8D3CE5F1FFB}" type="slidenum">
              <a:rPr lang="en-US" sz="1400">
                <a:latin typeface="+mn-lt"/>
              </a:rPr>
              <a:pPr/>
              <a:t>9</a:t>
            </a:fld>
            <a:endParaRPr lang="en-US" sz="1400">
              <a:latin typeface="+mn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1097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Recalling our relationships for the traction vector,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493000" y="1600200"/>
            <a:ext cx="4165600" cy="3048000"/>
            <a:chOff x="1536" y="2448"/>
            <a:chExt cx="2262" cy="165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84" y="3315"/>
              <a:ext cx="1168" cy="734"/>
            </a:xfrm>
            <a:custGeom>
              <a:avLst/>
              <a:gdLst>
                <a:gd name="T0" fmla="*/ 184 w 1168"/>
                <a:gd name="T1" fmla="*/ 0 h 734"/>
                <a:gd name="T2" fmla="*/ 45 w 1168"/>
                <a:gd name="T3" fmla="*/ 176 h 734"/>
                <a:gd name="T4" fmla="*/ 87 w 1168"/>
                <a:gd name="T5" fmla="*/ 588 h 734"/>
                <a:gd name="T6" fmla="*/ 566 w 1168"/>
                <a:gd name="T7" fmla="*/ 728 h 734"/>
                <a:gd name="T8" fmla="*/ 1081 w 1168"/>
                <a:gd name="T9" fmla="*/ 625 h 734"/>
                <a:gd name="T10" fmla="*/ 1087 w 1168"/>
                <a:gd name="T11" fmla="*/ 322 h 7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8" h="734">
                  <a:moveTo>
                    <a:pt x="184" y="0"/>
                  </a:moveTo>
                  <a:cubicBezTo>
                    <a:pt x="122" y="39"/>
                    <a:pt x="61" y="78"/>
                    <a:pt x="45" y="176"/>
                  </a:cubicBezTo>
                  <a:cubicBezTo>
                    <a:pt x="29" y="274"/>
                    <a:pt x="0" y="496"/>
                    <a:pt x="87" y="588"/>
                  </a:cubicBezTo>
                  <a:cubicBezTo>
                    <a:pt x="174" y="680"/>
                    <a:pt x="400" y="722"/>
                    <a:pt x="566" y="728"/>
                  </a:cubicBezTo>
                  <a:cubicBezTo>
                    <a:pt x="732" y="734"/>
                    <a:pt x="994" y="693"/>
                    <a:pt x="1081" y="625"/>
                  </a:cubicBezTo>
                  <a:cubicBezTo>
                    <a:pt x="1168" y="557"/>
                    <a:pt x="1078" y="386"/>
                    <a:pt x="1087" y="3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417" y="2779"/>
              <a:ext cx="941" cy="779"/>
            </a:xfrm>
            <a:custGeom>
              <a:avLst/>
              <a:gdLst>
                <a:gd name="T0" fmla="*/ 0 w 941"/>
                <a:gd name="T1" fmla="*/ 464 h 779"/>
                <a:gd name="T2" fmla="*/ 187 w 941"/>
                <a:gd name="T3" fmla="*/ 149 h 779"/>
                <a:gd name="T4" fmla="*/ 654 w 941"/>
                <a:gd name="T5" fmla="*/ 27 h 779"/>
                <a:gd name="T6" fmla="*/ 903 w 941"/>
                <a:gd name="T7" fmla="*/ 312 h 779"/>
                <a:gd name="T8" fmla="*/ 884 w 941"/>
                <a:gd name="T9" fmla="*/ 779 h 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779">
                  <a:moveTo>
                    <a:pt x="0" y="464"/>
                  </a:moveTo>
                  <a:cubicBezTo>
                    <a:pt x="30" y="412"/>
                    <a:pt x="78" y="222"/>
                    <a:pt x="187" y="149"/>
                  </a:cubicBezTo>
                  <a:cubicBezTo>
                    <a:pt x="296" y="76"/>
                    <a:pt x="535" y="0"/>
                    <a:pt x="654" y="27"/>
                  </a:cubicBezTo>
                  <a:cubicBezTo>
                    <a:pt x="773" y="54"/>
                    <a:pt x="865" y="187"/>
                    <a:pt x="903" y="312"/>
                  </a:cubicBezTo>
                  <a:cubicBezTo>
                    <a:pt x="941" y="437"/>
                    <a:pt x="888" y="682"/>
                    <a:pt x="884" y="77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 rot="1257320">
              <a:off x="2342" y="3320"/>
              <a:ext cx="962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2598" y="3394"/>
              <a:ext cx="188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792" y="2618"/>
              <a:ext cx="358" cy="8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792" y="2564"/>
              <a:ext cx="49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968" y="2891"/>
              <a:ext cx="1830" cy="1212"/>
            </a:xfrm>
            <a:custGeom>
              <a:avLst/>
              <a:gdLst>
                <a:gd name="T0" fmla="*/ 0 w 1830"/>
                <a:gd name="T1" fmla="*/ 479 h 1212"/>
                <a:gd name="T2" fmla="*/ 1412 w 1830"/>
                <a:gd name="T3" fmla="*/ 1212 h 1212"/>
                <a:gd name="T4" fmla="*/ 1830 w 1830"/>
                <a:gd name="T5" fmla="*/ 752 h 1212"/>
                <a:gd name="T6" fmla="*/ 455 w 1830"/>
                <a:gd name="T7" fmla="*/ 0 h 1212"/>
                <a:gd name="T8" fmla="*/ 0 w 1830"/>
                <a:gd name="T9" fmla="*/ 479 h 1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1212">
                  <a:moveTo>
                    <a:pt x="0" y="479"/>
                  </a:moveTo>
                  <a:lnTo>
                    <a:pt x="1412" y="1212"/>
                  </a:lnTo>
                  <a:lnTo>
                    <a:pt x="1830" y="752"/>
                  </a:lnTo>
                  <a:lnTo>
                    <a:pt x="455" y="0"/>
                  </a:lnTo>
                  <a:lnTo>
                    <a:pt x="0" y="479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926" y="3309"/>
              <a:ext cx="91" cy="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48" y="3443"/>
              <a:ext cx="56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2968" y="3473"/>
              <a:ext cx="30" cy="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908" y="3488"/>
              <a:ext cx="57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 dirty="0"/>
                <a:t>n</a:t>
              </a:r>
              <a:r>
                <a:rPr lang="en-US" sz="1200" dirty="0"/>
                <a:t>, surface unit</a:t>
              </a:r>
            </a:p>
            <a:p>
              <a:r>
                <a:rPr lang="en-US" sz="1200" dirty="0"/>
                <a:t>normal vector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348" y="2448"/>
              <a:ext cx="647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/>
                <a:t>t, </a:t>
              </a:r>
              <a:r>
                <a:rPr lang="en-US" sz="1200"/>
                <a:t>traction vector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124" y="2561"/>
              <a:ext cx="631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Symbol" pitchFamily="18" charset="2"/>
                </a:rPr>
                <a:t>s</a:t>
              </a:r>
              <a:r>
                <a:rPr lang="en-US" sz="1200">
                  <a:latin typeface="Symbol" pitchFamily="18" charset="2"/>
                </a:rPr>
                <a:t>, </a:t>
              </a:r>
              <a:r>
                <a:rPr lang="en-US" sz="1200"/>
                <a:t>normal stress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380" y="3341"/>
              <a:ext cx="48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Symbol" pitchFamily="18" charset="2"/>
                </a:rPr>
                <a:t>    t</a:t>
              </a:r>
              <a:r>
                <a:rPr lang="en-US" sz="1200" b="1"/>
                <a:t>,</a:t>
              </a:r>
            </a:p>
            <a:p>
              <a:r>
                <a:rPr lang="en-US" sz="1200"/>
                <a:t>shear stress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536" y="3072"/>
              <a:ext cx="532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/>
                <a:t>cutting plane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72248" y="1808311"/>
                <a:ext cx="28328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𝑻𝒏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48" y="1808311"/>
                <a:ext cx="283289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57400" y="4850742"/>
                <a:ext cx="16338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50742"/>
                <a:ext cx="163384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7048E5-375E-3FC7-0FE6-215045AD7CAC}"/>
                  </a:ext>
                </a:extLst>
              </p:cNvPr>
              <p:cNvSpPr txBox="1"/>
              <p:nvPr/>
            </p:nvSpPr>
            <p:spPr>
              <a:xfrm>
                <a:off x="867800" y="2819400"/>
                <a:ext cx="6599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ct val="50000"/>
                  </a:spcBef>
                </a:pPr>
                <a:r>
                  <a:rPr lang="en-US" sz="2400" dirty="0">
                    <a:latin typeface="+mn-lt"/>
                  </a:rPr>
                  <a:t>the scalar magnitude of the traction vector normal to a surface with unit normal </a:t>
                </a:r>
                <a:r>
                  <a:rPr lang="en-US" sz="2400" b="1" i="1" dirty="0">
                    <a:latin typeface="+mn-lt"/>
                  </a:rPr>
                  <a:t>n</a:t>
                </a:r>
                <a:r>
                  <a:rPr lang="en-US" sz="2400" dirty="0">
                    <a:latin typeface="+mn-lt"/>
                  </a:rPr>
                  <a:t> is the </a:t>
                </a:r>
                <a:r>
                  <a:rPr lang="en-US" sz="2400" i="1" dirty="0">
                    <a:latin typeface="+mn-lt"/>
                  </a:rPr>
                  <a:t>normal stress</a:t>
                </a:r>
                <a:r>
                  <a:rPr lang="en-US" sz="24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𝜎</m:t>
                    </m:r>
                  </m:oMath>
                </a14:m>
                <a:r>
                  <a:rPr lang="en-US" sz="2400" dirty="0">
                    <a:latin typeface="+mn-lt"/>
                  </a:rPr>
                  <a:t>, as we’ve seen, and can be obtained from the dot product of </a:t>
                </a:r>
                <a:r>
                  <a:rPr lang="en-US" sz="2400" b="1" i="1" dirty="0">
                    <a:latin typeface="+mn-lt"/>
                  </a:rPr>
                  <a:t>t</a:t>
                </a:r>
                <a:r>
                  <a:rPr lang="en-US" sz="2400" dirty="0">
                    <a:latin typeface="+mn-lt"/>
                  </a:rPr>
                  <a:t> and </a:t>
                </a:r>
                <a:r>
                  <a:rPr lang="en-US" sz="2400" b="1" i="1" dirty="0">
                    <a:latin typeface="+mn-lt"/>
                  </a:rPr>
                  <a:t>n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7048E5-375E-3FC7-0FE6-215045AD7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0" y="2819400"/>
                <a:ext cx="6599800" cy="1569660"/>
              </a:xfrm>
              <a:prstGeom prst="rect">
                <a:avLst/>
              </a:prstGeom>
              <a:blipFill>
                <a:blip r:embed="rId5"/>
                <a:stretch>
                  <a:fillRect l="-1385" t="-2724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2759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13511</TotalTime>
  <Words>1568</Words>
  <Application>Microsoft Office PowerPoint</Application>
  <PresentationFormat>Widescreen</PresentationFormat>
  <Paragraphs>273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Cambria Math</vt:lpstr>
      <vt:lpstr>Symbol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Stress – Stress on Arbitrary Plane</vt:lpstr>
      <vt:lpstr>Principal Stresses</vt:lpstr>
      <vt:lpstr>Eigenvalue Problem</vt:lpstr>
      <vt:lpstr>Stresses on an Arbitrary Plane</vt:lpstr>
      <vt:lpstr>Stresses on an Arbitrary Plane</vt:lpstr>
      <vt:lpstr>Mohr’s Circle – 3D</vt:lpstr>
      <vt:lpstr>PowerPoint Presentation</vt:lpstr>
      <vt:lpstr>PowerPoint Presentation</vt:lpstr>
      <vt:lpstr>Deformation</vt:lpstr>
      <vt:lpstr>Superposition</vt:lpstr>
      <vt:lpstr>Strain</vt:lpstr>
      <vt:lpstr>Deformation Homogeneity</vt:lpstr>
      <vt:lpstr>Plane Strain – Infinitesimal (small)</vt:lpstr>
      <vt:lpstr>Plane Strain – Large Deformations</vt:lpstr>
      <vt:lpstr>Plane Strain – Infinitesimal</vt:lpstr>
      <vt:lpstr>Strain – 3D</vt:lpstr>
      <vt:lpstr>Strain – 3D</vt:lpstr>
      <vt:lpstr>Shear Strain</vt:lpstr>
      <vt:lpstr>Strain – Example</vt:lpstr>
      <vt:lpstr>Strain – Example</vt:lpstr>
      <vt:lpstr>Strain – Example</vt:lpstr>
      <vt:lpstr>Strain – Example</vt:lpstr>
      <vt:lpstr>Strain – Equations of Compatibility</vt:lpstr>
      <vt:lpstr>Strain – Equations of Compatibility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BRANDON LIM</cp:lastModifiedBy>
  <cp:revision>713</cp:revision>
  <cp:lastPrinted>2024-01-18T15:24:00Z</cp:lastPrinted>
  <dcterms:created xsi:type="dcterms:W3CDTF">2006-10-13T21:53:26Z</dcterms:created>
  <dcterms:modified xsi:type="dcterms:W3CDTF">2025-01-24T02:26:17Z</dcterms:modified>
</cp:coreProperties>
</file>