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1" r:id="rId2"/>
    <p:sldId id="337" r:id="rId3"/>
    <p:sldId id="339" r:id="rId4"/>
    <p:sldId id="340" r:id="rId5"/>
    <p:sldId id="323" r:id="rId6"/>
    <p:sldId id="324" r:id="rId7"/>
    <p:sldId id="341" r:id="rId8"/>
    <p:sldId id="363" r:id="rId9"/>
    <p:sldId id="326" r:id="rId10"/>
    <p:sldId id="327" r:id="rId11"/>
    <p:sldId id="329" r:id="rId12"/>
    <p:sldId id="342" r:id="rId13"/>
    <p:sldId id="333" r:id="rId14"/>
    <p:sldId id="343" r:id="rId15"/>
    <p:sldId id="353" r:id="rId16"/>
    <p:sldId id="391" r:id="rId17"/>
    <p:sldId id="392" r:id="rId18"/>
    <p:sldId id="395" r:id="rId19"/>
    <p:sldId id="396" r:id="rId20"/>
    <p:sldId id="397" r:id="rId21"/>
    <p:sldId id="398" r:id="rId22"/>
    <p:sldId id="399" r:id="rId23"/>
    <p:sldId id="400" r:id="rId24"/>
    <p:sldId id="402" r:id="rId25"/>
    <p:sldId id="401" r:id="rId26"/>
    <p:sldId id="407" r:id="rId27"/>
    <p:sldId id="404" r:id="rId28"/>
    <p:sldId id="403" r:id="rId29"/>
    <p:sldId id="405" r:id="rId30"/>
    <p:sldId id="414" r:id="rId31"/>
    <p:sldId id="415" r:id="rId32"/>
    <p:sldId id="408" r:id="rId33"/>
    <p:sldId id="409" r:id="rId34"/>
    <p:sldId id="406" r:id="rId35"/>
    <p:sldId id="418" r:id="rId36"/>
    <p:sldId id="419" r:id="rId37"/>
    <p:sldId id="362" r:id="rId38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0000"/>
    <a:srgbClr val="663300"/>
    <a:srgbClr val="996633"/>
    <a:srgbClr val="00CC00"/>
    <a:srgbClr val="0066FF"/>
    <a:srgbClr val="3399FF"/>
    <a:srgbClr val="FF33CC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6" autoAdjust="0"/>
    <p:restoredTop sz="87901" autoAdjust="0"/>
  </p:normalViewPr>
  <p:slideViewPr>
    <p:cSldViewPr>
      <p:cViewPr varScale="1">
        <p:scale>
          <a:sx n="101" d="100"/>
          <a:sy n="101" d="100"/>
        </p:scale>
        <p:origin x="8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130" d="100"/>
        <a:sy n="130" d="100"/>
      </p:scale>
      <p:origin x="0" y="-5166"/>
    </p:cViewPr>
  </p:sorterViewPr>
  <p:notesViewPr>
    <p:cSldViewPr>
      <p:cViewPr varScale="1">
        <p:scale>
          <a:sx n="53" d="100"/>
          <a:sy n="53" d="100"/>
        </p:scale>
        <p:origin x="2640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1727"/>
          </a:xfrm>
          <a:prstGeom prst="rect">
            <a:avLst/>
          </a:prstGeom>
        </p:spPr>
        <p:txBody>
          <a:bodyPr vert="horz" lIns="96618" tIns="48310" rIns="96618" bIns="483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r">
              <a:defRPr sz="1200"/>
            </a:lvl1pPr>
          </a:lstStyle>
          <a:p>
            <a:fld id="{4E0ED0A4-5DB0-4E35-BC04-A9E0D07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9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92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9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8DCC5C-44F7-4822-8A64-EAD038DB3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7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85302" indent="-302039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08157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91420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174684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657947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141210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624473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107736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1240" indent="-181240" eaLnBrk="1" hangingPunct="1">
              <a:buFontTx/>
              <a:buChar char="-"/>
              <a:defRPr/>
            </a:pPr>
            <a:r>
              <a:rPr lang="en-US" baseline="0" dirty="0">
                <a:ea typeface="ＭＳ Ｐゴシック" charset="0"/>
              </a:rPr>
              <a:t>E: elastic limit; F: fracture</a:t>
            </a:r>
          </a:p>
          <a:p>
            <a:pPr marL="181240" indent="-181240" eaLnBrk="1" hangingPunct="1">
              <a:buFontTx/>
              <a:buChar char="-"/>
              <a:defRPr/>
            </a:pPr>
            <a:r>
              <a:rPr lang="en-US" baseline="0" dirty="0">
                <a:ea typeface="ＭＳ Ｐゴシック" charset="0"/>
              </a:rPr>
              <a:t>Unloading / reloading occur at original slope</a:t>
            </a:r>
          </a:p>
          <a:p>
            <a:pPr marL="181240" indent="-181240" eaLnBrk="1" hangingPunct="1">
              <a:buFontTx/>
              <a:buChar char="-"/>
              <a:defRPr/>
            </a:pPr>
            <a:r>
              <a:rPr lang="en-US" baseline="0" dirty="0">
                <a:ea typeface="ＭＳ Ｐゴシック" charset="0"/>
              </a:rPr>
              <a:t>New elastic limit, with material becoming brittle; cold-working</a:t>
            </a:r>
          </a:p>
        </p:txBody>
      </p:sp>
    </p:spTree>
    <p:extLst>
      <p:ext uri="{BB962C8B-B14F-4D97-AF65-F5344CB8AC3E}">
        <p14:creationId xmlns:p14="http://schemas.microsoft.com/office/powerpoint/2010/main" val="350417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85302" indent="-302039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08157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91420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174684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657947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141210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624473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107736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300"/>
              <a:pPr/>
              <a:t>11</a:t>
            </a:fld>
            <a:endParaRPr lang="en-US" altLang="en-US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baseline="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93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85302" indent="-302039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08157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91420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174684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657947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141210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624473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107736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300"/>
              <a:pPr/>
              <a:t>12</a:t>
            </a:fld>
            <a:endParaRPr lang="en-US" altLang="en-US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baseline="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55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C for orthotropic material … consider three cases: uniaxial loading in each of the directions.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8DCC5C-44F7-4822-8A64-EAD038DB374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2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04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14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38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7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6DC57-942D-4593-A5A9-D1F1FF8DF8D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5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Derive coefficient values for orthotropic material </a:t>
            </a:r>
            <a:r>
              <a:rPr lang="en-US"/>
              <a:t>in terms of E and “nu”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6DC57-942D-4593-A5A9-D1F1FF8DF8D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0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85302" indent="-302039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08157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91420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174684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657947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141210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624473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107736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1240" indent="-181240" eaLnBrk="1" hangingPunct="1">
              <a:buFontTx/>
              <a:buChar char="-"/>
              <a:defRPr/>
            </a:pPr>
            <a:endParaRPr lang="en-US" baseline="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660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Derive coefficient values for orthotropic material </a:t>
            </a:r>
            <a:r>
              <a:rPr lang="en-US"/>
              <a:t>in terms of E and “nu”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6DC57-942D-4593-A5A9-D1F1FF8DF8D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489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Derive coefficient values for orthotropic material </a:t>
            </a:r>
            <a:r>
              <a:rPr lang="en-US"/>
              <a:t>in terms of E and “nu”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6DC57-942D-4593-A5A9-D1F1FF8DF8D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3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Note that the strain in one direction is dependent upon stresses in all 3 directions (and vice-versa).</a:t>
            </a:r>
          </a:p>
          <a:p>
            <a:r>
              <a:rPr lang="en-US" dirty="0"/>
              <a:t>Show derivation of specific matrix components.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324E9-234E-4764-ABD6-607BE698AC9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31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Note that the strain in one direction is dependent upon stresses in all 3 directions (and vice-versa).</a:t>
            </a:r>
          </a:p>
          <a:p>
            <a:r>
              <a:rPr lang="en-US" dirty="0"/>
              <a:t>Show derivation of specific matrix components.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324E9-234E-4764-ABD6-607BE698AC9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80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03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6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Discuss tests for material symmetry, e.g.</a:t>
            </a:r>
            <a:r>
              <a:rPr lang="en-US" baseline="0" dirty="0"/>
              <a:t> can one test reveal a material’s symmetry characteristics? What about to fully define its mechanical properties?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EC3327-5740-4FCA-B714-B1E6C5FC63E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8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Discuss tests for material symmetry, e.g.</a:t>
            </a:r>
            <a:r>
              <a:rPr lang="en-US" baseline="0" dirty="0"/>
              <a:t> can one test reveal a material’s symmetry characteristics? What about to fully define its mechanical properties?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EC3327-5740-4FCA-B714-B1E6C5FC63E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3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88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85302" indent="-302039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08157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91420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174684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657947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141210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624473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107736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300"/>
              <a:pPr/>
              <a:t>3</a:t>
            </a:fld>
            <a:endParaRPr lang="en-US" altLang="en-US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aseline="0" dirty="0">
                <a:ea typeface="ＭＳ Ｐゴシック" charset="0"/>
              </a:rPr>
              <a:t>e - dilatation</a:t>
            </a:r>
          </a:p>
        </p:txBody>
      </p:sp>
    </p:spTree>
    <p:extLst>
      <p:ext uri="{BB962C8B-B14F-4D97-AF65-F5344CB8AC3E}">
        <p14:creationId xmlns:p14="http://schemas.microsoft.com/office/powerpoint/2010/main" val="321034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85302" indent="-302039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08157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91420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174684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657947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141210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624473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107736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300"/>
              <a:pPr/>
              <a:t>4</a:t>
            </a:fld>
            <a:endParaRPr lang="en-US" altLang="en-US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baseline="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207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85302" indent="-302039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08157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91420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174684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657947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141210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624473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107736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1240" indent="-181240" eaLnBrk="1" hangingPunct="1">
              <a:buFontTx/>
              <a:buChar char="-"/>
              <a:defRPr/>
            </a:pPr>
            <a:endParaRPr lang="en-US" baseline="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6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85302" indent="-302039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08157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91420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174684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657947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141210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624473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107736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1240" indent="-181240" eaLnBrk="1" hangingPunct="1">
              <a:buFontTx/>
              <a:buChar char="-"/>
              <a:defRPr/>
            </a:pPr>
            <a:endParaRPr lang="en-US" baseline="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37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85302" indent="-302039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08157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91420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174684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657947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141210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624473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107736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1240" indent="-181240" eaLnBrk="1" hangingPunct="1">
              <a:buFontTx/>
              <a:buChar char="-"/>
              <a:defRPr/>
            </a:pPr>
            <a:endParaRPr lang="en-US" baseline="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47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85302" indent="-302039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08157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91420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174684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657947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141210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624473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107736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1240" indent="-181240" eaLnBrk="1" hangingPunct="1">
              <a:buFontTx/>
              <a:buChar char="-"/>
              <a:defRPr/>
            </a:pPr>
            <a:endParaRPr lang="en-US" baseline="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88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85302" indent="-302039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208157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91420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174684" indent="-241632"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657947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3141210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624473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4107736" indent="-241632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7896EE2A-2CCD-4CB7-8E8A-5A109F658790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1240" indent="-181240" eaLnBrk="1" hangingPunct="1">
              <a:buFontTx/>
              <a:buChar char="-"/>
              <a:defRPr/>
            </a:pPr>
            <a:r>
              <a:rPr lang="en-US" baseline="0" dirty="0">
                <a:ea typeface="ＭＳ Ｐゴシック" charset="0"/>
              </a:rPr>
              <a:t>Silly putty demo</a:t>
            </a:r>
          </a:p>
        </p:txBody>
      </p:sp>
    </p:spTree>
    <p:extLst>
      <p:ext uri="{BB962C8B-B14F-4D97-AF65-F5344CB8AC3E}">
        <p14:creationId xmlns:p14="http://schemas.microsoft.com/office/powerpoint/2010/main" val="283255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AB3C-8F93-4EE6-9060-9463DC68F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9FFD-0B4A-47D2-B04C-AF1A6C318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E2D4-A486-4DA1-ABEF-AF6F14B4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CE549-1457-4AA6-BA2E-5A251CA49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92B14-1707-41FF-AD49-42AEE25BB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7B6DA-9B58-48A3-A8F8-B36BD7F05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4146-2B0B-44F3-9742-5A2AF07B6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E396-0A5B-4DE5-BA98-E55DF7633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2FF7-B4C9-4FE3-98C9-5338C5DD0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7AE3-3F90-4E66-B39A-02D97CB91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AE4AE-B329-4412-95E7-ED3D26E0A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9A12-04B5-4E26-8427-C2050117D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729E6C-1E46-4EF7-8F7E-65E645361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4.pn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5" Type="http://schemas.openxmlformats.org/officeDocument/2006/relationships/image" Target="../media/image430.png"/><Relationship Id="rId10" Type="http://schemas.openxmlformats.org/officeDocument/2006/relationships/image" Target="../media/image48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7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4.wmf"/><Relationship Id="rId12" Type="http://schemas.openxmlformats.org/officeDocument/2006/relationships/image" Target="../media/image5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270.png"/><Relationship Id="rId5" Type="http://schemas.openxmlformats.org/officeDocument/2006/relationships/image" Target="../media/image53.wmf"/><Relationship Id="rId10" Type="http://schemas.openxmlformats.org/officeDocument/2006/relationships/image" Target="../media/image341.png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notesSlide" Target="../notesSlides/notesSlide27.xml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4.png"/><Relationship Id="rId11" Type="http://schemas.openxmlformats.org/officeDocument/2006/relationships/image" Target="../media/image320.png"/><Relationship Id="rId5" Type="http://schemas.openxmlformats.org/officeDocument/2006/relationships/image" Target="../media/image56.wmf"/><Relationship Id="rId10" Type="http://schemas.openxmlformats.org/officeDocument/2006/relationships/image" Target="../media/image310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7.png"/><Relationship Id="rId5" Type="http://schemas.openxmlformats.org/officeDocument/2006/relationships/image" Target="../media/image560.png"/><Relationship Id="rId10" Type="http://schemas.openxmlformats.org/officeDocument/2006/relationships/image" Target="../media/image59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12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6.png"/><Relationship Id="rId10" Type="http://schemas.microsoft.com/office/2007/relationships/hdphoto" Target="../media/hdphoto2.wdp"/><Relationship Id="rId9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381.png"/><Relationship Id="rId7" Type="http://schemas.openxmlformats.org/officeDocument/2006/relationships/image" Target="../media/image490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10.png"/><Relationship Id="rId4" Type="http://schemas.openxmlformats.org/officeDocument/2006/relationships/image" Target="../media/image39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6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Relationship Id="rId9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e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</a:t>
            </a:fld>
            <a:endParaRPr lang="en-US" sz="1400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386786"/>
            <a:ext cx="5410200" cy="3293209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u="sng" dirty="0">
                <a:solidFill>
                  <a:schemeClr val="tx1"/>
                </a:solidFill>
              </a:rPr>
              <a:t>ANNOUNCE / BUSINESS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HW 2 (due H, 1/23)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HW 3 </a:t>
            </a:r>
            <a:r>
              <a:rPr lang="en-US" sz="2000" b="1" u="sng" dirty="0">
                <a:solidFill>
                  <a:srgbClr val="FF0000"/>
                </a:solidFill>
              </a:rPr>
              <a:t>(due W, 1/29)</a:t>
            </a:r>
            <a:r>
              <a:rPr lang="en-US" sz="2000" b="1" dirty="0">
                <a:solidFill>
                  <a:srgbClr val="FF0000"/>
                </a:solidFill>
              </a:rPr>
              <a:t>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Exam 1: H, 1/</a:t>
            </a:r>
            <a:r>
              <a:rPr lang="en-US" altLang="zh-CN" sz="2000" dirty="0">
                <a:solidFill>
                  <a:schemeClr val="tx1"/>
                </a:solidFill>
              </a:rPr>
              <a:t>30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u="sng" dirty="0">
                <a:solidFill>
                  <a:schemeClr val="tx1"/>
                </a:solidFill>
              </a:rPr>
              <a:t>NEW STUFF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Questions?</a:t>
            </a:r>
          </a:p>
          <a:p>
            <a:r>
              <a:rPr lang="en-US" sz="2000" dirty="0">
                <a:solidFill>
                  <a:schemeClr val="tx1"/>
                </a:solidFill>
              </a:rPr>
              <a:t>Material properties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Elasticity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801" y="457200"/>
            <a:ext cx="6324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Advanced Mechanics</a:t>
            </a:r>
          </a:p>
          <a:p>
            <a:r>
              <a:rPr lang="en-US" b="0" kern="0" dirty="0">
                <a:solidFill>
                  <a:srgbClr val="0070C0"/>
                </a:solidFill>
              </a:rPr>
              <a:t>(Lecture 5)</a:t>
            </a:r>
          </a:p>
        </p:txBody>
      </p:sp>
      <p:pic>
        <p:nvPicPr>
          <p:cNvPr id="2" name="Picture 4" descr="Image result for Advanced Mechanics of Materials and Applied Elasticity, 5th Ed., A.C. Ugural &amp; S.K. Fenster, Prentice Hall, 2012">
            <a:extLst>
              <a:ext uri="{FF2B5EF4-FFF2-40B4-BE49-F238E27FC236}">
                <a16:creationId xmlns:a16="http://schemas.microsoft.com/office/drawing/2014/main" id="{A0FFF31B-F0D0-9FF8-B7CA-EAAC5D56A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82850"/>
            <a:ext cx="4419599" cy="5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5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9570"/>
          <a:stretch/>
        </p:blipFill>
        <p:spPr>
          <a:xfrm>
            <a:off x="1447800" y="909637"/>
            <a:ext cx="4186238" cy="5643563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Elastic v. Plastic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4813" y="1828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elastic</a:t>
            </a:r>
          </a:p>
          <a:p>
            <a:pPr algn="ctr"/>
            <a:r>
              <a:rPr lang="en-US" dirty="0"/>
              <a:t>limit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33962" y="143203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FF4E69-95D0-DBB8-AE4F-1656062197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70"/>
          <a:stretch/>
        </p:blipFill>
        <p:spPr>
          <a:xfrm>
            <a:off x="6557962" y="909636"/>
            <a:ext cx="4186238" cy="56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0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hear str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70" y="1231898"/>
            <a:ext cx="4058449" cy="273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09600" y="2157948"/>
            <a:ext cx="5939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If shear,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ＭＳ Ｐゴシック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Hooke’s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191939"/>
            <a:ext cx="1543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6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A4FAC10-6F5D-49BE-8126-570273DB30F0}"/>
              </a:ext>
            </a:extLst>
          </p:cNvPr>
          <p:cNvGrpSpPr>
            <a:grpSpLocks noChangeAspect="1"/>
          </p:cNvGrpSpPr>
          <p:nvPr/>
        </p:nvGrpSpPr>
        <p:grpSpPr>
          <a:xfrm>
            <a:off x="6633330" y="1143000"/>
            <a:ext cx="4720470" cy="3216718"/>
            <a:chOff x="5943600" y="1981200"/>
            <a:chExt cx="5334000" cy="363480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2C96AD-DC50-447B-89A5-FBA8CCAFCC0E}"/>
                </a:ext>
              </a:extLst>
            </p:cNvPr>
            <p:cNvGrpSpPr/>
            <p:nvPr/>
          </p:nvGrpSpPr>
          <p:grpSpPr>
            <a:xfrm>
              <a:off x="5943600" y="1981200"/>
              <a:ext cx="5334000" cy="3634803"/>
              <a:chOff x="5943601" y="3001864"/>
              <a:chExt cx="5334000" cy="3634803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00399693-1E61-4732-9F6C-EA0CDE60A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3601" y="3001864"/>
                <a:ext cx="5334000" cy="3634803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84CD91B-1504-4426-859A-43C1E505336E}"/>
                  </a:ext>
                </a:extLst>
              </p:cNvPr>
              <p:cNvSpPr/>
              <p:nvPr/>
            </p:nvSpPr>
            <p:spPr>
              <a:xfrm>
                <a:off x="5943601" y="4495800"/>
                <a:ext cx="1447799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B4256E-19C8-44C7-85EF-0F7F3A31589C}"/>
                  </a:ext>
                </a:extLst>
              </p:cNvPr>
              <p:cNvSpPr/>
              <p:nvPr/>
            </p:nvSpPr>
            <p:spPr>
              <a:xfrm>
                <a:off x="10024000" y="4495800"/>
                <a:ext cx="800101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BCE8AE4-9229-414E-B1CE-BE2814012B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69128" y="4724400"/>
                <a:ext cx="1154973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61E3968-3429-459C-AEAE-7B841B86CB7F}"/>
                  </a:ext>
                </a:extLst>
              </p:cNvPr>
              <p:cNvSpPr/>
              <p:nvPr/>
            </p:nvSpPr>
            <p:spPr>
              <a:xfrm>
                <a:off x="8839200" y="5638800"/>
                <a:ext cx="1905000" cy="838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B48CF77-35E2-4DC9-BA11-9228DFB9F126}"/>
                  </a:ext>
                </a:extLst>
              </p:cNvPr>
              <p:cNvSpPr/>
              <p:nvPr/>
            </p:nvSpPr>
            <p:spPr>
              <a:xfrm>
                <a:off x="7467600" y="5863667"/>
                <a:ext cx="1905000" cy="6557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EA0CC1E-5342-4408-971E-CA353B95492B}"/>
                  </a:ext>
                </a:extLst>
              </p:cNvPr>
              <p:cNvSpPr/>
              <p:nvPr/>
            </p:nvSpPr>
            <p:spPr>
              <a:xfrm>
                <a:off x="6849728" y="3657602"/>
                <a:ext cx="922672" cy="464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3114B06-98EF-4E48-8464-4EBE3D3598D0}"/>
                  </a:ext>
                </a:extLst>
              </p:cNvPr>
              <p:cNvSpPr/>
              <p:nvPr/>
            </p:nvSpPr>
            <p:spPr>
              <a:xfrm>
                <a:off x="8534400" y="3048001"/>
                <a:ext cx="2209800" cy="8381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5BDA3AE-E33B-44A4-9AD5-16C2D8CD888A}"/>
                  </a:ext>
                </a:extLst>
              </p:cNvPr>
              <p:cNvSpPr/>
              <p:nvPr/>
            </p:nvSpPr>
            <p:spPr>
              <a:xfrm>
                <a:off x="6439554" y="4872573"/>
                <a:ext cx="922672" cy="464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E27D4DA-F93A-4F8C-8040-92B9070D34B1}"/>
                  </a:ext>
                </a:extLst>
              </p:cNvPr>
              <p:cNvSpPr/>
              <p:nvPr/>
            </p:nvSpPr>
            <p:spPr>
              <a:xfrm>
                <a:off x="9962714" y="3733800"/>
                <a:ext cx="922672" cy="687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28261BE-DFF3-49D6-9BFE-ADB4D7CB5BF4}"/>
                  </a:ext>
                </a:extLst>
              </p:cNvPr>
              <p:cNvSpPr/>
              <p:nvPr/>
            </p:nvSpPr>
            <p:spPr>
              <a:xfrm>
                <a:off x="9405257" y="3305298"/>
                <a:ext cx="922672" cy="687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E31A316A-AD66-4DF6-A02B-3290E1036B62}"/>
                  </a:ext>
                </a:extLst>
              </p:cNvPr>
              <p:cNvSpPr/>
              <p:nvPr/>
            </p:nvSpPr>
            <p:spPr>
              <a:xfrm>
                <a:off x="9413530" y="5273392"/>
                <a:ext cx="914399" cy="411481"/>
              </a:xfrm>
              <a:prstGeom prst="parallelogram">
                <a:avLst>
                  <a:gd name="adj" fmla="val 738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53F04E-5B9D-4D5B-AA14-6F901B90A3CD}"/>
                </a:ext>
              </a:extLst>
            </p:cNvPr>
            <p:cNvGrpSpPr/>
            <p:nvPr/>
          </p:nvGrpSpPr>
          <p:grpSpPr>
            <a:xfrm>
              <a:off x="8244403" y="2572456"/>
              <a:ext cx="914400" cy="281360"/>
              <a:chOff x="1981200" y="4401225"/>
              <a:chExt cx="914400" cy="28136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5C13FA6-EFA1-4630-B224-7F5D81FC2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200" y="4664209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F896C10-4C5F-44A6-8685-75B7A725C621}"/>
                  </a:ext>
                </a:extLst>
              </p:cNvPr>
              <p:cNvCxnSpPr>
                <a:cxnSpLocks/>
              </p:cNvCxnSpPr>
              <p:nvPr/>
            </p:nvCxnSpPr>
            <p:spPr>
              <a:xfrm rot="-3600000">
                <a:off x="1912621" y="454542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38870E2-26F0-43F5-9758-B21DD110C16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065021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3C560D5-A893-46CE-8CE4-A7C3096D606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2326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CFA6DF0-4B4E-42FA-BA14-0097FFA3BDB1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3850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B6CB4C3-5993-4096-8FB2-3279C3BF858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5374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4C664D6-0682-43CD-9819-EECDC70F6383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6898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6FD9C7-17EE-43D2-9F04-EBA7CEA96410}"/>
                </a:ext>
              </a:extLst>
            </p:cNvPr>
            <p:cNvGrpSpPr/>
            <p:nvPr/>
          </p:nvGrpSpPr>
          <p:grpSpPr>
            <a:xfrm rot="16200000">
              <a:off x="6778932" y="3966916"/>
              <a:ext cx="914400" cy="281360"/>
              <a:chOff x="1981200" y="4401225"/>
              <a:chExt cx="914400" cy="28136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8BBB7BD-AC52-4923-8458-AD6EFD269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200" y="4664209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DB3C12B-1FA5-4755-855F-901D36C05C38}"/>
                  </a:ext>
                </a:extLst>
              </p:cNvPr>
              <p:cNvCxnSpPr>
                <a:cxnSpLocks/>
              </p:cNvCxnSpPr>
              <p:nvPr/>
            </p:nvCxnSpPr>
            <p:spPr>
              <a:xfrm rot="-3600000">
                <a:off x="1912621" y="454542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F9FB458-0428-464B-8AA1-639854BAEF76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065021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7279D38-EF78-4FCD-B443-08700B6022B6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2326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5E5F889-5740-43BE-A9D8-95A59E8677D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3850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FC25354-B517-4ED6-A618-773C7779391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5374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AC505BA-6F2E-4CF6-9BDA-D4DC3D4E8EEF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6898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BBC2FD-1742-40F1-BEAB-AED19F4F5683}"/>
                </a:ext>
              </a:extLst>
            </p:cNvPr>
            <p:cNvGrpSpPr/>
            <p:nvPr/>
          </p:nvGrpSpPr>
          <p:grpSpPr>
            <a:xfrm rot="18900000">
              <a:off x="7123176" y="2904071"/>
              <a:ext cx="914400" cy="281360"/>
              <a:chOff x="1981200" y="4401225"/>
              <a:chExt cx="914400" cy="28136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1022E9E-B128-40D1-9266-790A4D698E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200" y="4664209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5BB9B6E-15BB-4B7E-80B9-D1C2CBEA7F61}"/>
                  </a:ext>
                </a:extLst>
              </p:cNvPr>
              <p:cNvCxnSpPr>
                <a:cxnSpLocks/>
              </p:cNvCxnSpPr>
              <p:nvPr/>
            </p:nvCxnSpPr>
            <p:spPr>
              <a:xfrm rot="-3600000">
                <a:off x="1912621" y="454542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77DED07-BA7A-407C-8B82-FE2DBE51F082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065021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0352DB5-2F6F-470A-9883-2267B11575C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2326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4475AAF-BD78-4F1F-89AE-C4C1CC4ED082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3850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D24361B-A5DC-4069-9D78-B2E1C8C4893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5374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A0E9344-9199-4F32-8762-3A72781335AF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6898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Hooke’s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90ED0D-E62F-4740-BBBA-40F1DB683826}"/>
              </a:ext>
            </a:extLst>
          </p:cNvPr>
          <p:cNvSpPr/>
          <p:nvPr/>
        </p:nvSpPr>
        <p:spPr>
          <a:xfrm>
            <a:off x="611730" y="19541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Back to our confined compression problem … how can we account for multiaxial stresses?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0796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413A79-9E4F-CE2D-0C6A-1B477074D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027" y="581697"/>
            <a:ext cx="3578303" cy="2438400"/>
          </a:xfrm>
          <a:prstGeom prst="rect">
            <a:avLst/>
          </a:prstGeom>
        </p:spPr>
      </p:pic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477336-78FB-4DCC-9A77-A7317F2A869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100584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Generalized Hooke’s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7391400" cy="1495794"/>
              </a:xfr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What does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look like?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It’s actually easy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you don’t have it memorized. Let’s do it here for the general, unconstrained case. Assume orthotropy.</a:t>
                </a:r>
              </a:p>
            </p:txBody>
          </p:sp>
        </mc:Choice>
        <mc:Fallback xmlns="">
          <p:sp>
            <p:nvSpPr>
              <p:cNvPr id="122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7391400" cy="1495794"/>
              </a:xfrm>
              <a:blipFill>
                <a:blip r:embed="rId4"/>
                <a:stretch>
                  <a:fillRect l="-1155" t="-5306" b="-8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11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477336-78FB-4DCC-9A77-A7317F2A869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Generalized Hooke’s Law – Isotropic Material</a:t>
            </a:r>
          </a:p>
        </p:txBody>
      </p:sp>
      <p:pic>
        <p:nvPicPr>
          <p:cNvPr id="12290" name="Picture 2" descr="Image result for hooke's law compliance matr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38" y="1447800"/>
            <a:ext cx="5470725" cy="256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21BBBB7-BEBA-4FF1-AFA4-4D6F44AB8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0"/>
            <a:ext cx="108966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kern="0" dirty="0">
                <a:solidFill>
                  <a:schemeClr val="tx1"/>
                </a:solidFill>
              </a:rPr>
              <a:t>Note that an isotropic material is fully defined by just </a:t>
            </a:r>
            <a:r>
              <a:rPr lang="en-US" sz="2400" b="1" kern="0" dirty="0">
                <a:solidFill>
                  <a:schemeClr val="tx1"/>
                </a:solidFill>
              </a:rPr>
              <a:t>2</a:t>
            </a:r>
            <a:r>
              <a:rPr lang="en-US" sz="2400" kern="0" dirty="0">
                <a:solidFill>
                  <a:schemeClr val="tx1"/>
                </a:solidFill>
              </a:rPr>
              <a:t> material parameters since it can be shown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C1CFF1-591B-4DDC-87A4-99720A712DF9}"/>
                  </a:ext>
                </a:extLst>
              </p:cNvPr>
              <p:cNvSpPr txBox="1"/>
              <p:nvPr/>
            </p:nvSpPr>
            <p:spPr>
              <a:xfrm>
                <a:off x="5185430" y="5334000"/>
                <a:ext cx="1821140" cy="756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2(1+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C1CFF1-591B-4DDC-87A4-99720A712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30" y="5334000"/>
                <a:ext cx="1821140" cy="756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14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477336-78FB-4DCC-9A77-A7317F2A869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Generalized Hooke’s Law – Isotropic Material</a:t>
            </a:r>
          </a:p>
        </p:txBody>
      </p:sp>
      <p:pic>
        <p:nvPicPr>
          <p:cNvPr id="11266" name="Picture 2" descr="Image result for lame coeffici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43000"/>
            <a:ext cx="5777104" cy="187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55202" y="3195935"/>
            <a:ext cx="5612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where </a:t>
            </a:r>
            <a:r>
              <a:rPr lang="en-US" sz="2400" dirty="0">
                <a:latin typeface="Symbol" panose="05050102010706020507" pitchFamily="18" charset="2"/>
              </a:rPr>
              <a:t>l</a:t>
            </a:r>
            <a:r>
              <a:rPr lang="en-US" sz="2400" dirty="0"/>
              <a:t> and </a:t>
            </a:r>
            <a:r>
              <a:rPr lang="en-US" sz="2400" dirty="0">
                <a:latin typeface="Symbol" panose="05050102010706020507" pitchFamily="18" charset="2"/>
              </a:rPr>
              <a:t>m</a:t>
            </a:r>
            <a:r>
              <a:rPr lang="en-US" sz="2400" dirty="0"/>
              <a:t> are the Lamé constants: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66001" y="3662662"/>
                <a:ext cx="2736198" cy="756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)(1−2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001" y="3662662"/>
                <a:ext cx="2736198" cy="756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64479" y="3810300"/>
            <a:ext cx="699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25989" y="3856465"/>
                <a:ext cx="8692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989" y="3856465"/>
                <a:ext cx="869212" cy="369332"/>
              </a:xfrm>
              <a:prstGeom prst="rect">
                <a:avLst/>
              </a:prstGeom>
              <a:blipFill>
                <a:blip r:embed="rId4"/>
                <a:stretch>
                  <a:fillRect l="-7042" r="-563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9600" y="4655403"/>
                <a:ext cx="109728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also introduce the bulk modulus of elasticity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, which defines volume change under hydrostatic pressure: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655403"/>
                <a:ext cx="10972800" cy="830997"/>
              </a:xfrm>
              <a:prstGeom prst="rect">
                <a:avLst/>
              </a:prstGeom>
              <a:blipFill>
                <a:blip r:embed="rId5"/>
                <a:stretch>
                  <a:fillRect l="-722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1" y="5643862"/>
                <a:ext cx="2863669" cy="756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3(1−2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5643862"/>
                <a:ext cx="2863669" cy="756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10400" y="5517149"/>
                <a:ext cx="2271904" cy="3319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517149"/>
                <a:ext cx="2271904" cy="331950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86600" y="5974349"/>
                <a:ext cx="2525243" cy="655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974349"/>
                <a:ext cx="2525243" cy="6550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596002" y="5791201"/>
            <a:ext cx="1109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where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7898AE-053A-35DB-DEE3-A4C773532626}"/>
              </a:ext>
            </a:extLst>
          </p:cNvPr>
          <p:cNvSpPr/>
          <p:nvPr/>
        </p:nvSpPr>
        <p:spPr>
          <a:xfrm>
            <a:off x="609600" y="1143000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Alternatively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5E325-5377-1F86-AE67-865816A511FE}"/>
              </a:ext>
            </a:extLst>
          </p:cNvPr>
          <p:cNvSpPr txBox="1"/>
          <p:nvPr/>
        </p:nvSpPr>
        <p:spPr>
          <a:xfrm>
            <a:off x="9616923" y="612144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(“dilatation”)</a:t>
            </a:r>
          </a:p>
        </p:txBody>
      </p:sp>
    </p:spTree>
    <p:extLst>
      <p:ext uri="{BB962C8B-B14F-4D97-AF65-F5344CB8AC3E}">
        <p14:creationId xmlns:p14="http://schemas.microsoft.com/office/powerpoint/2010/main" val="61726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Three-Dimensional Stress-Strain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7E595-256C-4CE3-95CE-E059E790834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6386" name="Picture 2" descr="http://www.engapplets.vt.edu/Mohr/java/nsfapplets/MohrCircles2-3D/Theory/brick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7"/>
          <a:stretch/>
        </p:blipFill>
        <p:spPr bwMode="auto">
          <a:xfrm>
            <a:off x="1752601" y="1440142"/>
            <a:ext cx="4030717" cy="518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86500" y="18288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unique stress 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0" y="4033457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unique strain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01353" y="2395791"/>
                <a:ext cx="233102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𝑧𝑧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52" y="2395790"/>
                <a:ext cx="2331023" cy="531299"/>
              </a:xfrm>
              <a:prstGeom prst="rect">
                <a:avLst/>
              </a:prstGeom>
              <a:blipFill rotWithShape="0">
                <a:blip r:embed="rId4"/>
                <a:stretch>
                  <a:fillRect t="-24138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01352" y="2950668"/>
                <a:ext cx="2256387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𝑧𝑥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51" y="2950667"/>
                <a:ext cx="2256387" cy="531299"/>
              </a:xfrm>
              <a:prstGeom prst="rect">
                <a:avLst/>
              </a:prstGeom>
              <a:blipFill rotWithShape="0">
                <a:blip r:embed="rId5"/>
                <a:stretch>
                  <a:fillRect t="-24138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01353" y="4556678"/>
                <a:ext cx="2234843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𝑧𝑧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352" y="4556677"/>
                <a:ext cx="2234843" cy="531299"/>
              </a:xfrm>
              <a:prstGeom prst="rect">
                <a:avLst/>
              </a:prstGeom>
              <a:blipFill rotWithShape="0">
                <a:blip r:embed="rId6"/>
                <a:stretch>
                  <a:fillRect t="-23864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73314" y="5060440"/>
                <a:ext cx="2245999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𝑦𝑧</m:t>
                        </m:r>
                      </m:sub>
                    </m:sSub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𝑧𝑥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13" y="5060439"/>
                <a:ext cx="2245999" cy="531299"/>
              </a:xfrm>
              <a:prstGeom prst="rect">
                <a:avLst/>
              </a:prstGeom>
              <a:blipFill rotWithShape="0">
                <a:blip r:embed="rId7"/>
                <a:stretch>
                  <a:fillRect t="-24138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58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Stress and Strain Tensors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7E595-256C-4CE3-95CE-E059E790834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07585" y="1695390"/>
                <a:ext cx="2663230" cy="1358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85" y="1695390"/>
                <a:ext cx="2663230" cy="1358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957348" y="106412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49055" y="4128773"/>
                <a:ext cx="2865721" cy="1300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055" y="4128773"/>
                <a:ext cx="2865721" cy="1300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264535" y="3519098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x = 1, y = 2, z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19786" y="1710810"/>
                <a:ext cx="2991845" cy="1355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786" y="1710810"/>
                <a:ext cx="2991845" cy="13553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885667" y="1055605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20" name="Down Arrow 19"/>
          <p:cNvSpPr/>
          <p:nvPr/>
        </p:nvSpPr>
        <p:spPr bwMode="auto">
          <a:xfrm>
            <a:off x="3822981" y="3330044"/>
            <a:ext cx="504603" cy="62598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32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7916637" y="3254262"/>
            <a:ext cx="504603" cy="62598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3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50282" y="4162568"/>
                <a:ext cx="2679772" cy="1303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282" y="4162568"/>
                <a:ext cx="2679772" cy="1303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811631" y="5466130"/>
            <a:ext cx="199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Hooke’s Law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38882" y="4486468"/>
            <a:ext cx="1406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      </a:t>
            </a:r>
            <a:r>
              <a:rPr lang="en-US" sz="3200" b="1" dirty="0"/>
              <a:t>E</a:t>
            </a:r>
            <a:endParaRPr lang="en-US" b="1" dirty="0"/>
          </a:p>
        </p:txBody>
      </p:sp>
      <p:sp>
        <p:nvSpPr>
          <p:cNvPr id="28" name="Right Triangle 27"/>
          <p:cNvSpPr/>
          <p:nvPr/>
        </p:nvSpPr>
        <p:spPr bwMode="auto">
          <a:xfrm flipH="1" flipV="1">
            <a:off x="2789129" y="1765240"/>
            <a:ext cx="2860205" cy="1541219"/>
          </a:xfrm>
          <a:prstGeom prst="rtTriangle">
            <a:avLst/>
          </a:prstGeom>
          <a:solidFill>
            <a:schemeClr val="accent1">
              <a:lumMod val="75000"/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3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5548" y="1148593"/>
            <a:ext cx="2228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symmetric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4591554" y="1411049"/>
            <a:ext cx="582231" cy="223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972412" y="1316144"/>
            <a:ext cx="588618" cy="2615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ight Triangle 20"/>
          <p:cNvSpPr/>
          <p:nvPr/>
        </p:nvSpPr>
        <p:spPr bwMode="auto">
          <a:xfrm flipH="1" flipV="1">
            <a:off x="6712498" y="1730109"/>
            <a:ext cx="2652455" cy="1634819"/>
          </a:xfrm>
          <a:prstGeom prst="rtTriangle">
            <a:avLst/>
          </a:prstGeom>
          <a:solidFill>
            <a:schemeClr val="accent1">
              <a:lumMod val="75000"/>
              <a:alpha val="20000"/>
            </a:schemeClr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3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9361" y="6064168"/>
            <a:ext cx="934122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 order to relate two 2</a:t>
            </a:r>
            <a:r>
              <a:rPr lang="en-US" sz="2400" baseline="30000" dirty="0"/>
              <a:t>nd</a:t>
            </a:r>
            <a:r>
              <a:rPr lang="en-US" sz="2400" dirty="0"/>
              <a:t> order tensors, ‘E’ must be a 4</a:t>
            </a:r>
            <a:r>
              <a:rPr lang="en-US" sz="2400" baseline="30000" dirty="0"/>
              <a:t>th</a:t>
            </a:r>
            <a:r>
              <a:rPr lang="en-US" sz="2400" dirty="0"/>
              <a:t> order tensor!</a:t>
            </a:r>
          </a:p>
        </p:txBody>
      </p:sp>
    </p:spTree>
    <p:extLst>
      <p:ext uri="{BB962C8B-B14F-4D97-AF65-F5344CB8AC3E}">
        <p14:creationId xmlns:p14="http://schemas.microsoft.com/office/powerpoint/2010/main" val="78922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  <p:bldP spid="20" grpId="0" animBg="1"/>
      <p:bldP spid="23" grpId="0" animBg="1"/>
      <p:bldP spid="24" grpId="0"/>
      <p:bldP spid="22" grpId="0"/>
      <p:bldP spid="25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477336-78FB-4DCC-9A77-A7317F2A869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740" y="152400"/>
            <a:ext cx="11302313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Relationship between Stress/Strain Tensors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0583" y="1174294"/>
            <a:ext cx="10808967" cy="79758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Recognizing that stress and strain tensors each have only six unique components, the elasticity tensor, C, must be a 6 x 6 matrix.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264834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24400" y="1981200"/>
                <a:ext cx="1676400" cy="20286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981200"/>
                <a:ext cx="1676400" cy="2028632"/>
              </a:xfrm>
              <a:prstGeom prst="rect">
                <a:avLst/>
              </a:prstGeom>
              <a:blipFill>
                <a:blip r:embed="rId3"/>
                <a:stretch>
                  <a:fillRect r="-15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48707" y="2575711"/>
            <a:ext cx="105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C</a:t>
            </a:r>
            <a:r>
              <a:rPr lang="en-US" sz="3200" b="1" baseline="-25000" dirty="0" err="1"/>
              <a:t>ijkl</a:t>
            </a:r>
            <a:endParaRPr lang="en-US" sz="3200" b="1" baseline="-2500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80303" y="4704572"/>
            <a:ext cx="892569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 has 36 coefficients (21 unique).</a:t>
            </a: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757887" y="1971874"/>
                <a:ext cx="790775" cy="20599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887" y="1971874"/>
                <a:ext cx="790775" cy="2059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480401" y="1973125"/>
                <a:ext cx="790775" cy="2057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401" y="1973125"/>
                <a:ext cx="790775" cy="20574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43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Elasticity Tensor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7E595-256C-4CE3-95CE-E059E790834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174077"/>
            <a:ext cx="8035494" cy="33523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41984" y="37029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dirty="0"/>
              <a:t> = </a:t>
            </a:r>
          </a:p>
        </p:txBody>
      </p:sp>
      <p:sp>
        <p:nvSpPr>
          <p:cNvPr id="10" name="Rectangle 9"/>
          <p:cNvSpPr/>
          <p:nvPr/>
        </p:nvSpPr>
        <p:spPr bwMode="auto">
          <a:xfrm rot="1309310">
            <a:off x="2431693" y="2891955"/>
            <a:ext cx="4139123" cy="515158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32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 rot="1334033">
            <a:off x="6279595" y="4374346"/>
            <a:ext cx="3930875" cy="555281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32" charset="0"/>
            </a:endParaRPr>
          </a:p>
        </p:txBody>
      </p:sp>
      <p:sp>
        <p:nvSpPr>
          <p:cNvPr id="11" name="Right Triangle 10"/>
          <p:cNvSpPr/>
          <p:nvPr/>
        </p:nvSpPr>
        <p:spPr bwMode="auto">
          <a:xfrm rot="10800000">
            <a:off x="2875762" y="2142716"/>
            <a:ext cx="3520593" cy="1444703"/>
          </a:xfrm>
          <a:prstGeom prst="rtTriangle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32" charset="0"/>
            </a:endParaRPr>
          </a:p>
        </p:txBody>
      </p:sp>
      <p:sp>
        <p:nvSpPr>
          <p:cNvPr id="16" name="Right Triangle 15"/>
          <p:cNvSpPr/>
          <p:nvPr/>
        </p:nvSpPr>
        <p:spPr bwMode="auto">
          <a:xfrm rot="10800000">
            <a:off x="7162799" y="3886199"/>
            <a:ext cx="3006588" cy="1219198"/>
          </a:xfrm>
          <a:prstGeom prst="rtTriangle">
            <a:avLst/>
          </a:prstGeom>
          <a:solidFill>
            <a:srgbClr val="FF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32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403611" y="2124424"/>
            <a:ext cx="3765776" cy="1761775"/>
          </a:xfrm>
          <a:prstGeom prst="rect">
            <a:avLst/>
          </a:prstGeom>
          <a:solidFill>
            <a:srgbClr val="92D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3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8861" y="3472084"/>
            <a:ext cx="1920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01645" y="5611244"/>
            <a:ext cx="210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Shear-Shear Coupling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74102" y="4916982"/>
            <a:ext cx="278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Shear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7201" y="1132003"/>
            <a:ext cx="28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Extension-Shear Coupling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66273" y="1268600"/>
            <a:ext cx="2995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Extension-Extension Coupling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3733801" y="3138082"/>
            <a:ext cx="16811" cy="334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7391401" y="4623710"/>
            <a:ext cx="16811" cy="334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H="1" flipV="1">
            <a:off x="9029700" y="4495799"/>
            <a:ext cx="266700" cy="12631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5638800" y="1734739"/>
            <a:ext cx="228600" cy="5759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8666093" y="1597659"/>
            <a:ext cx="0" cy="7285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52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 animBg="1"/>
      <p:bldP spid="16" grpId="0" animBg="1"/>
      <p:bldP spid="14" grpId="0" animBg="1"/>
      <p:bldP spid="17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Engineering Materials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914400"/>
            <a:ext cx="10972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In any solid mechanics problem, we generally have 15 parameters to define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3 displacements, 6 strains, 6 stresses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ＭＳ Ｐゴシック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What equations can we use to define these?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Equations of equilibrium: 3 equations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Kinematic (i.e., strain-displacement) relations: 6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ＭＳ Ｐゴシック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We need 6 more equations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33568" y="5207914"/>
                <a:ext cx="14917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568" y="5207914"/>
                <a:ext cx="149175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286000" y="4643736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400" dirty="0">
                <a:ea typeface="ＭＳ Ｐゴシック" charset="0"/>
              </a:rPr>
              <a:t>Material-dependent stress-strain relations (6 </a:t>
            </a:r>
            <a:r>
              <a:rPr lang="en-US" sz="2400" dirty="0" err="1">
                <a:ea typeface="ＭＳ Ｐゴシック" charset="0"/>
              </a:rPr>
              <a:t>eqn’s</a:t>
            </a:r>
            <a:r>
              <a:rPr lang="en-US" sz="2400" dirty="0">
                <a:ea typeface="ＭＳ Ｐゴシック" charset="0"/>
              </a:rPr>
              <a:t>)</a:t>
            </a:r>
          </a:p>
        </p:txBody>
      </p:sp>
      <p:sp>
        <p:nvSpPr>
          <p:cNvPr id="16" name="Down Arrow 15"/>
          <p:cNvSpPr/>
          <p:nvPr/>
        </p:nvSpPr>
        <p:spPr>
          <a:xfrm rot="16200000">
            <a:off x="1497584" y="4903216"/>
            <a:ext cx="510032" cy="1066800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86000" y="5710536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400" dirty="0">
                <a:ea typeface="ＭＳ Ｐゴシック" charset="0"/>
              </a:rPr>
              <a:t>(“material model” or “constitutive function”)</a:t>
            </a:r>
          </a:p>
        </p:txBody>
      </p:sp>
    </p:spTree>
    <p:extLst>
      <p:ext uri="{BB962C8B-B14F-4D97-AF65-F5344CB8AC3E}">
        <p14:creationId xmlns:p14="http://schemas.microsoft.com/office/powerpoint/2010/main" val="81904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BC7659-A382-45CD-A867-F126C86C41E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1492" y="0"/>
            <a:ext cx="9036908" cy="11430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Voigt’s Notation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066800"/>
            <a:ext cx="7772400" cy="609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Replaces double indices with single indices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02" y="2971801"/>
            <a:ext cx="8135592" cy="30358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502" y="1676400"/>
            <a:ext cx="3891396" cy="928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4562" y="1452686"/>
            <a:ext cx="3042302" cy="1355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110" y="6007693"/>
            <a:ext cx="10947163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dirty="0"/>
              <a:t>Need to find all 21 terms of the elasticity tensor OR simplify based on material symmetry</a:t>
            </a:r>
          </a:p>
        </p:txBody>
      </p:sp>
    </p:spTree>
    <p:extLst>
      <p:ext uri="{BB962C8B-B14F-4D97-AF65-F5344CB8AC3E}">
        <p14:creationId xmlns:p14="http://schemas.microsoft.com/office/powerpoint/2010/main" val="29716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BC7659-A382-45CD-A867-F126C86C41E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92075"/>
            <a:ext cx="105537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Simplifications of the Elasticity Tensor due to Material Symmetries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1115" y="1426796"/>
            <a:ext cx="10440589" cy="1066800"/>
          </a:xfrm>
        </p:spPr>
        <p:txBody>
          <a:bodyPr/>
          <a:lstStyle/>
          <a:p>
            <a:r>
              <a:rPr lang="en-US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Triclinic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materials require all elasticity tensor terms because there are NO lines of symmetry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Symbol" pitchFamily="18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23" y="2104563"/>
            <a:ext cx="8442116" cy="32809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6446" y="5586046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Sides are not perpendicular to one another (no symmetry)</a:t>
            </a:r>
          </a:p>
        </p:txBody>
      </p:sp>
      <p:pic>
        <p:nvPicPr>
          <p:cNvPr id="7170" name="Picture 2" descr="https://upload.wikimedia.org/wikipedia/commons/thumb/a/a9/Microcline.jpeg/1280px-Microcline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0" y="2401764"/>
            <a:ext cx="2207264" cy="173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4038" y="4101807"/>
            <a:ext cx="257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Microcline, example of triclinic crystal</a:t>
            </a:r>
          </a:p>
        </p:txBody>
      </p:sp>
    </p:spTree>
    <p:extLst>
      <p:ext uri="{BB962C8B-B14F-4D97-AF65-F5344CB8AC3E}">
        <p14:creationId xmlns:p14="http://schemas.microsoft.com/office/powerpoint/2010/main" val="30104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build="p"/>
      <p:bldP spid="4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BC7659-A382-45CD-A867-F126C86C41E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2003" y="55563"/>
            <a:ext cx="10449078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Simplifications of the Elasticity Tensor due to Material Symmetries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778" y="1323128"/>
            <a:ext cx="10700952" cy="1414463"/>
          </a:xfrm>
        </p:spPr>
        <p:txBody>
          <a:bodyPr/>
          <a:lstStyle/>
          <a:p>
            <a:r>
              <a:rPr lang="en-US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Monoclinic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materials have one symmetry plane.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Several terms of the elasticity tensor go to zero.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Assumes no interaction between some of the shear-shear and shear-extension terms.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29" y="2874963"/>
            <a:ext cx="7755871" cy="34813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01481" y="4484688"/>
            <a:ext cx="4810897" cy="2150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875" t="54222"/>
          <a:stretch/>
        </p:blipFill>
        <p:spPr>
          <a:xfrm>
            <a:off x="6878447" y="3911539"/>
            <a:ext cx="4932964" cy="1806051"/>
          </a:xfrm>
          <a:prstGeom prst="rect">
            <a:avLst/>
          </a:prstGeom>
        </p:spPr>
      </p:pic>
      <p:pic>
        <p:nvPicPr>
          <p:cNvPr id="8194" name="Picture 2" descr="https://upload.wikimedia.org/wikipedia/commons/thumb/e/e4/Ortoclasio.jpg/1280px-Ortoclasi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4" y="2906262"/>
            <a:ext cx="2360484" cy="177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72003" y="4638225"/>
            <a:ext cx="257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Orthoclase, example of monoclinic crystal</a:t>
            </a:r>
          </a:p>
        </p:txBody>
      </p:sp>
    </p:spTree>
    <p:extLst>
      <p:ext uri="{BB962C8B-B14F-4D97-AF65-F5344CB8AC3E}">
        <p14:creationId xmlns:p14="http://schemas.microsoft.com/office/powerpoint/2010/main" val="324665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noFill/>
        </p:spPr>
        <p:txBody>
          <a:bodyPr/>
          <a:lstStyle/>
          <a:p>
            <a:fld id="{A2BC7659-A382-45CD-A867-F126C86C41E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9423" y="120650"/>
            <a:ext cx="10788193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Simplifications of the Elasticity Tensor due to Material Symmetries</a:t>
            </a: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7615" y="1333672"/>
            <a:ext cx="10413023" cy="1676400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Orthotropic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materials have 3 orthogonal symmetry planes.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Properties are different in three orthogonal directions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No interaction between normal strains / stresses and shear stresses / strains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No interaction between shear quantities in different planes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263" y="3048000"/>
            <a:ext cx="7372350" cy="3505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65054" y="4403124"/>
            <a:ext cx="4810897" cy="2150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4286" t="58167"/>
          <a:stretch/>
        </p:blipFill>
        <p:spPr>
          <a:xfrm>
            <a:off x="7155670" y="4333102"/>
            <a:ext cx="4107445" cy="1466335"/>
          </a:xfrm>
          <a:prstGeom prst="rect">
            <a:avLst/>
          </a:prstGeom>
        </p:spPr>
      </p:pic>
      <p:pic>
        <p:nvPicPr>
          <p:cNvPr id="9220" name="Picture 4" descr="https://upload.wikimedia.org/wikipedia/commons/thumb/0/0b/Taxus_wood.jpg/300px-Taxus_woo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47" y="3460749"/>
            <a:ext cx="28575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www.strand7.com/webnotes/thumbs/ST7-1.40.35.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60" y="2858720"/>
            <a:ext cx="1242403" cy="107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99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Generalized Hooke’s Law – Orthotropic Materials</a:t>
            </a:r>
            <a:endParaRPr lang="en-US" sz="4000" dirty="0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78BDA-4EF4-4E45-A4D4-4D3F0FA02A7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3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8575"/>
            <a:ext cx="10664825" cy="3481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elasticity matrix, C, for an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orthotropic material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written as: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993" y="2011212"/>
            <a:ext cx="762000" cy="2358571"/>
          </a:xfrm>
          <a:prstGeom prst="rect">
            <a:avLst/>
          </a:prstGeom>
        </p:spPr>
      </p:pic>
      <p:pic>
        <p:nvPicPr>
          <p:cNvPr id="25613" name="Picture 13" descr="http://nptel.ac.in/courses/101104010/lecture12/figures/image049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2" r="8351"/>
          <a:stretch/>
        </p:blipFill>
        <p:spPr bwMode="auto">
          <a:xfrm>
            <a:off x="3099492" y="1935011"/>
            <a:ext cx="4114800" cy="23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43993" y="2849411"/>
            <a:ext cx="60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8051" y="4693590"/>
            <a:ext cx="5295900" cy="7810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602" y="1935011"/>
            <a:ext cx="750377" cy="23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24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B78BDA-4EF4-4E45-A4D4-4D3F0FA02A7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2400"/>
            <a:ext cx="121920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Hooke’s Law – Orthotropic Materials</a:t>
            </a:r>
          </a:p>
        </p:txBody>
      </p:sp>
      <p:sp>
        <p:nvSpPr>
          <p:cNvPr id="143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6865" y="969181"/>
            <a:ext cx="9934832" cy="5398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inverse of the elasticity matrix for an </a:t>
            </a:r>
            <a:r>
              <a:rPr lang="en-US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orthotropic material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written as: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there are 12 coefficients identified here, but we said that only 9 were unique.  The Maxwell-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Reciprocity theorem leads to the additional relations between the material coefficients, namely:</a:t>
            </a: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>
            <p:extLst/>
          </p:nvPr>
        </p:nvGraphicFramePr>
        <p:xfrm>
          <a:off x="5167183" y="5583628"/>
          <a:ext cx="35814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2120760" imgH="431640" progId="">
                  <p:embed/>
                </p:oleObj>
              </mc:Choice>
              <mc:Fallback>
                <p:oleObj name="Equation" r:id="rId4" imgW="2120760" imgH="431640" progId="">
                  <p:embed/>
                  <p:pic>
                    <p:nvPicPr>
                      <p:cNvPr id="143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183" y="5583628"/>
                        <a:ext cx="3581400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7492" y="1425010"/>
            <a:ext cx="762000" cy="235857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48582" y="4333615"/>
            <a:ext cx="3291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Compliance matrix, S = C</a:t>
            </a:r>
            <a:r>
              <a:rPr lang="en-US" baseline="30000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01944" y="1418949"/>
                <a:ext cx="3226396" cy="3198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944" y="1418949"/>
                <a:ext cx="3226396" cy="31981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7628340" y="3972616"/>
            <a:ext cx="1120243" cy="50250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1567" y="1421979"/>
            <a:ext cx="750377" cy="23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7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205519" cy="1325563"/>
          </a:xfrm>
        </p:spPr>
        <p:txBody>
          <a:bodyPr/>
          <a:lstStyle/>
          <a:p>
            <a:r>
              <a:rPr lang="en-US" dirty="0"/>
              <a:t>Generalized Hooke’s Law – Orthotropic Materials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67" y="1688073"/>
            <a:ext cx="762000" cy="2358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05519" y="1682012"/>
                <a:ext cx="3226396" cy="3198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519" y="1682012"/>
                <a:ext cx="3226396" cy="3198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72969" y="1471105"/>
                <a:ext cx="2809231" cy="521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69" y="1471105"/>
                <a:ext cx="2809231" cy="5210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72969" y="2398207"/>
                <a:ext cx="3026149" cy="521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69" y="2398207"/>
                <a:ext cx="3026149" cy="5210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72968" y="3376695"/>
                <a:ext cx="3026149" cy="521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68" y="3376695"/>
                <a:ext cx="3026149" cy="521040"/>
              </a:xfrm>
              <a:prstGeom prst="rect">
                <a:avLst/>
              </a:prstGeom>
              <a:blipFill>
                <a:blip r:embed="rId7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527100" y="4362425"/>
                <a:ext cx="1007134" cy="517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00" y="4362425"/>
                <a:ext cx="1007134" cy="5177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20382" y="4362425"/>
                <a:ext cx="1012457" cy="517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382" y="4362425"/>
                <a:ext cx="1012457" cy="5177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91982" y="4362425"/>
                <a:ext cx="1007135" cy="517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982" y="4362425"/>
                <a:ext cx="1007135" cy="5177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E678E1C1-5D3B-43DA-8496-4F5E1E5ED8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1187" y="1997793"/>
            <a:ext cx="750377" cy="23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88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Transverse Isotropic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96" y="846138"/>
            <a:ext cx="10972800" cy="45259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Transverse isotropy: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Material behaviors along 2 axes are identical.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098" name="Picture 2" descr="Image result for unidirectional composit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2" y="1921045"/>
            <a:ext cx="3262184" cy="193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tendon stru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446" y="2211859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893" y="4008987"/>
            <a:ext cx="2944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Composites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2297" y="5171085"/>
            <a:ext cx="4170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Tendon</a:t>
            </a:r>
          </a:p>
        </p:txBody>
      </p:sp>
      <p:pic>
        <p:nvPicPr>
          <p:cNvPr id="4102" name="Picture 6" descr="Image result for brain structure white mat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222306"/>
            <a:ext cx="3409382" cy="283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610600" y="5171085"/>
            <a:ext cx="249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Brain Axonal Tracts</a:t>
            </a:r>
          </a:p>
        </p:txBody>
      </p:sp>
      <p:pic>
        <p:nvPicPr>
          <p:cNvPr id="4104" name="Picture 8" descr="composite_lay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2" y="4489321"/>
            <a:ext cx="2857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2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DA65C6-419B-4732-A013-925BB117E35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3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4223" y="994202"/>
            <a:ext cx="11145795" cy="4353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directions are now similar to each other (assume directions 2 = 3) </a:t>
            </a:r>
          </a:p>
        </p:txBody>
      </p:sp>
      <p:graphicFrame>
        <p:nvGraphicFramePr>
          <p:cNvPr id="15363" name="Object 5"/>
          <p:cNvGraphicFramePr>
            <a:graphicFrameLocks noChangeAspect="1"/>
          </p:cNvGraphicFramePr>
          <p:nvPr>
            <p:extLst/>
          </p:nvPr>
        </p:nvGraphicFramePr>
        <p:xfrm>
          <a:off x="8526026" y="5700897"/>
          <a:ext cx="17367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4" imgW="1028520" imgH="457200" progId="">
                  <p:embed/>
                </p:oleObj>
              </mc:Choice>
              <mc:Fallback>
                <p:oleObj name="Equation" r:id="rId4" imgW="1028520" imgH="457200" progId="">
                  <p:embed/>
                  <p:pic>
                    <p:nvPicPr>
                      <p:cNvPr id="153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6026" y="5700897"/>
                        <a:ext cx="17367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"/>
          <p:cNvGraphicFramePr>
            <a:graphicFrameLocks noChangeAspect="1"/>
          </p:cNvGraphicFramePr>
          <p:nvPr>
            <p:extLst/>
          </p:nvPr>
        </p:nvGraphicFramePr>
        <p:xfrm>
          <a:off x="4320182" y="1382743"/>
          <a:ext cx="31940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6" imgW="1892160" imgH="228600" progId="">
                  <p:embed/>
                </p:oleObj>
              </mc:Choice>
              <mc:Fallback>
                <p:oleObj name="Equation" r:id="rId6" imgW="1892160" imgH="228600" progId="">
                  <p:embed/>
                  <p:pic>
                    <p:nvPicPr>
                      <p:cNvPr id="153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182" y="1382743"/>
                        <a:ext cx="3194050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2982" y="1851655"/>
            <a:ext cx="762000" cy="243923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320182" y="5731686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transversely isotropic material:                       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" y="152400"/>
            <a:ext cx="12192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Hooke’s Law – Transverse Isotropic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35903" y="1803095"/>
                <a:ext cx="3226396" cy="3198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903" y="1803095"/>
                <a:ext cx="3226396" cy="319818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93571" y="5859762"/>
                <a:ext cx="1093569" cy="577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571" y="5859762"/>
                <a:ext cx="1093569" cy="57727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661689" y="5725251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Reciprocity: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61689" y="5245423"/>
            <a:ext cx="11145795" cy="454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There are only 5 unique terms in the above matrix, because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9679666" y="3859823"/>
            <a:ext cx="2430352" cy="1293494"/>
          </a:xfrm>
          <a:prstGeom prst="wedgeRoundRectCallout">
            <a:avLst>
              <a:gd name="adj1" fmla="val -37361"/>
              <a:gd name="adj2" fmla="val 7852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79666" y="3980707"/>
            <a:ext cx="2460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applies to the ‘isotropic’ directions </a:t>
            </a:r>
            <a:br>
              <a:rPr lang="en-US" dirty="0"/>
            </a:br>
            <a:r>
              <a:rPr lang="en-US" dirty="0"/>
              <a:t>(2 and 3 in this case)</a:t>
            </a:r>
          </a:p>
        </p:txBody>
      </p:sp>
      <p:pic>
        <p:nvPicPr>
          <p:cNvPr id="18" name="Picture 2" descr="Image result for unidirectional composite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930" y="1111484"/>
            <a:ext cx="2561733" cy="152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55554" y="1818053"/>
            <a:ext cx="750377" cy="23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9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6" grpId="0"/>
      <p:bldP spid="20" grpId="0"/>
      <p:bldP spid="22" grpId="0"/>
      <p:bldP spid="3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DA65C6-419B-4732-A013-925BB117E35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53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234" y="4677179"/>
            <a:ext cx="11145795" cy="9047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planes are symmetric (direction of testing or loading doesn’t matter)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only 2 unique coefficients required (E, v)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1132" y="5519682"/>
            <a:ext cx="4876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isotropic materials:                      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759331" y="5585240"/>
          <a:ext cx="1447800" cy="77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787400" imgH="419100" progId="Equation.3">
                  <p:embed/>
                </p:oleObj>
              </mc:Choice>
              <mc:Fallback>
                <p:oleObj name="Equation" r:id="rId4" imgW="787400" imgH="4191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31" y="5585240"/>
                        <a:ext cx="1447800" cy="771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6200" y="1523954"/>
            <a:ext cx="762000" cy="2439236"/>
          </a:xfrm>
          <a:prstGeom prst="rect">
            <a:avLst/>
          </a:prstGeom>
        </p:spPr>
      </p:pic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" y="152400"/>
            <a:ext cx="12192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Hooke’s Law – Isotropic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59121" y="1475394"/>
                <a:ext cx="3226396" cy="3198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121" y="1475394"/>
                <a:ext cx="3226396" cy="31981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80542" y="974726"/>
                <a:ext cx="1636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542" y="974726"/>
                <a:ext cx="163673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833" t="-28889" r="-371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53538" y="979900"/>
                <a:ext cx="1954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538" y="979900"/>
                <a:ext cx="195450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4375" t="-28889" r="-281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696200" y="979992"/>
                <a:ext cx="19325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979992"/>
                <a:ext cx="193251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3155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4343" y="1513863"/>
            <a:ext cx="750377" cy="23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9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209800"/>
            <a:ext cx="4856871" cy="3309668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Hooke’s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914401"/>
            <a:ext cx="1089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Linear, elastic material in elastic regime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ea typeface="ＭＳ Ｐゴシック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>
                <a:ea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</a:rPr>
              <a:t>: Find strain of block in </a:t>
            </a:r>
            <a:r>
              <a:rPr lang="en-US" sz="2400" u="sng" dirty="0">
                <a:ea typeface="ＭＳ Ｐゴシック" charset="0"/>
              </a:rPr>
              <a:t>uniaxial</a:t>
            </a:r>
            <a:r>
              <a:rPr lang="en-US" sz="2400" dirty="0">
                <a:ea typeface="ＭＳ Ｐゴシック" charset="0"/>
              </a:rPr>
              <a:t> tension, assuming isotropy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243851"/>
            <a:ext cx="1314450" cy="4429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014" y="4805362"/>
            <a:ext cx="2228850" cy="757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3296811"/>
            <a:ext cx="2543175" cy="77152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552700" y="5010057"/>
            <a:ext cx="628650" cy="34785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424064" y="2133600"/>
                <a:ext cx="1081386" cy="627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064" y="2133600"/>
                <a:ext cx="1081386" cy="6276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3784934" y="2384218"/>
            <a:ext cx="457200" cy="22145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57450" y="5525869"/>
            <a:ext cx="531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(note non-zero strain in transverse directions even though there is no stress in those directions!)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702F4-2CB6-477E-ACC4-EB706D7B0CC7}"/>
              </a:ext>
            </a:extLst>
          </p:cNvPr>
          <p:cNvSpPr txBox="1"/>
          <p:nvPr/>
        </p:nvSpPr>
        <p:spPr>
          <a:xfrm>
            <a:off x="2971800" y="3104822"/>
            <a:ext cx="4114800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Be super careful when using this “apparent” definition: It </a:t>
            </a:r>
            <a:r>
              <a:rPr lang="en-US" b="1" dirty="0"/>
              <a:t>only</a:t>
            </a:r>
            <a:r>
              <a:rPr lang="en-US" dirty="0"/>
              <a:t> works for uniaxial tension loading without any addition boundary conditions!</a:t>
            </a:r>
          </a:p>
        </p:txBody>
      </p:sp>
    </p:spTree>
    <p:extLst>
      <p:ext uri="{BB962C8B-B14F-4D97-AF65-F5344CB8AC3E}">
        <p14:creationId xmlns:p14="http://schemas.microsoft.com/office/powerpoint/2010/main" val="76544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18" grpId="0" animBg="1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73" y="1134438"/>
            <a:ext cx="10515600" cy="14405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Let’s revisit our example from earlier. Find the strains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resulting from uniaxial loading of a linear elastic,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isotropic block of material.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70272" y="108578"/>
            <a:ext cx="3937128" cy="2778444"/>
            <a:chOff x="8289421" y="1222049"/>
            <a:chExt cx="3247895" cy="22920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27083" y="1323794"/>
              <a:ext cx="3110233" cy="219030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289421" y="1222049"/>
              <a:ext cx="623843" cy="7178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349" y="2781255"/>
            <a:ext cx="762000" cy="2439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20270" y="2732695"/>
                <a:ext cx="3226396" cy="3198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70" y="2732695"/>
                <a:ext cx="3226396" cy="3198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5460019" y="3894992"/>
            <a:ext cx="835269" cy="32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64571" y="2974034"/>
                <a:ext cx="3226396" cy="3198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571" y="2974034"/>
                <a:ext cx="3226396" cy="31981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273952" y="2927979"/>
                <a:ext cx="790775" cy="2057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952" y="2927979"/>
                <a:ext cx="790775" cy="20574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46" y="0"/>
            <a:ext cx="11292254" cy="1325563"/>
          </a:xfrm>
        </p:spPr>
        <p:txBody>
          <a:bodyPr/>
          <a:lstStyle/>
          <a:p>
            <a:r>
              <a:rPr lang="en-US" dirty="0"/>
              <a:t>Generalized Hooke’s Law – Example 1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766" y="2730619"/>
            <a:ext cx="750377" cy="23646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4741" y="2927979"/>
            <a:ext cx="750377" cy="23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45" y="1123085"/>
            <a:ext cx="8542955" cy="9431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What if the block is in compression and constrained as shown? How does that change the setup?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422" y="2938027"/>
            <a:ext cx="762000" cy="2439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0343" y="2889467"/>
                <a:ext cx="3226396" cy="3198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43" y="2889467"/>
                <a:ext cx="3226396" cy="31981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/>
          <p:cNvSpPr/>
          <p:nvPr/>
        </p:nvSpPr>
        <p:spPr>
          <a:xfrm>
            <a:off x="5152292" y="3920525"/>
            <a:ext cx="835269" cy="325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56844" y="2999567"/>
                <a:ext cx="3226396" cy="3198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/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/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844" y="2999567"/>
                <a:ext cx="3226396" cy="3198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98244" y="2958610"/>
                <a:ext cx="790775" cy="20599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244" y="2958610"/>
                <a:ext cx="790775" cy="20599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9966225" y="2953512"/>
                <a:ext cx="790775" cy="20574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225" y="2953512"/>
                <a:ext cx="790775" cy="2057486"/>
              </a:xfrm>
              <a:prstGeom prst="rect">
                <a:avLst/>
              </a:prstGeom>
              <a:blipFill>
                <a:blip r:embed="rId8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US" dirty="0"/>
              <a:t>Generalized Hooke’s Law –Example 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4972" y="78859"/>
            <a:ext cx="3253279" cy="2810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15468" y="2999567"/>
                <a:ext cx="790775" cy="20599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468" y="2999567"/>
                <a:ext cx="790775" cy="20599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839" y="2847245"/>
            <a:ext cx="750377" cy="23646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2"/>
          <a:srcRect t="50092"/>
          <a:stretch/>
        </p:blipFill>
        <p:spPr>
          <a:xfrm>
            <a:off x="6069852" y="4008376"/>
            <a:ext cx="675539" cy="10624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5DBF69-3F4B-4186-9D27-D9D97BE8F9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27"/>
          <a:stretch/>
        </p:blipFill>
        <p:spPr>
          <a:xfrm>
            <a:off x="9877425" y="3231464"/>
            <a:ext cx="1056180" cy="28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9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3" grpId="0"/>
      <p:bldP spid="15" grpId="0"/>
      <p:bldP spid="16" grpId="0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Anisotropic Material – Example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1367" y="1550152"/>
            <a:ext cx="5972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unidirectional composite material is used in a design, and is loaded in such a way that the resulting stress state at a critical point is </a:t>
            </a:r>
            <a:r>
              <a:rPr lang="en-US" sz="2000" dirty="0">
                <a:latin typeface="Symbol" panose="05050102010706020507" pitchFamily="18" charset="2"/>
              </a:rPr>
              <a:t>s</a:t>
            </a:r>
            <a:r>
              <a:rPr lang="en-US" sz="2000" baseline="-25000" dirty="0"/>
              <a:t>11</a:t>
            </a:r>
            <a:r>
              <a:rPr lang="en-US" sz="2000" dirty="0"/>
              <a:t>=-3.5MPa, </a:t>
            </a:r>
            <a:r>
              <a:rPr lang="en-US" sz="2000" dirty="0">
                <a:latin typeface="Symbol" panose="05050102010706020507" pitchFamily="18" charset="2"/>
              </a:rPr>
              <a:t>s</a:t>
            </a:r>
            <a:r>
              <a:rPr lang="en-US" sz="2000" baseline="-25000" dirty="0"/>
              <a:t>22</a:t>
            </a:r>
            <a:r>
              <a:rPr lang="en-US" sz="2000" dirty="0"/>
              <a:t>=7.0 MPa, </a:t>
            </a:r>
            <a:r>
              <a:rPr lang="en-US" sz="2000" dirty="0">
                <a:latin typeface="Symbol" panose="05050102010706020507" pitchFamily="18" charset="2"/>
              </a:rPr>
              <a:t>s</a:t>
            </a:r>
            <a:r>
              <a:rPr lang="en-US" sz="2000" baseline="-25000" dirty="0"/>
              <a:t>12</a:t>
            </a:r>
            <a:r>
              <a:rPr lang="en-US" sz="2000" dirty="0"/>
              <a:t>= -1.4 MPa</a:t>
            </a:r>
          </a:p>
        </p:txBody>
      </p:sp>
      <p:pic>
        <p:nvPicPr>
          <p:cNvPr id="8194" name="Picture 2" descr="Image result for transverse isotropic mate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5" y="1066800"/>
            <a:ext cx="41624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36379" y="2992223"/>
            <a:ext cx="6924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 the resulting engineering strains at this critical point.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170" y="3523086"/>
            <a:ext cx="762000" cy="2358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56622" y="3517025"/>
                <a:ext cx="3226396" cy="3198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</m:eqAr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/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</m:mr>
                                <m:mr>
                                  <m:e/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23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22" y="3517025"/>
                <a:ext cx="3226396" cy="31981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4267200"/>
            <a:ext cx="3268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</a:t>
            </a:r>
            <a:r>
              <a:rPr lang="en-US" sz="2400" baseline="-25000" dirty="0" err="1"/>
              <a:t>f</a:t>
            </a:r>
            <a:r>
              <a:rPr lang="en-US" sz="2400" dirty="0"/>
              <a:t>=14 GPa </a:t>
            </a:r>
            <a:br>
              <a:rPr lang="en-US" sz="2400" dirty="0"/>
            </a:br>
            <a:r>
              <a:rPr lang="en-US" sz="2400" dirty="0" err="1"/>
              <a:t>E</a:t>
            </a:r>
            <a:r>
              <a:rPr lang="en-US" sz="2400" baseline="-25000" dirty="0" err="1"/>
              <a:t>m</a:t>
            </a:r>
            <a:r>
              <a:rPr lang="en-US" sz="2400" dirty="0"/>
              <a:t>=3.5 GPa</a:t>
            </a:r>
          </a:p>
          <a:p>
            <a:r>
              <a:rPr lang="en-US" sz="2400" dirty="0" err="1"/>
              <a:t>G</a:t>
            </a:r>
            <a:r>
              <a:rPr lang="en-US" sz="2400" baseline="-25000" dirty="0" err="1"/>
              <a:t>fm</a:t>
            </a:r>
            <a:r>
              <a:rPr lang="en-US" sz="2400" dirty="0"/>
              <a:t>=4.2 GPa</a:t>
            </a:r>
            <a:br>
              <a:rPr lang="en-US" sz="2400" dirty="0"/>
            </a:br>
            <a:r>
              <a:rPr lang="en-US" sz="2400" dirty="0" err="1">
                <a:latin typeface="Symbol" panose="05050102010706020507" pitchFamily="18" charset="2"/>
              </a:rPr>
              <a:t>n</a:t>
            </a:r>
            <a:r>
              <a:rPr lang="en-US" sz="2400" baseline="-25000" dirty="0" err="1"/>
              <a:t>fm</a:t>
            </a:r>
            <a:r>
              <a:rPr lang="en-US" sz="2400" dirty="0"/>
              <a:t>=0.4</a:t>
            </a:r>
            <a:br>
              <a:rPr lang="en-US" sz="2400" dirty="0"/>
            </a:br>
            <a:r>
              <a:rPr lang="en-US" sz="2400" dirty="0" err="1">
                <a:latin typeface="Symbol" panose="05050102010706020507" pitchFamily="18" charset="2"/>
              </a:rPr>
              <a:t>n</a:t>
            </a:r>
            <a:r>
              <a:rPr lang="en-US" sz="2400" baseline="-25000" dirty="0" err="1"/>
              <a:t>mm</a:t>
            </a:r>
            <a:r>
              <a:rPr lang="en-US" sz="2400" dirty="0"/>
              <a:t>=0.1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245" y="3517025"/>
            <a:ext cx="750377" cy="23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75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Anisotropic Material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1367" y="1550152"/>
            <a:ext cx="59724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unidirectional composite material is used in a design, and is loaded in such a way that the resulting strain state at a critical point is </a:t>
            </a:r>
            <a:r>
              <a:rPr lang="en-US" sz="2000" dirty="0">
                <a:latin typeface="Symbol" panose="05050102010706020507" pitchFamily="18" charset="2"/>
              </a:rPr>
              <a:t>s</a:t>
            </a:r>
            <a:r>
              <a:rPr lang="en-US" sz="2000" baseline="-25000" dirty="0"/>
              <a:t>1</a:t>
            </a:r>
            <a:r>
              <a:rPr lang="en-US" sz="2000" dirty="0"/>
              <a:t>=-3.5MPa, </a:t>
            </a:r>
            <a:r>
              <a:rPr lang="en-US" sz="2000" dirty="0">
                <a:latin typeface="Symbol" panose="05050102010706020507" pitchFamily="18" charset="2"/>
              </a:rPr>
              <a:t>s</a:t>
            </a:r>
            <a:r>
              <a:rPr lang="en-US" sz="2000" baseline="-25000" dirty="0"/>
              <a:t>2</a:t>
            </a:r>
            <a:r>
              <a:rPr lang="en-US" sz="2000" dirty="0"/>
              <a:t>=7.0 MPa, </a:t>
            </a:r>
            <a:r>
              <a:rPr lang="en-US" sz="2000" dirty="0">
                <a:latin typeface="Symbol" panose="05050102010706020507" pitchFamily="18" charset="2"/>
              </a:rPr>
              <a:t>t</a:t>
            </a:r>
            <a:r>
              <a:rPr lang="en-US" sz="2000" baseline="-25000" dirty="0"/>
              <a:t>12</a:t>
            </a:r>
            <a:r>
              <a:rPr lang="en-US" sz="2000" dirty="0"/>
              <a:t>= -1.4 MPa</a:t>
            </a:r>
          </a:p>
        </p:txBody>
      </p:sp>
      <p:pic>
        <p:nvPicPr>
          <p:cNvPr id="8194" name="Picture 2" descr="Image result for transverse isotropic mate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5" y="1066800"/>
            <a:ext cx="41624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20962" y="2995253"/>
            <a:ext cx="6332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 the resulting strains at this critical point.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02946" y="3592291"/>
                <a:ext cx="2798587" cy="521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946" y="3592291"/>
                <a:ext cx="2798587" cy="5210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02946" y="4247148"/>
                <a:ext cx="3026149" cy="521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946" y="4247148"/>
                <a:ext cx="3026149" cy="5210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02946" y="4939487"/>
                <a:ext cx="3026149" cy="521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946" y="4939487"/>
                <a:ext cx="3026149" cy="5210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43727" y="5747898"/>
                <a:ext cx="1007134" cy="517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727" y="5747898"/>
                <a:ext cx="1007134" cy="5177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37009" y="5747898"/>
                <a:ext cx="1012457" cy="517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09" y="5747898"/>
                <a:ext cx="1012457" cy="5177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708609" y="5747898"/>
                <a:ext cx="1007135" cy="517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09" y="5747898"/>
                <a:ext cx="1007135" cy="5177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8610600" y="3459892"/>
            <a:ext cx="483973" cy="653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852586" y="4111415"/>
            <a:ext cx="483973" cy="653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982338" y="4873287"/>
            <a:ext cx="483973" cy="653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722978" y="5702911"/>
            <a:ext cx="483973" cy="653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970189" y="5702911"/>
            <a:ext cx="483973" cy="653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75224" y="3274328"/>
            <a:ext cx="7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92143" y="3927907"/>
            <a:ext cx="7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23682" y="4653236"/>
            <a:ext cx="7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44997" y="5471948"/>
            <a:ext cx="7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82761" y="5479345"/>
            <a:ext cx="75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3400" y="4297239"/>
            <a:ext cx="32685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1</a:t>
            </a:r>
            <a:r>
              <a:rPr lang="en-US" sz="2400" dirty="0"/>
              <a:t>=14 GPa </a:t>
            </a:r>
            <a:br>
              <a:rPr lang="en-US" sz="2400" dirty="0"/>
            </a:br>
            <a:r>
              <a:rPr lang="en-US" sz="2400" dirty="0"/>
              <a:t>E</a:t>
            </a:r>
            <a:r>
              <a:rPr lang="en-US" sz="2400" baseline="-25000" dirty="0"/>
              <a:t>2</a:t>
            </a:r>
            <a:r>
              <a:rPr lang="en-US" sz="2400" dirty="0"/>
              <a:t>=3.5 GPa</a:t>
            </a:r>
          </a:p>
          <a:p>
            <a:r>
              <a:rPr lang="en-US" sz="2400" dirty="0"/>
              <a:t>G</a:t>
            </a:r>
            <a:r>
              <a:rPr lang="en-US" sz="2400" baseline="-25000" dirty="0"/>
              <a:t>12</a:t>
            </a:r>
            <a:r>
              <a:rPr lang="en-US" sz="2400" dirty="0"/>
              <a:t>=4.2 GPa</a:t>
            </a:r>
            <a:br>
              <a:rPr lang="en-US" sz="2400" dirty="0"/>
            </a:br>
            <a:r>
              <a:rPr lang="en-US" sz="2400" dirty="0">
                <a:latin typeface="Symbol" panose="05050102010706020507" pitchFamily="18" charset="2"/>
              </a:rPr>
              <a:t>n</a:t>
            </a:r>
            <a:r>
              <a:rPr lang="en-US" sz="2400" baseline="-25000" dirty="0"/>
              <a:t>12</a:t>
            </a:r>
            <a:r>
              <a:rPr lang="en-US" sz="2400" dirty="0"/>
              <a:t>=0.4</a:t>
            </a:r>
            <a:br>
              <a:rPr lang="en-US" sz="2400" dirty="0"/>
            </a:br>
            <a:r>
              <a:rPr lang="en-US" sz="2400" dirty="0">
                <a:latin typeface="Symbol" panose="05050102010706020507" pitchFamily="18" charset="2"/>
              </a:rPr>
              <a:t>n</a:t>
            </a:r>
            <a:r>
              <a:rPr lang="en-US" sz="2400" baseline="-25000" dirty="0"/>
              <a:t>23</a:t>
            </a:r>
            <a:r>
              <a:rPr lang="en-US" sz="2400" dirty="0"/>
              <a:t>=0.1</a:t>
            </a:r>
          </a:p>
        </p:txBody>
      </p:sp>
    </p:spTree>
    <p:extLst>
      <p:ext uri="{BB962C8B-B14F-4D97-AF65-F5344CB8AC3E}">
        <p14:creationId xmlns:p14="http://schemas.microsoft.com/office/powerpoint/2010/main" val="328134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  <p:bldP spid="24" grpId="0"/>
      <p:bldP spid="25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Representing Changes in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01" y="1249835"/>
            <a:ext cx="3771900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08702" y="2719377"/>
                <a:ext cx="4028282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02" y="2719377"/>
                <a:ext cx="4028282" cy="299249"/>
              </a:xfrm>
              <a:prstGeom prst="rect">
                <a:avLst/>
              </a:prstGeom>
              <a:blipFill rotWithShape="0">
                <a:blip r:embed="rId4"/>
                <a:stretch>
                  <a:fillRect l="-908" r="-908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741646" y="1249835"/>
            <a:ext cx="38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an isotropic material, 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25763" y="1678736"/>
                <a:ext cx="2109937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𝑙𝑎𝑡𝑒𝑟𝑎𝑙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𝑠𝑡𝑟𝑎𝑖𝑛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𝑎𝑥𝑖𝑎𝑙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𝑠𝑡𝑟𝑎𝑖𝑛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63" y="1678736"/>
                <a:ext cx="2109937" cy="5259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21559" y="3299279"/>
                <a:ext cx="414030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𝑑𝑥𝑑𝑦𝑑𝑧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559" y="3299279"/>
                <a:ext cx="4140300" cy="299249"/>
              </a:xfrm>
              <a:prstGeom prst="rect">
                <a:avLst/>
              </a:prstGeom>
              <a:blipFill rotWithShape="0">
                <a:blip r:embed="rId6"/>
                <a:stretch>
                  <a:fillRect l="-735" r="-73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65159" y="4118836"/>
                <a:ext cx="4577215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59" y="4118836"/>
                <a:ext cx="4577215" cy="754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797297" y="4267614"/>
            <a:ext cx="2489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Dilatational strain,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77062" y="5137841"/>
                <a:ext cx="3968394" cy="743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062" y="5137841"/>
                <a:ext cx="3968394" cy="743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844227" y="5286619"/>
            <a:ext cx="205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bulk modulus,</a:t>
            </a:r>
          </a:p>
        </p:txBody>
      </p:sp>
      <p:pic>
        <p:nvPicPr>
          <p:cNvPr id="10244" name="Picture 4" descr="https://upload.wikimedia.org/wikipedia/commons/thumb/2/20/Isostatic_pressure_deformation.svg/1920px-Isostatic_pressure_deformation.svg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66"/>
          <a:stretch/>
        </p:blipFill>
        <p:spPr bwMode="auto">
          <a:xfrm>
            <a:off x="-10971" y="3350554"/>
            <a:ext cx="3772352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84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Strain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114" y="1129384"/>
            <a:ext cx="11177771" cy="4351338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Recall:  </a:t>
            </a:r>
            <a:r>
              <a:rPr lang="en-US" sz="2200" dirty="0">
                <a:solidFill>
                  <a:schemeClr val="tx1"/>
                </a:solidFill>
              </a:rPr>
              <a:t>Strain energy density in linear elastic region (i.e., recoverable energy) was: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Note that this equation is for one direction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Stress in one direction produces deformation in other directions, but this doesn’t create work in the other directions </a:t>
            </a:r>
          </a:p>
          <a:p>
            <a:r>
              <a:rPr lang="en-US" sz="2200" dirty="0">
                <a:solidFill>
                  <a:schemeClr val="tx1"/>
                </a:solidFill>
              </a:rPr>
              <a:t>This is because work is the force times the displacement created in the </a:t>
            </a:r>
            <a:r>
              <a:rPr lang="en-US" sz="2200" u="sng" dirty="0">
                <a:solidFill>
                  <a:schemeClr val="tx1"/>
                </a:solidFill>
              </a:rPr>
              <a:t>same direction</a:t>
            </a:r>
            <a:r>
              <a:rPr lang="en-US" sz="2200" dirty="0">
                <a:solidFill>
                  <a:schemeClr val="tx1"/>
                </a:solidFill>
              </a:rPr>
              <a:t> of the force.</a:t>
            </a:r>
          </a:p>
          <a:p>
            <a:r>
              <a:rPr lang="en-US" sz="2200" dirty="0">
                <a:solidFill>
                  <a:schemeClr val="tx1"/>
                </a:solidFill>
              </a:rPr>
              <a:t>In 3D: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7200"/>
          <a:stretch/>
        </p:blipFill>
        <p:spPr>
          <a:xfrm>
            <a:off x="3404419" y="1748261"/>
            <a:ext cx="4019550" cy="990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463" y="5130338"/>
            <a:ext cx="4531404" cy="892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5040"/>
          <a:stretch/>
        </p:blipFill>
        <p:spPr>
          <a:xfrm>
            <a:off x="7338719" y="1914258"/>
            <a:ext cx="2381250" cy="75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Strain Energy in Shear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51" y="1542125"/>
            <a:ext cx="9160379" cy="4351338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The definition for strain energy density with shear is analogous</a:t>
            </a:r>
          </a:p>
          <a:p>
            <a:r>
              <a:rPr lang="en-US" sz="2200" dirty="0">
                <a:solidFill>
                  <a:schemeClr val="tx1"/>
                </a:solidFill>
              </a:rPr>
              <a:t>In 1D: 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In 3D: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Generalized strain energy density is then equal to: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55" y="5450440"/>
            <a:ext cx="7439025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629" y="2060338"/>
            <a:ext cx="3743325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31820"/>
          <a:stretch/>
        </p:blipFill>
        <p:spPr>
          <a:xfrm>
            <a:off x="6155954" y="1972373"/>
            <a:ext cx="2714581" cy="923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3110520"/>
            <a:ext cx="4486275" cy="771525"/>
          </a:xfrm>
          <a:prstGeom prst="rect">
            <a:avLst/>
          </a:prstGeom>
        </p:spPr>
      </p:pic>
      <p:pic>
        <p:nvPicPr>
          <p:cNvPr id="9220" name="Picture 4" descr="Shear stress versus shear strain For homogeneous &amp;amp; isotropic materials pure  shear causes angular distortion of a material as shown above. Pure shear  is. - ppt download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t="16086" r="27309" b="15752"/>
          <a:stretch/>
        </p:blipFill>
        <p:spPr bwMode="auto">
          <a:xfrm>
            <a:off x="8870535" y="169793"/>
            <a:ext cx="3144852" cy="233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6208" y="1653503"/>
            <a:ext cx="1626592" cy="338642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0972800" y="245271"/>
            <a:ext cx="1219200" cy="4175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545367" y="397670"/>
            <a:ext cx="586812" cy="16626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4795" y="1302126"/>
            <a:ext cx="784577" cy="28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3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477336-78FB-4DCC-9A77-A7317F2A869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0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CB7CFC22-2C78-405E-A619-88E2E902C65B}"/>
              </a:ext>
            </a:extLst>
          </p:cNvPr>
          <p:cNvGrpSpPr/>
          <p:nvPr/>
        </p:nvGrpSpPr>
        <p:grpSpPr>
          <a:xfrm>
            <a:off x="5943600" y="1981200"/>
            <a:ext cx="5334000" cy="3634803"/>
            <a:chOff x="5943600" y="1981200"/>
            <a:chExt cx="5334000" cy="363480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FAD8B6E-C3E2-4507-9342-9E429441BF6A}"/>
                </a:ext>
              </a:extLst>
            </p:cNvPr>
            <p:cNvGrpSpPr/>
            <p:nvPr/>
          </p:nvGrpSpPr>
          <p:grpSpPr>
            <a:xfrm>
              <a:off x="5943600" y="1981200"/>
              <a:ext cx="5334000" cy="3634803"/>
              <a:chOff x="5943601" y="3001864"/>
              <a:chExt cx="5334000" cy="3634803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3601" y="3001864"/>
                <a:ext cx="5334000" cy="3634803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D30A29-959F-4834-8C59-D2300EA1327D}"/>
                  </a:ext>
                </a:extLst>
              </p:cNvPr>
              <p:cNvSpPr/>
              <p:nvPr/>
            </p:nvSpPr>
            <p:spPr>
              <a:xfrm>
                <a:off x="5943601" y="4495800"/>
                <a:ext cx="1447799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4E32A1-648C-4524-887E-D3C7079B4C4D}"/>
                  </a:ext>
                </a:extLst>
              </p:cNvPr>
              <p:cNvSpPr/>
              <p:nvPr/>
            </p:nvSpPr>
            <p:spPr>
              <a:xfrm>
                <a:off x="10024000" y="4495800"/>
                <a:ext cx="800101" cy="381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FC8A9DCF-DD3B-4715-9FE2-880B5A48C0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69128" y="4724400"/>
                <a:ext cx="1154973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258214-A323-4EED-8764-696FF3436F08}"/>
                  </a:ext>
                </a:extLst>
              </p:cNvPr>
              <p:cNvSpPr/>
              <p:nvPr/>
            </p:nvSpPr>
            <p:spPr>
              <a:xfrm>
                <a:off x="8839200" y="5638800"/>
                <a:ext cx="1905000" cy="838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E3AA6E3-B626-44FA-B5CF-0E9732546062}"/>
                  </a:ext>
                </a:extLst>
              </p:cNvPr>
              <p:cNvSpPr/>
              <p:nvPr/>
            </p:nvSpPr>
            <p:spPr>
              <a:xfrm>
                <a:off x="7467600" y="5863667"/>
                <a:ext cx="1905000" cy="6557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6ADE29C-A5C1-4525-9AB5-6CFA91DCBA77}"/>
                  </a:ext>
                </a:extLst>
              </p:cNvPr>
              <p:cNvSpPr/>
              <p:nvPr/>
            </p:nvSpPr>
            <p:spPr>
              <a:xfrm>
                <a:off x="6849728" y="3657602"/>
                <a:ext cx="922672" cy="464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BB78CCE-3518-4B5F-9524-EBF1145758E2}"/>
                  </a:ext>
                </a:extLst>
              </p:cNvPr>
              <p:cNvSpPr/>
              <p:nvPr/>
            </p:nvSpPr>
            <p:spPr>
              <a:xfrm>
                <a:off x="8534400" y="3048001"/>
                <a:ext cx="2209800" cy="8381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EBD6132-479A-4279-A55B-6A1EF456D4D9}"/>
                  </a:ext>
                </a:extLst>
              </p:cNvPr>
              <p:cNvSpPr/>
              <p:nvPr/>
            </p:nvSpPr>
            <p:spPr>
              <a:xfrm>
                <a:off x="6439554" y="4872573"/>
                <a:ext cx="922672" cy="464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48FEC2-E4DE-4EB1-8608-909BDF66F520}"/>
                  </a:ext>
                </a:extLst>
              </p:cNvPr>
              <p:cNvSpPr/>
              <p:nvPr/>
            </p:nvSpPr>
            <p:spPr>
              <a:xfrm>
                <a:off x="9962714" y="3733800"/>
                <a:ext cx="922672" cy="687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25332F-A457-48BE-A918-31DE1367FC0E}"/>
                  </a:ext>
                </a:extLst>
              </p:cNvPr>
              <p:cNvSpPr/>
              <p:nvPr/>
            </p:nvSpPr>
            <p:spPr>
              <a:xfrm>
                <a:off x="9405257" y="3305298"/>
                <a:ext cx="922672" cy="687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D94E34AB-188B-452D-8D2F-C34791D627B3}"/>
                  </a:ext>
                </a:extLst>
              </p:cNvPr>
              <p:cNvSpPr/>
              <p:nvPr/>
            </p:nvSpPr>
            <p:spPr>
              <a:xfrm>
                <a:off x="9413530" y="5273392"/>
                <a:ext cx="914399" cy="411481"/>
              </a:xfrm>
              <a:prstGeom prst="parallelogram">
                <a:avLst>
                  <a:gd name="adj" fmla="val 738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2465E54-E0DF-40FF-8396-B743F37EDE1B}"/>
                </a:ext>
              </a:extLst>
            </p:cNvPr>
            <p:cNvGrpSpPr/>
            <p:nvPr/>
          </p:nvGrpSpPr>
          <p:grpSpPr>
            <a:xfrm>
              <a:off x="8244403" y="2572456"/>
              <a:ext cx="914400" cy="281360"/>
              <a:chOff x="1981200" y="4401225"/>
              <a:chExt cx="914400" cy="28136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BA686DC-E289-45E6-BD22-A77B3FD9D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200" y="4664209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E0C89A5-5CD1-4E4C-B0DF-76F9164A75E1}"/>
                  </a:ext>
                </a:extLst>
              </p:cNvPr>
              <p:cNvCxnSpPr>
                <a:cxnSpLocks/>
              </p:cNvCxnSpPr>
              <p:nvPr/>
            </p:nvCxnSpPr>
            <p:spPr>
              <a:xfrm rot="-3600000">
                <a:off x="1912621" y="454542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34C3220-CE55-4C66-8066-246F256E6570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065021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CCA2455-1EF9-4AC2-A6A3-1B11F9CC1C5C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2326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5E8DF93-36E1-4FB3-ADFE-664B3F4E9A2B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3850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4A5A349-0AB0-4106-B69B-3F25FCFAC4B4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5374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4C9E9BD-40B6-489A-8159-222FA4B52B7F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6898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EBDC5A1-FF2F-403E-903C-3002AB8F5CE5}"/>
                </a:ext>
              </a:extLst>
            </p:cNvPr>
            <p:cNvGrpSpPr/>
            <p:nvPr/>
          </p:nvGrpSpPr>
          <p:grpSpPr>
            <a:xfrm rot="16200000">
              <a:off x="6778932" y="3966916"/>
              <a:ext cx="914400" cy="281360"/>
              <a:chOff x="1981200" y="4401225"/>
              <a:chExt cx="914400" cy="28136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10C28EA-7BFB-4051-B270-D00E33CC2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200" y="4664209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C965489-C695-4D1B-BEE7-234A7E648ACE}"/>
                  </a:ext>
                </a:extLst>
              </p:cNvPr>
              <p:cNvCxnSpPr>
                <a:cxnSpLocks/>
              </p:cNvCxnSpPr>
              <p:nvPr/>
            </p:nvCxnSpPr>
            <p:spPr>
              <a:xfrm rot="-3600000">
                <a:off x="1912621" y="454542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B2A3D74-71F8-4385-BFF1-B80F5CC35904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065021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AC624E7-B0B0-4B95-83FF-D816287541EC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2326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185A139-996F-4BEB-96CB-640AC1AAFF1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3850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0111177-64E6-496F-8FFF-9D2F068B72CB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5374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9E0FA8D-DCE5-439F-B74D-B366582DC00A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6898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DFA5192-533E-4C4F-88C0-9B4595BE62A9}"/>
                </a:ext>
              </a:extLst>
            </p:cNvPr>
            <p:cNvGrpSpPr/>
            <p:nvPr/>
          </p:nvGrpSpPr>
          <p:grpSpPr>
            <a:xfrm rot="18900000">
              <a:off x="7123176" y="2904071"/>
              <a:ext cx="914400" cy="281360"/>
              <a:chOff x="1981200" y="4401225"/>
              <a:chExt cx="914400" cy="28136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6E530BD-E061-4DEB-98FC-5A0DEDC5B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200" y="4664209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112EA4B-D8D1-4404-B922-1B2C286FC2F4}"/>
                  </a:ext>
                </a:extLst>
              </p:cNvPr>
              <p:cNvCxnSpPr>
                <a:cxnSpLocks/>
              </p:cNvCxnSpPr>
              <p:nvPr/>
            </p:nvCxnSpPr>
            <p:spPr>
              <a:xfrm rot="-3600000">
                <a:off x="1912621" y="454542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0978822-E797-47C3-940A-41D378A24A9B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065021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F09D841-77BE-4494-9CB2-24E5DDF9F1F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2326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03C10CB-58AE-4B4A-A267-248EE4962E59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3850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219FCA3-A9F6-48CE-A7BB-27FEA4D5E96F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5374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ED7B47D-86AC-49C2-9731-D4B24D502C77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0">
                <a:off x="2689860" y="4538385"/>
                <a:ext cx="2743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Rectangle 9"/>
          <p:cNvSpPr/>
          <p:nvPr/>
        </p:nvSpPr>
        <p:spPr>
          <a:xfrm>
            <a:off x="609600" y="1700748"/>
            <a:ext cx="60163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Let’s change this up a little to introduce multiple axes of loading. For example, what if our block of material is embedded in a rigid container and is loaded in compression?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Can we determine the 3-D strains?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Hooke’s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245225"/>
            <a:ext cx="2844800" cy="476250"/>
          </a:xfrm>
        </p:spPr>
        <p:txBody>
          <a:bodyPr/>
          <a:lstStyle/>
          <a:p>
            <a:fld id="{A3B66894-0391-43BC-B80E-FC2D59A3D5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EBE31D-FA94-465B-B392-12DCFAEFE56C}"/>
              </a:ext>
            </a:extLst>
          </p:cNvPr>
          <p:cNvSpPr txBox="1"/>
          <p:nvPr/>
        </p:nvSpPr>
        <p:spPr>
          <a:xfrm flipH="1">
            <a:off x="1752600" y="4567535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Let’s get back to this.</a:t>
            </a:r>
          </a:p>
        </p:txBody>
      </p:sp>
    </p:spTree>
    <p:extLst>
      <p:ext uri="{BB962C8B-B14F-4D97-AF65-F5344CB8AC3E}">
        <p14:creationId xmlns:p14="http://schemas.microsoft.com/office/powerpoint/2010/main" val="326203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Engineering Materials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682" y="914401"/>
            <a:ext cx="6015518" cy="5330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7200" y="2362200"/>
                <a:ext cx="45720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ＭＳ Ｐゴシック" charset="0"/>
                  </a:rPr>
                  <a:t>Each material has unique 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r>
                  <a:rPr lang="en-US" sz="2400" dirty="0">
                    <a:ea typeface="ＭＳ Ｐゴシック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𝛆</m:t>
                    </m:r>
                  </m:oMath>
                </a14:m>
                <a:r>
                  <a:rPr lang="en-US" sz="2400" dirty="0">
                    <a:ea typeface="ＭＳ Ｐゴシック" charset="0"/>
                  </a:rPr>
                  <a:t> response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62200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1733" t="-514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44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Mechanical Behavior – Terminology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1"/>
            <a:ext cx="5314950" cy="3414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087" y="884572"/>
            <a:ext cx="2957513" cy="34575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" y="4321076"/>
            <a:ext cx="1097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Linear v. nonlinear (shape of curve … usually limited to elastic region)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Elastic v. inelastic (recovery of original configuration)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Yield point (or proportional limit; 0.2% offset)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Ultimate stress / strength; rupture stress / strength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Ductile v. brittle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Isotropic v. anisotropic (material symmetry)</a:t>
            </a:r>
          </a:p>
        </p:txBody>
      </p:sp>
    </p:spTree>
    <p:extLst>
      <p:ext uri="{BB962C8B-B14F-4D97-AF65-F5344CB8AC3E}">
        <p14:creationId xmlns:p14="http://schemas.microsoft.com/office/powerpoint/2010/main" val="225390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15112"/>
          <a:stretch/>
        </p:blipFill>
        <p:spPr>
          <a:xfrm>
            <a:off x="6019800" y="838199"/>
            <a:ext cx="5791200" cy="4540827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599" y="228600"/>
            <a:ext cx="10972801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Engineering (Nominal) v. True Stress/Strain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1" y="1085671"/>
            <a:ext cx="6400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Measures are essentially the same prior to yield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True and engineering strain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425" y="2286000"/>
            <a:ext cx="4371975" cy="9858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599" y="3676471"/>
            <a:ext cx="64007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True and engineering stress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ea typeface="ＭＳ Ｐゴシック" charset="0"/>
              </a:rPr>
              <a:t>material assumed incompressible (constant volume) in plastic regime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450" y="4953000"/>
            <a:ext cx="1657350" cy="414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0854" y="5595938"/>
            <a:ext cx="3300413" cy="800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7112" y="5774532"/>
            <a:ext cx="2071688" cy="44291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324600" y="5841332"/>
            <a:ext cx="685800" cy="40005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45767" y="30596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eng</a:t>
            </a:r>
            <a:r>
              <a:rPr lang="en-US" u="sng" dirty="0"/>
              <a:t> strain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312567" y="2962275"/>
            <a:ext cx="272466" cy="203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7200F9-583E-4924-859E-DE948FB2FE1B}"/>
              </a:ext>
            </a:extLst>
          </p:cNvPr>
          <p:cNvSpPr txBox="1"/>
          <p:nvPr/>
        </p:nvSpPr>
        <p:spPr>
          <a:xfrm>
            <a:off x="1328004" y="2629764"/>
            <a:ext cx="129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true strain</a:t>
            </a:r>
            <a:r>
              <a:rPr lang="en-US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65DDB4-8422-4527-8B6A-D1D09D37BAAB}"/>
              </a:ext>
            </a:extLst>
          </p:cNvPr>
          <p:cNvSpPr txBox="1"/>
          <p:nvPr/>
        </p:nvSpPr>
        <p:spPr>
          <a:xfrm>
            <a:off x="1322430" y="5806173"/>
            <a:ext cx="131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true stress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5989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0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599" y="228600"/>
            <a:ext cx="10972801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Engineering (Nominal) v. True Stress/Strain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33BF70-9278-956D-181C-A7B1FB8FD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519" y="987272"/>
            <a:ext cx="6996961" cy="56421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BF4935-C7A4-4FCC-8F90-29A286FBEF60}"/>
              </a:ext>
            </a:extLst>
          </p:cNvPr>
          <p:cNvSpPr txBox="1"/>
          <p:nvPr/>
        </p:nvSpPr>
        <p:spPr>
          <a:xfrm>
            <a:off x="4572000" y="6419016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Dowling</a:t>
            </a:r>
          </a:p>
        </p:txBody>
      </p:sp>
    </p:spTree>
    <p:extLst>
      <p:ext uri="{BB962C8B-B14F-4D97-AF65-F5344CB8AC3E}">
        <p14:creationId xmlns:p14="http://schemas.microsoft.com/office/powerpoint/2010/main" val="100977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0" y="228600"/>
            <a:ext cx="77724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Viscoelasticity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6894-0391-43BC-B80E-FC2D59A3D5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85801" y="914401"/>
            <a:ext cx="108965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Dependent on both strain and strain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Elastic since returns to unloaded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charset="0"/>
              </a:rPr>
              <a:t>Modeled as combination of springs and dashpots, e.g.,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E29CFA-0947-4FA6-9EC3-6FE9A02D07AC}"/>
              </a:ext>
            </a:extLst>
          </p:cNvPr>
          <p:cNvGrpSpPr/>
          <p:nvPr/>
        </p:nvGrpSpPr>
        <p:grpSpPr>
          <a:xfrm>
            <a:off x="1447800" y="2590800"/>
            <a:ext cx="762000" cy="3436442"/>
            <a:chOff x="1673680" y="2678668"/>
            <a:chExt cx="762000" cy="3436442"/>
          </a:xfrm>
        </p:grpSpPr>
        <p:grpSp>
          <p:nvGrpSpPr>
            <p:cNvPr id="36" name="Group 47"/>
            <p:cNvGrpSpPr>
              <a:grpSpLocks/>
            </p:cNvGrpSpPr>
            <p:nvPr/>
          </p:nvGrpSpPr>
          <p:grpSpPr bwMode="auto">
            <a:xfrm rot="5400000">
              <a:off x="737632" y="4011386"/>
              <a:ext cx="2634095" cy="762000"/>
              <a:chOff x="3312" y="3168"/>
              <a:chExt cx="1872" cy="624"/>
            </a:xfrm>
          </p:grpSpPr>
          <p:grpSp>
            <p:nvGrpSpPr>
              <p:cNvPr id="38" name="Group 48"/>
              <p:cNvGrpSpPr>
                <a:grpSpLocks/>
              </p:cNvGrpSpPr>
              <p:nvPr/>
            </p:nvGrpSpPr>
            <p:grpSpPr bwMode="auto">
              <a:xfrm>
                <a:off x="3552" y="3168"/>
                <a:ext cx="816" cy="240"/>
                <a:chOff x="3504" y="1680"/>
                <a:chExt cx="816" cy="240"/>
              </a:xfrm>
            </p:grpSpPr>
            <p:sp>
              <p:nvSpPr>
                <p:cNvPr id="56" name="Line 49"/>
                <p:cNvSpPr>
                  <a:spLocks noChangeShapeType="1"/>
                </p:cNvSpPr>
                <p:nvPr/>
              </p:nvSpPr>
              <p:spPr bwMode="auto">
                <a:xfrm>
                  <a:off x="3504" y="182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57" name="Freeform 50"/>
                <p:cNvSpPr>
                  <a:spLocks/>
                </p:cNvSpPr>
                <p:nvPr/>
              </p:nvSpPr>
              <p:spPr bwMode="auto">
                <a:xfrm>
                  <a:off x="3744" y="1680"/>
                  <a:ext cx="336" cy="240"/>
                </a:xfrm>
                <a:custGeom>
                  <a:avLst/>
                  <a:gdLst>
                    <a:gd name="T0" fmla="*/ 0 w 336"/>
                    <a:gd name="T1" fmla="*/ 144 h 240"/>
                    <a:gd name="T2" fmla="*/ 48 w 336"/>
                    <a:gd name="T3" fmla="*/ 0 h 240"/>
                    <a:gd name="T4" fmla="*/ 96 w 336"/>
                    <a:gd name="T5" fmla="*/ 240 h 240"/>
                    <a:gd name="T6" fmla="*/ 144 w 336"/>
                    <a:gd name="T7" fmla="*/ 0 h 240"/>
                    <a:gd name="T8" fmla="*/ 192 w 336"/>
                    <a:gd name="T9" fmla="*/ 240 h 240"/>
                    <a:gd name="T10" fmla="*/ 240 w 336"/>
                    <a:gd name="T11" fmla="*/ 0 h 240"/>
                    <a:gd name="T12" fmla="*/ 288 w 336"/>
                    <a:gd name="T13" fmla="*/ 240 h 240"/>
                    <a:gd name="T14" fmla="*/ 336 w 336"/>
                    <a:gd name="T15" fmla="*/ 96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36" h="240">
                      <a:moveTo>
                        <a:pt x="0" y="144"/>
                      </a:moveTo>
                      <a:lnTo>
                        <a:pt x="48" y="0"/>
                      </a:lnTo>
                      <a:lnTo>
                        <a:pt x="96" y="240"/>
                      </a:lnTo>
                      <a:lnTo>
                        <a:pt x="144" y="0"/>
                      </a:lnTo>
                      <a:lnTo>
                        <a:pt x="192" y="240"/>
                      </a:lnTo>
                      <a:lnTo>
                        <a:pt x="240" y="0"/>
                      </a:lnTo>
                      <a:lnTo>
                        <a:pt x="288" y="240"/>
                      </a:lnTo>
                      <a:lnTo>
                        <a:pt x="336" y="9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58" name="Line 51"/>
                <p:cNvSpPr>
                  <a:spLocks noChangeShapeType="1"/>
                </p:cNvSpPr>
                <p:nvPr/>
              </p:nvSpPr>
              <p:spPr bwMode="auto">
                <a:xfrm>
                  <a:off x="4080" y="182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39" name="Group 52"/>
              <p:cNvGrpSpPr>
                <a:grpSpLocks/>
              </p:cNvGrpSpPr>
              <p:nvPr/>
            </p:nvGrpSpPr>
            <p:grpSpPr bwMode="auto">
              <a:xfrm>
                <a:off x="4368" y="3216"/>
                <a:ext cx="576" cy="192"/>
                <a:chOff x="4368" y="1728"/>
                <a:chExt cx="576" cy="192"/>
              </a:xfrm>
            </p:grpSpPr>
            <p:sp>
              <p:nvSpPr>
                <p:cNvPr id="50" name="Line 53"/>
                <p:cNvSpPr>
                  <a:spLocks noChangeShapeType="1"/>
                </p:cNvSpPr>
                <p:nvPr/>
              </p:nvSpPr>
              <p:spPr bwMode="auto">
                <a:xfrm>
                  <a:off x="4368" y="182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51" name="Line 54"/>
                <p:cNvSpPr>
                  <a:spLocks noChangeShapeType="1"/>
                </p:cNvSpPr>
                <p:nvPr/>
              </p:nvSpPr>
              <p:spPr bwMode="auto">
                <a:xfrm>
                  <a:off x="4608" y="17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52" name="Line 55"/>
                <p:cNvSpPr>
                  <a:spLocks noChangeShapeType="1"/>
                </p:cNvSpPr>
                <p:nvPr/>
              </p:nvSpPr>
              <p:spPr bwMode="auto">
                <a:xfrm>
                  <a:off x="4608" y="172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53" name="Line 56"/>
                <p:cNvSpPr>
                  <a:spLocks noChangeShapeType="1"/>
                </p:cNvSpPr>
                <p:nvPr/>
              </p:nvSpPr>
              <p:spPr bwMode="auto">
                <a:xfrm>
                  <a:off x="4608" y="1920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54" name="Line 57"/>
                <p:cNvSpPr>
                  <a:spLocks noChangeShapeType="1"/>
                </p:cNvSpPr>
                <p:nvPr/>
              </p:nvSpPr>
              <p:spPr bwMode="auto">
                <a:xfrm>
                  <a:off x="4704" y="17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55" name="Line 58"/>
                <p:cNvSpPr>
                  <a:spLocks noChangeShapeType="1"/>
                </p:cNvSpPr>
                <p:nvPr/>
              </p:nvSpPr>
              <p:spPr bwMode="auto">
                <a:xfrm>
                  <a:off x="4704" y="182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grpSp>
            <p:nvGrpSpPr>
              <p:cNvPr id="40" name="Group 59"/>
              <p:cNvGrpSpPr>
                <a:grpSpLocks/>
              </p:cNvGrpSpPr>
              <p:nvPr/>
            </p:nvGrpSpPr>
            <p:grpSpPr bwMode="auto">
              <a:xfrm>
                <a:off x="3840" y="3552"/>
                <a:ext cx="816" cy="240"/>
                <a:chOff x="3504" y="1680"/>
                <a:chExt cx="816" cy="240"/>
              </a:xfrm>
            </p:grpSpPr>
            <p:sp>
              <p:nvSpPr>
                <p:cNvPr id="47" name="Line 60"/>
                <p:cNvSpPr>
                  <a:spLocks noChangeShapeType="1"/>
                </p:cNvSpPr>
                <p:nvPr/>
              </p:nvSpPr>
              <p:spPr bwMode="auto">
                <a:xfrm>
                  <a:off x="3504" y="182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48" name="Freeform 61"/>
                <p:cNvSpPr>
                  <a:spLocks/>
                </p:cNvSpPr>
                <p:nvPr/>
              </p:nvSpPr>
              <p:spPr bwMode="auto">
                <a:xfrm>
                  <a:off x="3744" y="1680"/>
                  <a:ext cx="336" cy="240"/>
                </a:xfrm>
                <a:custGeom>
                  <a:avLst/>
                  <a:gdLst>
                    <a:gd name="T0" fmla="*/ 0 w 336"/>
                    <a:gd name="T1" fmla="*/ 144 h 240"/>
                    <a:gd name="T2" fmla="*/ 48 w 336"/>
                    <a:gd name="T3" fmla="*/ 0 h 240"/>
                    <a:gd name="T4" fmla="*/ 96 w 336"/>
                    <a:gd name="T5" fmla="*/ 240 h 240"/>
                    <a:gd name="T6" fmla="*/ 144 w 336"/>
                    <a:gd name="T7" fmla="*/ 0 h 240"/>
                    <a:gd name="T8" fmla="*/ 192 w 336"/>
                    <a:gd name="T9" fmla="*/ 240 h 240"/>
                    <a:gd name="T10" fmla="*/ 240 w 336"/>
                    <a:gd name="T11" fmla="*/ 0 h 240"/>
                    <a:gd name="T12" fmla="*/ 288 w 336"/>
                    <a:gd name="T13" fmla="*/ 240 h 240"/>
                    <a:gd name="T14" fmla="*/ 336 w 336"/>
                    <a:gd name="T15" fmla="*/ 96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36" h="240">
                      <a:moveTo>
                        <a:pt x="0" y="144"/>
                      </a:moveTo>
                      <a:lnTo>
                        <a:pt x="48" y="0"/>
                      </a:lnTo>
                      <a:lnTo>
                        <a:pt x="96" y="240"/>
                      </a:lnTo>
                      <a:lnTo>
                        <a:pt x="144" y="0"/>
                      </a:lnTo>
                      <a:lnTo>
                        <a:pt x="192" y="240"/>
                      </a:lnTo>
                      <a:lnTo>
                        <a:pt x="240" y="0"/>
                      </a:lnTo>
                      <a:lnTo>
                        <a:pt x="288" y="240"/>
                      </a:lnTo>
                      <a:lnTo>
                        <a:pt x="336" y="9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49" name="Line 62"/>
                <p:cNvSpPr>
                  <a:spLocks noChangeShapeType="1"/>
                </p:cNvSpPr>
                <p:nvPr/>
              </p:nvSpPr>
              <p:spPr bwMode="auto">
                <a:xfrm>
                  <a:off x="4080" y="1824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sp>
            <p:nvSpPr>
              <p:cNvPr id="41" name="Line 63"/>
              <p:cNvSpPr>
                <a:spLocks noChangeShapeType="1"/>
              </p:cNvSpPr>
              <p:nvPr/>
            </p:nvSpPr>
            <p:spPr bwMode="auto">
              <a:xfrm>
                <a:off x="3552" y="33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2" name="Line 64"/>
              <p:cNvSpPr>
                <a:spLocks noChangeShapeType="1"/>
              </p:cNvSpPr>
              <p:nvPr/>
            </p:nvSpPr>
            <p:spPr bwMode="auto">
              <a:xfrm>
                <a:off x="4944" y="331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3" name="Line 65"/>
              <p:cNvSpPr>
                <a:spLocks noChangeShapeType="1"/>
              </p:cNvSpPr>
              <p:nvPr/>
            </p:nvSpPr>
            <p:spPr bwMode="auto">
              <a:xfrm>
                <a:off x="3552" y="36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4" name="Line 66"/>
              <p:cNvSpPr>
                <a:spLocks noChangeShapeType="1"/>
              </p:cNvSpPr>
              <p:nvPr/>
            </p:nvSpPr>
            <p:spPr bwMode="auto">
              <a:xfrm>
                <a:off x="4608" y="369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5" name="Line 67"/>
              <p:cNvSpPr>
                <a:spLocks noChangeShapeType="1"/>
              </p:cNvSpPr>
              <p:nvPr/>
            </p:nvSpPr>
            <p:spPr bwMode="auto">
              <a:xfrm flipH="1">
                <a:off x="3312" y="35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46" name="Line 68"/>
              <p:cNvSpPr>
                <a:spLocks noChangeShapeType="1"/>
              </p:cNvSpPr>
              <p:nvPr/>
            </p:nvSpPr>
            <p:spPr bwMode="auto">
              <a:xfrm flipH="1">
                <a:off x="4944" y="350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sp>
          <p:nvSpPr>
            <p:cNvPr id="37" name="Text Box 69"/>
            <p:cNvSpPr txBox="1">
              <a:spLocks noChangeArrowheads="1"/>
            </p:cNvSpPr>
            <p:nvPr/>
          </p:nvSpPr>
          <p:spPr bwMode="auto">
            <a:xfrm>
              <a:off x="1866749" y="5715000"/>
              <a:ext cx="33770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F</a:t>
              </a:r>
            </a:p>
          </p:txBody>
        </p:sp>
        <p:sp>
          <p:nvSpPr>
            <p:cNvPr id="59" name="Text Box 69"/>
            <p:cNvSpPr txBox="1">
              <a:spLocks noChangeArrowheads="1"/>
            </p:cNvSpPr>
            <p:nvPr/>
          </p:nvSpPr>
          <p:spPr bwMode="auto">
            <a:xfrm>
              <a:off x="1866900" y="2678668"/>
              <a:ext cx="33770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F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D47370-E395-E582-6FBF-4789B14F1BAE}"/>
                  </a:ext>
                </a:extLst>
              </p:cNvPr>
              <p:cNvSpPr txBox="1"/>
              <p:nvPr/>
            </p:nvSpPr>
            <p:spPr>
              <a:xfrm>
                <a:off x="553456" y="4196371"/>
                <a:ext cx="772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D47370-E395-E582-6FBF-4789B14F1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56" y="4196371"/>
                <a:ext cx="772647" cy="276999"/>
              </a:xfrm>
              <a:prstGeom prst="rect">
                <a:avLst/>
              </a:prstGeom>
              <a:blipFill>
                <a:blip r:embed="rId3"/>
                <a:stretch>
                  <a:fillRect l="-6299" r="-236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44F339-CCD0-AB34-5D72-598C00D66BD2}"/>
                  </a:ext>
                </a:extLst>
              </p:cNvPr>
              <p:cNvSpPr txBox="1"/>
              <p:nvPr/>
            </p:nvSpPr>
            <p:spPr>
              <a:xfrm>
                <a:off x="2263706" y="4789910"/>
                <a:ext cx="774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44F339-CCD0-AB34-5D72-598C00D66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706" y="4789910"/>
                <a:ext cx="774571" cy="276999"/>
              </a:xfrm>
              <a:prstGeom prst="rect">
                <a:avLst/>
              </a:prstGeom>
              <a:blipFill>
                <a:blip r:embed="rId4"/>
                <a:stretch>
                  <a:fillRect l="-5512" t="-2222" r="-11811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Picture 84">
            <a:extLst>
              <a:ext uri="{FF2B5EF4-FFF2-40B4-BE49-F238E27FC236}">
                <a16:creationId xmlns:a16="http://schemas.microsoft.com/office/drawing/2014/main" id="{AB6B4385-CB3C-7BA5-4BF0-AB59E86C02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857"/>
          <a:stretch/>
        </p:blipFill>
        <p:spPr>
          <a:xfrm>
            <a:off x="3429000" y="2418805"/>
            <a:ext cx="4020186" cy="390579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3255A80-7A97-9E7C-3912-C50AC593D7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857"/>
          <a:stretch/>
        </p:blipFill>
        <p:spPr>
          <a:xfrm>
            <a:off x="7689601" y="2413526"/>
            <a:ext cx="4020186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9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13367</TotalTime>
  <Words>1769</Words>
  <Application>Microsoft Office PowerPoint</Application>
  <PresentationFormat>Widescreen</PresentationFormat>
  <Paragraphs>327</Paragraphs>
  <Slides>37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MS PGothic</vt:lpstr>
      <vt:lpstr>MS PGothic</vt:lpstr>
      <vt:lpstr>Arial</vt:lpstr>
      <vt:lpstr>Cambria Math</vt:lpstr>
      <vt:lpstr>Symbol</vt:lpstr>
      <vt:lpstr>Times</vt:lpstr>
      <vt:lpstr>Times New Roman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Generalized Hooke’s Law</vt:lpstr>
      <vt:lpstr>Generalized Hooke’s Law – Isotropic Material</vt:lpstr>
      <vt:lpstr>Generalized Hooke’s Law – Isotropic Material</vt:lpstr>
      <vt:lpstr>Three-Dimensional Stress-Strain</vt:lpstr>
      <vt:lpstr>Stress and Strain Tensors</vt:lpstr>
      <vt:lpstr>Relationship between Stress/Strain Tensors</vt:lpstr>
      <vt:lpstr>Elasticity Tensor</vt:lpstr>
      <vt:lpstr>Voigt’s Notation</vt:lpstr>
      <vt:lpstr>Simplifications of the Elasticity Tensor due to Material Symmetries</vt:lpstr>
      <vt:lpstr>Simplifications of the Elasticity Tensor due to Material Symmetries</vt:lpstr>
      <vt:lpstr>Simplifications of the Elasticity Tensor due to Material Symmetries</vt:lpstr>
      <vt:lpstr>Generalized Hooke’s Law – Orthotropic Materials</vt:lpstr>
      <vt:lpstr>Generalized Hooke’s Law – Orthotropic Materials</vt:lpstr>
      <vt:lpstr>Generalized Hooke’s Law – Orthotropic Materials</vt:lpstr>
      <vt:lpstr>Transverse Isotropic Materials</vt:lpstr>
      <vt:lpstr>PowerPoint Presentation</vt:lpstr>
      <vt:lpstr>PowerPoint Presentation</vt:lpstr>
      <vt:lpstr>Generalized Hooke’s Law – Example 1</vt:lpstr>
      <vt:lpstr>Generalized Hooke’s Law –Example 2</vt:lpstr>
      <vt:lpstr>Anisotropic Material – Example 3</vt:lpstr>
      <vt:lpstr>Anisotropic Material - Example</vt:lpstr>
      <vt:lpstr>Terms Representing Changes in Volume</vt:lpstr>
      <vt:lpstr>3D Strain Energy</vt:lpstr>
      <vt:lpstr>Strain Energy in Shear</vt:lpstr>
      <vt:lpstr>PowerPoint Presentation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and Design</dc:title>
  <dc:creator>Ken</dc:creator>
  <cp:lastModifiedBy>Pai</cp:lastModifiedBy>
  <cp:revision>767</cp:revision>
  <cp:lastPrinted>2024-01-23T01:17:10Z</cp:lastPrinted>
  <dcterms:created xsi:type="dcterms:W3CDTF">2006-10-13T21:53:26Z</dcterms:created>
  <dcterms:modified xsi:type="dcterms:W3CDTF">2025-01-21T18:17:36Z</dcterms:modified>
</cp:coreProperties>
</file>