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2" r:id="rId4"/>
    <p:sldId id="263" r:id="rId5"/>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4" autoAdjust="0"/>
    <p:restoredTop sz="94660"/>
  </p:normalViewPr>
  <p:slideViewPr>
    <p:cSldViewPr snapToGrid="0">
      <p:cViewPr>
        <p:scale>
          <a:sx n="89" d="100"/>
          <a:sy n="89" d="100"/>
        </p:scale>
        <p:origin x="1146" y="5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250014"/>
            <a:ext cx="2743200" cy="365125"/>
          </a:xfrm>
          <a:prstGeom prst="rect">
            <a:avLst/>
          </a:prstGeom>
        </p:spPr>
        <p:txBody>
          <a:bodyPr/>
          <a:lstStyle/>
          <a:p>
            <a:r>
              <a:rPr lang="en-US"/>
              <a:t>‹#›</a:t>
            </a:r>
            <a:endParaRPr lang="en-US" dirty="0"/>
          </a:p>
        </p:txBody>
      </p:sp>
      <p:sp>
        <p:nvSpPr>
          <p:cNvPr id="5" name="Footer Placeholder 4"/>
          <p:cNvSpPr>
            <a:spLocks noGrp="1"/>
          </p:cNvSpPr>
          <p:nvPr>
            <p:ph type="ftr" sz="quarter" idx="11"/>
          </p:nvPr>
        </p:nvSpPr>
        <p:spPr>
          <a:xfrm>
            <a:off x="4038600" y="6250014"/>
            <a:ext cx="4114800" cy="365125"/>
          </a:xfrm>
          <a:prstGeom prst="rect">
            <a:avLst/>
          </a:prstGeom>
        </p:spPr>
        <p:txBody>
          <a:bodyPr/>
          <a:lstStyle/>
          <a:p>
            <a:endParaRPr lang="en-US" dirty="0"/>
          </a:p>
        </p:txBody>
      </p:sp>
    </p:spTree>
    <p:extLst>
      <p:ext uri="{BB962C8B-B14F-4D97-AF65-F5344CB8AC3E}">
        <p14:creationId xmlns:p14="http://schemas.microsoft.com/office/powerpoint/2010/main" val="3042596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250014"/>
            <a:ext cx="2743200" cy="365125"/>
          </a:xfrm>
          <a:prstGeom prst="rect">
            <a:avLst/>
          </a:prstGeom>
        </p:spPr>
        <p:txBody>
          <a:bodyPr/>
          <a:lstStyle/>
          <a:p>
            <a:r>
              <a:rPr lang="en-US"/>
              <a:t>‹#›</a:t>
            </a:r>
            <a:endParaRPr lang="en-US" dirty="0"/>
          </a:p>
        </p:txBody>
      </p:sp>
      <p:sp>
        <p:nvSpPr>
          <p:cNvPr id="5" name="Footer Placeholder 4"/>
          <p:cNvSpPr>
            <a:spLocks noGrp="1"/>
          </p:cNvSpPr>
          <p:nvPr>
            <p:ph type="ftr" sz="quarter" idx="11"/>
          </p:nvPr>
        </p:nvSpPr>
        <p:spPr>
          <a:xfrm>
            <a:off x="4038600" y="6250014"/>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812C8598-3621-A344-B071-FBC74C2F84B7}" type="slidenum">
              <a:rPr lang="en-US" smtClean="0"/>
              <a:t>‹#›</a:t>
            </a:fld>
            <a:endParaRPr lang="en-US" dirty="0"/>
          </a:p>
        </p:txBody>
      </p:sp>
    </p:spTree>
    <p:extLst>
      <p:ext uri="{BB962C8B-B14F-4D97-AF65-F5344CB8AC3E}">
        <p14:creationId xmlns:p14="http://schemas.microsoft.com/office/powerpoint/2010/main" val="2238292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250014"/>
            <a:ext cx="2743200" cy="365125"/>
          </a:xfrm>
          <a:prstGeom prst="rect">
            <a:avLst/>
          </a:prstGeom>
        </p:spPr>
        <p:txBody>
          <a:bodyPr/>
          <a:lstStyle/>
          <a:p>
            <a:r>
              <a:rPr lang="en-US"/>
              <a:t>‹#›</a:t>
            </a:r>
            <a:endParaRPr lang="en-US" dirty="0"/>
          </a:p>
        </p:txBody>
      </p:sp>
      <p:sp>
        <p:nvSpPr>
          <p:cNvPr id="5" name="Footer Placeholder 4"/>
          <p:cNvSpPr>
            <a:spLocks noGrp="1"/>
          </p:cNvSpPr>
          <p:nvPr>
            <p:ph type="ftr" sz="quarter" idx="11"/>
          </p:nvPr>
        </p:nvSpPr>
        <p:spPr>
          <a:xfrm>
            <a:off x="4038600" y="6250014"/>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812C8598-3621-A344-B071-FBC74C2F84B7}" type="slidenum">
              <a:rPr lang="en-US" smtClean="0"/>
              <a:t>‹#›</a:t>
            </a:fld>
            <a:endParaRPr lang="en-US" dirty="0"/>
          </a:p>
        </p:txBody>
      </p:sp>
    </p:spTree>
    <p:extLst>
      <p:ext uri="{BB962C8B-B14F-4D97-AF65-F5344CB8AC3E}">
        <p14:creationId xmlns:p14="http://schemas.microsoft.com/office/powerpoint/2010/main" val="3292052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250014"/>
            <a:ext cx="2743200" cy="365125"/>
          </a:xfrm>
          <a:prstGeom prst="rect">
            <a:avLst/>
          </a:prstGeom>
        </p:spPr>
        <p:txBody>
          <a:bodyPr/>
          <a:lstStyle/>
          <a:p>
            <a:r>
              <a:rPr lang="en-US"/>
              <a:t>‹#›</a:t>
            </a:r>
            <a:endParaRPr lang="en-US" dirty="0"/>
          </a:p>
        </p:txBody>
      </p:sp>
      <p:sp>
        <p:nvSpPr>
          <p:cNvPr id="5" name="Footer Placeholder 4"/>
          <p:cNvSpPr>
            <a:spLocks noGrp="1"/>
          </p:cNvSpPr>
          <p:nvPr>
            <p:ph type="ftr" sz="quarter" idx="11"/>
          </p:nvPr>
        </p:nvSpPr>
        <p:spPr>
          <a:xfrm>
            <a:off x="4038600" y="6250014"/>
            <a:ext cx="4114800" cy="365125"/>
          </a:xfrm>
          <a:prstGeom prst="rect">
            <a:avLst/>
          </a:prstGeom>
        </p:spPr>
        <p:txBody>
          <a:bodyPr/>
          <a:lstStyle/>
          <a:p>
            <a:endParaRPr lang="en-US" dirty="0"/>
          </a:p>
        </p:txBody>
      </p:sp>
      <p:cxnSp>
        <p:nvCxnSpPr>
          <p:cNvPr id="9" name="Straight Connector 8"/>
          <p:cNvCxnSpPr/>
          <p:nvPr userDrawn="1"/>
        </p:nvCxnSpPr>
        <p:spPr>
          <a:xfrm>
            <a:off x="838200" y="1215736"/>
            <a:ext cx="10515600" cy="0"/>
          </a:xfrm>
          <a:prstGeom prst="line">
            <a:avLst/>
          </a:prstGeom>
          <a:ln w="28575">
            <a:solidFill>
              <a:srgbClr val="B6252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3297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250014"/>
            <a:ext cx="2743200" cy="365125"/>
          </a:xfrm>
          <a:prstGeom prst="rect">
            <a:avLst/>
          </a:prstGeom>
        </p:spPr>
        <p:txBody>
          <a:bodyPr/>
          <a:lstStyle/>
          <a:p>
            <a:r>
              <a:rPr lang="en-US"/>
              <a:t>‹#›</a:t>
            </a:r>
            <a:endParaRPr lang="en-US" dirty="0"/>
          </a:p>
        </p:txBody>
      </p:sp>
      <p:sp>
        <p:nvSpPr>
          <p:cNvPr id="5" name="Footer Placeholder 4"/>
          <p:cNvSpPr>
            <a:spLocks noGrp="1"/>
          </p:cNvSpPr>
          <p:nvPr>
            <p:ph type="ftr" sz="quarter" idx="11"/>
          </p:nvPr>
        </p:nvSpPr>
        <p:spPr>
          <a:xfrm>
            <a:off x="4038600" y="6250014"/>
            <a:ext cx="4114800" cy="365125"/>
          </a:xfrm>
          <a:prstGeom prst="rect">
            <a:avLst/>
          </a:prstGeom>
        </p:spPr>
        <p:txBody>
          <a:bodyPr/>
          <a:lstStyle/>
          <a:p>
            <a:endParaRPr lang="en-US" dirty="0"/>
          </a:p>
        </p:txBody>
      </p:sp>
    </p:spTree>
    <p:extLst>
      <p:ext uri="{BB962C8B-B14F-4D97-AF65-F5344CB8AC3E}">
        <p14:creationId xmlns:p14="http://schemas.microsoft.com/office/powerpoint/2010/main" val="541015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250014"/>
            <a:ext cx="2743200" cy="365125"/>
          </a:xfrm>
          <a:prstGeom prst="rect">
            <a:avLst/>
          </a:prstGeom>
        </p:spPr>
        <p:txBody>
          <a:bodyPr/>
          <a:lstStyle/>
          <a:p>
            <a:r>
              <a:rPr lang="en-US"/>
              <a:t>‹#›</a:t>
            </a:r>
            <a:endParaRPr lang="en-US" dirty="0"/>
          </a:p>
        </p:txBody>
      </p:sp>
      <p:sp>
        <p:nvSpPr>
          <p:cNvPr id="6" name="Footer Placeholder 5"/>
          <p:cNvSpPr>
            <a:spLocks noGrp="1"/>
          </p:cNvSpPr>
          <p:nvPr>
            <p:ph type="ftr" sz="quarter" idx="11"/>
          </p:nvPr>
        </p:nvSpPr>
        <p:spPr>
          <a:xfrm>
            <a:off x="4038600" y="6250014"/>
            <a:ext cx="4114800" cy="365125"/>
          </a:xfrm>
          <a:prstGeom prst="rect">
            <a:avLst/>
          </a:prstGeom>
        </p:spPr>
        <p:txBody>
          <a:bodyPr/>
          <a:lstStyle/>
          <a:p>
            <a:endParaRPr lang="en-US" dirty="0"/>
          </a:p>
        </p:txBody>
      </p:sp>
    </p:spTree>
    <p:extLst>
      <p:ext uri="{BB962C8B-B14F-4D97-AF65-F5344CB8AC3E}">
        <p14:creationId xmlns:p14="http://schemas.microsoft.com/office/powerpoint/2010/main" val="3994339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250014"/>
            <a:ext cx="2743200" cy="365125"/>
          </a:xfrm>
          <a:prstGeom prst="rect">
            <a:avLst/>
          </a:prstGeom>
        </p:spPr>
        <p:txBody>
          <a:bodyPr/>
          <a:lstStyle/>
          <a:p>
            <a:r>
              <a:rPr lang="en-US"/>
              <a:t>‹#›</a:t>
            </a:r>
            <a:endParaRPr lang="en-US" dirty="0"/>
          </a:p>
        </p:txBody>
      </p:sp>
      <p:sp>
        <p:nvSpPr>
          <p:cNvPr id="8" name="Footer Placeholder 7"/>
          <p:cNvSpPr>
            <a:spLocks noGrp="1"/>
          </p:cNvSpPr>
          <p:nvPr>
            <p:ph type="ftr" sz="quarter" idx="11"/>
          </p:nvPr>
        </p:nvSpPr>
        <p:spPr>
          <a:xfrm>
            <a:off x="4038600" y="6250014"/>
            <a:ext cx="4114800" cy="365125"/>
          </a:xfrm>
          <a:prstGeom prst="rect">
            <a:avLst/>
          </a:prstGeom>
        </p:spPr>
        <p:txBody>
          <a:bodyPr/>
          <a:lstStyle/>
          <a:p>
            <a:endParaRPr lang="en-US" dirty="0"/>
          </a:p>
        </p:txBody>
      </p:sp>
    </p:spTree>
    <p:extLst>
      <p:ext uri="{BB962C8B-B14F-4D97-AF65-F5344CB8AC3E}">
        <p14:creationId xmlns:p14="http://schemas.microsoft.com/office/powerpoint/2010/main" val="4021264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838200" y="6250014"/>
            <a:ext cx="2743200" cy="365125"/>
          </a:xfrm>
          <a:prstGeom prst="rect">
            <a:avLst/>
          </a:prstGeom>
        </p:spPr>
        <p:txBody>
          <a:bodyPr/>
          <a:lstStyle/>
          <a:p>
            <a:r>
              <a:rPr lang="en-US"/>
              <a:t>‹#›</a:t>
            </a:r>
            <a:endParaRPr lang="en-US" dirty="0"/>
          </a:p>
        </p:txBody>
      </p:sp>
      <p:sp>
        <p:nvSpPr>
          <p:cNvPr id="4" name="Footer Placeholder 3"/>
          <p:cNvSpPr>
            <a:spLocks noGrp="1"/>
          </p:cNvSpPr>
          <p:nvPr>
            <p:ph type="ftr" sz="quarter" idx="11"/>
          </p:nvPr>
        </p:nvSpPr>
        <p:spPr>
          <a:xfrm>
            <a:off x="4038600" y="6250014"/>
            <a:ext cx="4114800" cy="365125"/>
          </a:xfrm>
          <a:prstGeom prst="rect">
            <a:avLst/>
          </a:prstGeom>
        </p:spPr>
        <p:txBody>
          <a:bodyPr/>
          <a:lstStyle/>
          <a:p>
            <a:endParaRPr lang="en-US" dirty="0"/>
          </a:p>
        </p:txBody>
      </p:sp>
    </p:spTree>
    <p:extLst>
      <p:ext uri="{BB962C8B-B14F-4D97-AF65-F5344CB8AC3E}">
        <p14:creationId xmlns:p14="http://schemas.microsoft.com/office/powerpoint/2010/main" val="1491564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250014"/>
            <a:ext cx="2743200" cy="365125"/>
          </a:xfrm>
          <a:prstGeom prst="rect">
            <a:avLst/>
          </a:prstGeom>
        </p:spPr>
        <p:txBody>
          <a:bodyPr/>
          <a:lstStyle/>
          <a:p>
            <a:r>
              <a:rPr lang="en-US"/>
              <a:t>‹#›</a:t>
            </a:r>
            <a:endParaRPr lang="en-US" dirty="0"/>
          </a:p>
        </p:txBody>
      </p:sp>
      <p:sp>
        <p:nvSpPr>
          <p:cNvPr id="3" name="Footer Placeholder 2"/>
          <p:cNvSpPr>
            <a:spLocks noGrp="1"/>
          </p:cNvSpPr>
          <p:nvPr>
            <p:ph type="ftr" sz="quarter" idx="11"/>
          </p:nvPr>
        </p:nvSpPr>
        <p:spPr>
          <a:xfrm>
            <a:off x="4038600" y="6250014"/>
            <a:ext cx="4114800" cy="365125"/>
          </a:xfrm>
          <a:prstGeom prst="rect">
            <a:avLst/>
          </a:prstGeom>
        </p:spPr>
        <p:txBody>
          <a:bodyPr/>
          <a:lstStyle/>
          <a:p>
            <a:endParaRPr lang="en-US" dirty="0"/>
          </a:p>
        </p:txBody>
      </p:sp>
    </p:spTree>
    <p:extLst>
      <p:ext uri="{BB962C8B-B14F-4D97-AF65-F5344CB8AC3E}">
        <p14:creationId xmlns:p14="http://schemas.microsoft.com/office/powerpoint/2010/main" val="1338153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250014"/>
            <a:ext cx="2743200" cy="365125"/>
          </a:xfrm>
          <a:prstGeom prst="rect">
            <a:avLst/>
          </a:prstGeom>
        </p:spPr>
        <p:txBody>
          <a:bodyPr/>
          <a:lstStyle/>
          <a:p>
            <a:r>
              <a:rPr lang="en-US"/>
              <a:t>‹#›</a:t>
            </a:r>
            <a:endParaRPr lang="en-US" dirty="0"/>
          </a:p>
        </p:txBody>
      </p:sp>
      <p:sp>
        <p:nvSpPr>
          <p:cNvPr id="6" name="Footer Placeholder 5"/>
          <p:cNvSpPr>
            <a:spLocks noGrp="1"/>
          </p:cNvSpPr>
          <p:nvPr>
            <p:ph type="ftr" sz="quarter" idx="11"/>
          </p:nvPr>
        </p:nvSpPr>
        <p:spPr>
          <a:xfrm>
            <a:off x="4038600" y="6250014"/>
            <a:ext cx="4114800" cy="365125"/>
          </a:xfrm>
          <a:prstGeom prst="rect">
            <a:avLst/>
          </a:prstGeom>
        </p:spPr>
        <p:txBody>
          <a:bodyPr/>
          <a:lstStyle/>
          <a:p>
            <a:endParaRPr lang="en-US" dirty="0"/>
          </a:p>
        </p:txBody>
      </p:sp>
    </p:spTree>
    <p:extLst>
      <p:ext uri="{BB962C8B-B14F-4D97-AF65-F5344CB8AC3E}">
        <p14:creationId xmlns:p14="http://schemas.microsoft.com/office/powerpoint/2010/main" val="4126136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250014"/>
            <a:ext cx="2743200" cy="365125"/>
          </a:xfrm>
          <a:prstGeom prst="rect">
            <a:avLst/>
          </a:prstGeom>
        </p:spPr>
        <p:txBody>
          <a:bodyPr/>
          <a:lstStyle/>
          <a:p>
            <a:r>
              <a:rPr lang="en-US"/>
              <a:t>‹#›</a:t>
            </a:r>
            <a:endParaRPr lang="en-US" dirty="0"/>
          </a:p>
        </p:txBody>
      </p:sp>
      <p:sp>
        <p:nvSpPr>
          <p:cNvPr id="6" name="Footer Placeholder 5"/>
          <p:cNvSpPr>
            <a:spLocks noGrp="1"/>
          </p:cNvSpPr>
          <p:nvPr>
            <p:ph type="ftr" sz="quarter" idx="11"/>
          </p:nvPr>
        </p:nvSpPr>
        <p:spPr>
          <a:xfrm>
            <a:off x="4038600" y="6250014"/>
            <a:ext cx="41148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812C8598-3621-A344-B071-FBC74C2F84B7}" type="slidenum">
              <a:rPr lang="en-US" smtClean="0"/>
              <a:t>‹#›</a:t>
            </a:fld>
            <a:endParaRPr lang="en-US" dirty="0"/>
          </a:p>
        </p:txBody>
      </p:sp>
    </p:spTree>
    <p:extLst>
      <p:ext uri="{BB962C8B-B14F-4D97-AF65-F5344CB8AC3E}">
        <p14:creationId xmlns:p14="http://schemas.microsoft.com/office/powerpoint/2010/main" val="3652371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tif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rotWithShape="1">
          <a:blip r:embed="rId13"/>
          <a:srcRect b="13088"/>
          <a:stretch/>
        </p:blipFill>
        <p:spPr>
          <a:xfrm>
            <a:off x="9703983" y="6039257"/>
            <a:ext cx="2353340" cy="736012"/>
          </a:xfrm>
          <a:prstGeom prst="rect">
            <a:avLst/>
          </a:prstGeom>
        </p:spPr>
      </p:pic>
      <p:sp>
        <p:nvSpPr>
          <p:cNvPr id="2" name="Title Placeholder 1"/>
          <p:cNvSpPr>
            <a:spLocks noGrp="1"/>
          </p:cNvSpPr>
          <p:nvPr>
            <p:ph type="title"/>
          </p:nvPr>
        </p:nvSpPr>
        <p:spPr>
          <a:xfrm>
            <a:off x="838200" y="365126"/>
            <a:ext cx="10515600" cy="74670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298864"/>
            <a:ext cx="10515600" cy="47082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8"/>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a:t>
            </a:r>
            <a:endParaRPr lang="en-US" dirty="0"/>
          </a:p>
        </p:txBody>
      </p:sp>
    </p:spTree>
    <p:extLst>
      <p:ext uri="{BB962C8B-B14F-4D97-AF65-F5344CB8AC3E}">
        <p14:creationId xmlns:p14="http://schemas.microsoft.com/office/powerpoint/2010/main" val="29633728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Team 20</a:t>
            </a:r>
            <a:br>
              <a:rPr lang="en-US" dirty="0"/>
            </a:br>
            <a:r>
              <a:rPr lang="en-US" dirty="0"/>
              <a:t>Robotics PLC Lab Trainer</a:t>
            </a:r>
          </a:p>
        </p:txBody>
      </p:sp>
      <p:sp>
        <p:nvSpPr>
          <p:cNvPr id="5" name="Subtitle 4"/>
          <p:cNvSpPr>
            <a:spLocks noGrp="1"/>
          </p:cNvSpPr>
          <p:nvPr>
            <p:ph type="subTitle" idx="1"/>
          </p:nvPr>
        </p:nvSpPr>
        <p:spPr/>
        <p:txBody>
          <a:bodyPr>
            <a:normAutofit lnSpcReduction="10000"/>
          </a:bodyPr>
          <a:lstStyle/>
          <a:p>
            <a:r>
              <a:rPr lang="en-US" dirty="0"/>
              <a:t>Brandon Lim, Kelton McGrath, Gavin </a:t>
            </a:r>
            <a:r>
              <a:rPr lang="en-US" dirty="0" err="1"/>
              <a:t>Sueltz</a:t>
            </a:r>
            <a:r>
              <a:rPr lang="en-US" dirty="0"/>
              <a:t>, </a:t>
            </a:r>
            <a:r>
              <a:rPr lang="en-US" dirty="0" err="1"/>
              <a:t>Shey</a:t>
            </a:r>
            <a:r>
              <a:rPr lang="en-US" dirty="0"/>
              <a:t> </a:t>
            </a:r>
            <a:r>
              <a:rPr lang="en-US" dirty="0" err="1"/>
              <a:t>Dilloway</a:t>
            </a:r>
            <a:r>
              <a:rPr lang="en-US" dirty="0"/>
              <a:t>, Anthony Russo</a:t>
            </a:r>
          </a:p>
          <a:p>
            <a:r>
              <a:rPr lang="en-US" dirty="0"/>
              <a:t>Dr. </a:t>
            </a:r>
            <a:r>
              <a:rPr lang="en-US" dirty="0" err="1"/>
              <a:t>Yongzhi</a:t>
            </a:r>
            <a:r>
              <a:rPr lang="en-US" dirty="0"/>
              <a:t> Qu</a:t>
            </a:r>
          </a:p>
          <a:p>
            <a:r>
              <a:rPr lang="en-US" dirty="0"/>
              <a:t>Quinton Christensen</a:t>
            </a:r>
          </a:p>
        </p:txBody>
      </p:sp>
    </p:spTree>
    <p:extLst>
      <p:ext uri="{BB962C8B-B14F-4D97-AF65-F5344CB8AC3E}">
        <p14:creationId xmlns:p14="http://schemas.microsoft.com/office/powerpoint/2010/main" val="3318451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Objective(s)</a:t>
            </a:r>
          </a:p>
        </p:txBody>
      </p:sp>
      <p:sp>
        <p:nvSpPr>
          <p:cNvPr id="3" name="Content Placeholder 2"/>
          <p:cNvSpPr>
            <a:spLocks noGrp="1"/>
          </p:cNvSpPr>
          <p:nvPr>
            <p:ph idx="1"/>
          </p:nvPr>
        </p:nvSpPr>
        <p:spPr/>
        <p:txBody>
          <a:bodyPr/>
          <a:lstStyle/>
          <a:p>
            <a:r>
              <a:rPr lang="en-US" dirty="0"/>
              <a:t>Concisely state the objective(s) of your project in 1 slide</a:t>
            </a:r>
          </a:p>
          <a:p>
            <a:r>
              <a:rPr lang="en-US" dirty="0"/>
              <a:t>It helps if you include a diagram, image or something like that</a:t>
            </a:r>
          </a:p>
          <a:p>
            <a:r>
              <a:rPr lang="en-US" dirty="0"/>
              <a:t>You should not spend more than 1 minute on this slides</a:t>
            </a:r>
          </a:p>
        </p:txBody>
      </p:sp>
    </p:spTree>
    <p:extLst>
      <p:ext uri="{BB962C8B-B14F-4D97-AF65-F5344CB8AC3E}">
        <p14:creationId xmlns:p14="http://schemas.microsoft.com/office/powerpoint/2010/main" val="1554786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a:t>
            </a:r>
          </a:p>
        </p:txBody>
      </p:sp>
      <p:graphicFrame>
        <p:nvGraphicFramePr>
          <p:cNvPr id="4" name="Table 3">
            <a:extLst>
              <a:ext uri="{FF2B5EF4-FFF2-40B4-BE49-F238E27FC236}">
                <a16:creationId xmlns:a16="http://schemas.microsoft.com/office/drawing/2014/main" id="{88EEC182-2381-4DFD-E202-1640DC94773C}"/>
              </a:ext>
            </a:extLst>
          </p:cNvPr>
          <p:cNvGraphicFramePr>
            <a:graphicFrameLocks noGrp="1"/>
          </p:cNvGraphicFramePr>
          <p:nvPr>
            <p:extLst>
              <p:ext uri="{D42A27DB-BD31-4B8C-83A1-F6EECF244321}">
                <p14:modId xmlns:p14="http://schemas.microsoft.com/office/powerpoint/2010/main" val="644972347"/>
              </p:ext>
            </p:extLst>
          </p:nvPr>
        </p:nvGraphicFramePr>
        <p:xfrm>
          <a:off x="179293" y="1312432"/>
          <a:ext cx="11833413" cy="4815840"/>
        </p:xfrm>
        <a:graphic>
          <a:graphicData uri="http://schemas.openxmlformats.org/drawingml/2006/table">
            <a:tbl>
              <a:tblPr firstRow="1" bandRow="1">
                <a:tableStyleId>{5C22544A-7EE6-4342-B048-85BDC9FD1C3A}</a:tableStyleId>
              </a:tblPr>
              <a:tblGrid>
                <a:gridCol w="9090211">
                  <a:extLst>
                    <a:ext uri="{9D8B030D-6E8A-4147-A177-3AD203B41FA5}">
                      <a16:colId xmlns:a16="http://schemas.microsoft.com/office/drawing/2014/main" val="514295910"/>
                    </a:ext>
                  </a:extLst>
                </a:gridCol>
                <a:gridCol w="1466628">
                  <a:extLst>
                    <a:ext uri="{9D8B030D-6E8A-4147-A177-3AD203B41FA5}">
                      <a16:colId xmlns:a16="http://schemas.microsoft.com/office/drawing/2014/main" val="2334506737"/>
                    </a:ext>
                  </a:extLst>
                </a:gridCol>
                <a:gridCol w="1276574">
                  <a:extLst>
                    <a:ext uri="{9D8B030D-6E8A-4147-A177-3AD203B41FA5}">
                      <a16:colId xmlns:a16="http://schemas.microsoft.com/office/drawing/2014/main" val="2239401430"/>
                    </a:ext>
                  </a:extLst>
                </a:gridCol>
              </a:tblGrid>
              <a:tr h="487577">
                <a:tc>
                  <a:txBody>
                    <a:bodyPr/>
                    <a:lstStyle/>
                    <a:p>
                      <a:pPr algn="l"/>
                      <a:r>
                        <a:rPr lang="en-US" sz="1600" dirty="0"/>
                        <a:t>Must Be Part of the Scope</a:t>
                      </a:r>
                    </a:p>
                  </a:txBody>
                  <a:tcPr>
                    <a:solidFill>
                      <a:srgbClr val="C00000"/>
                    </a:solidFill>
                  </a:tcPr>
                </a:tc>
                <a:tc>
                  <a:txBody>
                    <a:bodyPr/>
                    <a:lstStyle/>
                    <a:p>
                      <a:pPr algn="l"/>
                      <a:r>
                        <a:rPr lang="en-US" sz="1600" dirty="0"/>
                        <a:t>Stretch Goals</a:t>
                      </a:r>
                    </a:p>
                  </a:txBody>
                  <a:tcPr>
                    <a:solidFill>
                      <a:srgbClr val="C00000"/>
                    </a:solidFill>
                  </a:tcPr>
                </a:tc>
                <a:tc>
                  <a:txBody>
                    <a:bodyPr/>
                    <a:lstStyle/>
                    <a:p>
                      <a:pPr algn="l"/>
                      <a:r>
                        <a:rPr lang="en-US" sz="1600" dirty="0"/>
                        <a:t>Task Outside of the Scope</a:t>
                      </a:r>
                    </a:p>
                  </a:txBody>
                  <a:tcPr>
                    <a:solidFill>
                      <a:srgbClr val="C00000"/>
                    </a:solidFill>
                  </a:tcPr>
                </a:tc>
                <a:extLst>
                  <a:ext uri="{0D108BD9-81ED-4DB2-BD59-A6C34878D82A}">
                    <a16:rowId xmlns:a16="http://schemas.microsoft.com/office/drawing/2014/main" val="2212330965"/>
                  </a:ext>
                </a:extLst>
              </a:tr>
              <a:tr h="4052151">
                <a:tc>
                  <a:txBody>
                    <a:bodyPr/>
                    <a:lstStyle/>
                    <a:p>
                      <a:pPr lvl="0" algn="l"/>
                      <a:r>
                        <a:rPr lang="en-US" sz="1600" kern="1200" dirty="0">
                          <a:solidFill>
                            <a:schemeClr val="dk1"/>
                          </a:solidFill>
                          <a:effectLst/>
                          <a:latin typeface="+mn-lt"/>
                          <a:ea typeface="+mn-ea"/>
                          <a:cs typeface="+mn-cs"/>
                        </a:rPr>
                        <a:t>1 PLC trainer platform (control panel, HMI, buttons, switches, indicators, compatible with industry regulations, has examples of sinking and sourcing for input and output devices, analog and digital I/O, serial communication, network communication, wiring diagram)</a:t>
                      </a:r>
                    </a:p>
                    <a:p>
                      <a:pPr algn="l"/>
                      <a:r>
                        <a:rPr lang="en-US" sz="1600" kern="1200" dirty="0">
                          <a:solidFill>
                            <a:schemeClr val="dk1"/>
                          </a:solidFill>
                          <a:effectLst/>
                          <a:latin typeface="+mn-lt"/>
                          <a:ea typeface="+mn-ea"/>
                          <a:cs typeface="+mn-cs"/>
                        </a:rPr>
                        <a:t> </a:t>
                      </a:r>
                    </a:p>
                    <a:p>
                      <a:pPr lvl="0" algn="l"/>
                      <a:r>
                        <a:rPr lang="en-US" sz="1600" kern="1200" dirty="0">
                          <a:solidFill>
                            <a:schemeClr val="dk1"/>
                          </a:solidFill>
                          <a:effectLst/>
                          <a:latin typeface="+mn-lt"/>
                          <a:ea typeface="+mn-ea"/>
                          <a:cs typeface="+mn-cs"/>
                        </a:rPr>
                        <a:t>1 wind tunnel module to teach analog sensing and control (P&amp;ID diagram, wiring diagram, set point control +- 10% errors:  volumetric flow rate control TBD &amp; air temperature control TBD) </a:t>
                      </a:r>
                    </a:p>
                    <a:p>
                      <a:pPr algn="l"/>
                      <a:r>
                        <a:rPr lang="en-US" sz="1600" kern="1200" dirty="0">
                          <a:solidFill>
                            <a:schemeClr val="dk1"/>
                          </a:solidFill>
                          <a:effectLst/>
                          <a:latin typeface="+mn-lt"/>
                          <a:ea typeface="+mn-ea"/>
                          <a:cs typeface="+mn-cs"/>
                        </a:rPr>
                        <a:t> </a:t>
                      </a:r>
                    </a:p>
                    <a:p>
                      <a:pPr lvl="0" algn="l"/>
                      <a:r>
                        <a:rPr lang="en-US" sz="1600" kern="1200" dirty="0">
                          <a:solidFill>
                            <a:schemeClr val="dk1"/>
                          </a:solidFill>
                          <a:effectLst/>
                          <a:latin typeface="+mn-lt"/>
                          <a:ea typeface="+mn-ea"/>
                          <a:cs typeface="+mn-cs"/>
                        </a:rPr>
                        <a:t>1 VFD &amp; motor module to teach network and serial communications (P&amp;ID diagram, wiring diagram) </a:t>
                      </a:r>
                    </a:p>
                    <a:p>
                      <a:pPr algn="l"/>
                      <a:r>
                        <a:rPr lang="en-US" sz="1600" kern="1200" dirty="0">
                          <a:solidFill>
                            <a:schemeClr val="dk1"/>
                          </a:solidFill>
                          <a:effectLst/>
                          <a:latin typeface="+mn-lt"/>
                          <a:ea typeface="+mn-ea"/>
                          <a:cs typeface="+mn-cs"/>
                        </a:rPr>
                        <a:t> </a:t>
                      </a:r>
                    </a:p>
                    <a:p>
                      <a:pPr lvl="0" algn="l"/>
                      <a:r>
                        <a:rPr lang="en-US" sz="1600" kern="1200" dirty="0">
                          <a:solidFill>
                            <a:schemeClr val="dk1"/>
                          </a:solidFill>
                          <a:effectLst/>
                          <a:latin typeface="+mn-lt"/>
                          <a:ea typeface="+mn-ea"/>
                          <a:cs typeface="+mn-cs"/>
                        </a:rPr>
                        <a:t>1 Pneumatic switch module to teach digital sensing and control (P&amp;ID diagram, wiring diagram) </a:t>
                      </a:r>
                    </a:p>
                    <a:p>
                      <a:pPr algn="l"/>
                      <a:r>
                        <a:rPr lang="en-US" sz="1600" kern="1200" dirty="0">
                          <a:solidFill>
                            <a:schemeClr val="dk1"/>
                          </a:solidFill>
                          <a:effectLst/>
                          <a:latin typeface="+mn-lt"/>
                          <a:ea typeface="+mn-ea"/>
                          <a:cs typeface="+mn-cs"/>
                        </a:rPr>
                        <a:t> </a:t>
                      </a:r>
                    </a:p>
                    <a:p>
                      <a:pPr lvl="0" algn="l"/>
                      <a:r>
                        <a:rPr lang="en-US" sz="1600" kern="1200" dirty="0">
                          <a:solidFill>
                            <a:schemeClr val="dk1"/>
                          </a:solidFill>
                          <a:effectLst/>
                          <a:latin typeface="+mn-lt"/>
                          <a:ea typeface="+mn-ea"/>
                          <a:cs typeface="+mn-cs"/>
                        </a:rPr>
                        <a:t>1 Cognex camera module to teach network and serial communications (Integration: position/ orientation &amp; color)</a:t>
                      </a:r>
                    </a:p>
                    <a:p>
                      <a:pPr algn="l"/>
                      <a:r>
                        <a:rPr lang="en-US" sz="1600" kern="1200" dirty="0">
                          <a:solidFill>
                            <a:schemeClr val="dk1"/>
                          </a:solidFill>
                          <a:effectLst/>
                          <a:latin typeface="+mn-lt"/>
                          <a:ea typeface="+mn-ea"/>
                          <a:cs typeface="+mn-cs"/>
                        </a:rPr>
                        <a:t> </a:t>
                      </a:r>
                    </a:p>
                    <a:p>
                      <a:pPr lvl="0" algn="l"/>
                      <a:r>
                        <a:rPr lang="en-US" sz="1600" kern="1200" dirty="0">
                          <a:solidFill>
                            <a:schemeClr val="dk1"/>
                          </a:solidFill>
                          <a:effectLst/>
                          <a:latin typeface="+mn-lt"/>
                          <a:ea typeface="+mn-ea"/>
                          <a:cs typeface="+mn-cs"/>
                        </a:rPr>
                        <a:t>Documentation/drawings/bill of materials to reproduce product</a:t>
                      </a:r>
                    </a:p>
                    <a:p>
                      <a:pPr algn="l"/>
                      <a:r>
                        <a:rPr lang="en-US" sz="1600" kern="1200" dirty="0">
                          <a:solidFill>
                            <a:schemeClr val="dk1"/>
                          </a:solidFill>
                          <a:effectLst/>
                          <a:latin typeface="+mn-lt"/>
                          <a:ea typeface="+mn-ea"/>
                          <a:cs typeface="+mn-cs"/>
                        </a:rPr>
                        <a:t> </a:t>
                      </a:r>
                    </a:p>
                    <a:p>
                      <a:pPr algn="l"/>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mn-lt"/>
                          <a:ea typeface="+mn-ea"/>
                          <a:cs typeface="+mn-cs"/>
                        </a:rPr>
                        <a:t>Advanced Cognex camera integration (defect detection, barcode reading, </a:t>
                      </a:r>
                      <a:r>
                        <a:rPr lang="en-US" sz="1600" kern="1200" dirty="0" err="1">
                          <a:solidFill>
                            <a:schemeClr val="dk1"/>
                          </a:solidFill>
                          <a:effectLst/>
                          <a:latin typeface="+mn-lt"/>
                          <a:ea typeface="+mn-ea"/>
                          <a:cs typeface="+mn-cs"/>
                        </a:rPr>
                        <a:t>gliff</a:t>
                      </a:r>
                      <a:r>
                        <a:rPr lang="en-US" sz="1600" kern="1200" dirty="0">
                          <a:solidFill>
                            <a:schemeClr val="dk1"/>
                          </a:solidFill>
                          <a:effectLst/>
                          <a:latin typeface="+mn-lt"/>
                          <a:ea typeface="+mn-ea"/>
                          <a:cs typeface="+mn-cs"/>
                        </a:rPr>
                        <a:t> registration)</a:t>
                      </a:r>
                    </a:p>
                    <a:p>
                      <a:pPr algn="l"/>
                      <a:endParaRPr lang="en-US" sz="1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mn-lt"/>
                          <a:ea typeface="+mn-ea"/>
                          <a:cs typeface="+mn-cs"/>
                        </a:rPr>
                        <a:t>Interaction/ communication with lab robot arms</a:t>
                      </a:r>
                    </a:p>
                    <a:p>
                      <a:pPr algn="l"/>
                      <a:endParaRPr lang="en-US" sz="1600" dirty="0"/>
                    </a:p>
                  </a:txBody>
                  <a:tcPr/>
                </a:tc>
                <a:tc>
                  <a:txBody>
                    <a:bodyPr/>
                    <a:lstStyle/>
                    <a:p>
                      <a:pPr marL="0" lvl="0" indent="0" algn="l">
                        <a:buFont typeface="Arial" panose="020B0604020202020204" pitchFamily="34" charset="0"/>
                        <a:buNone/>
                      </a:pPr>
                      <a:r>
                        <a:rPr lang="en-US" sz="1600" kern="1200" dirty="0">
                          <a:solidFill>
                            <a:schemeClr val="dk1"/>
                          </a:solidFill>
                          <a:effectLst/>
                          <a:latin typeface="+mn-lt"/>
                          <a:ea typeface="+mn-ea"/>
                          <a:cs typeface="+mn-cs"/>
                        </a:rPr>
                        <a:t>Additional modules</a:t>
                      </a:r>
                    </a:p>
                    <a:p>
                      <a:pPr lvl="0" algn="l"/>
                      <a:r>
                        <a:rPr lang="en-US" sz="1600" kern="1200" dirty="0">
                          <a:solidFill>
                            <a:schemeClr val="dk1"/>
                          </a:solidFill>
                          <a:effectLst/>
                          <a:latin typeface="+mn-lt"/>
                          <a:ea typeface="+mn-ea"/>
                          <a:cs typeface="+mn-cs"/>
                        </a:rPr>
                        <a:t>Senior design lab copy</a:t>
                      </a:r>
                    </a:p>
                    <a:p>
                      <a:pPr algn="l"/>
                      <a:r>
                        <a:rPr lang="en-US" sz="1600" kern="1200" dirty="0">
                          <a:solidFill>
                            <a:schemeClr val="dk1"/>
                          </a:solidFill>
                          <a:effectLst/>
                          <a:latin typeface="+mn-lt"/>
                          <a:ea typeface="+mn-ea"/>
                          <a:cs typeface="+mn-cs"/>
                        </a:rPr>
                        <a:t> </a:t>
                      </a:r>
                    </a:p>
                    <a:p>
                      <a:pPr lvl="0" algn="l"/>
                      <a:r>
                        <a:rPr lang="en-US" sz="1600" kern="1200" dirty="0">
                          <a:solidFill>
                            <a:schemeClr val="dk1"/>
                          </a:solidFill>
                          <a:effectLst/>
                          <a:latin typeface="+mn-lt"/>
                          <a:ea typeface="+mn-ea"/>
                          <a:cs typeface="+mn-cs"/>
                        </a:rPr>
                        <a:t>Additional units of the trainer and modules for the class</a:t>
                      </a:r>
                    </a:p>
                    <a:p>
                      <a:pPr algn="l"/>
                      <a:endParaRPr lang="en-US" sz="1600" dirty="0"/>
                    </a:p>
                  </a:txBody>
                  <a:tcPr/>
                </a:tc>
                <a:extLst>
                  <a:ext uri="{0D108BD9-81ED-4DB2-BD59-A6C34878D82A}">
                    <a16:rowId xmlns:a16="http://schemas.microsoft.com/office/drawing/2014/main" val="1038101290"/>
                  </a:ext>
                </a:extLst>
              </a:tr>
            </a:tbl>
          </a:graphicData>
        </a:graphic>
      </p:graphicFrame>
    </p:spTree>
    <p:extLst>
      <p:ext uri="{BB962C8B-B14F-4D97-AF65-F5344CB8AC3E}">
        <p14:creationId xmlns:p14="http://schemas.microsoft.com/office/powerpoint/2010/main" val="4209740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Metrics</a:t>
            </a:r>
          </a:p>
        </p:txBody>
      </p:sp>
      <mc:AlternateContent xmlns:mc="http://schemas.openxmlformats.org/markup-compatibility/2006">
        <mc:Choice xmlns:a14="http://schemas.microsoft.com/office/drawing/2010/main" Requires="a14">
          <p:graphicFrame>
            <p:nvGraphicFramePr>
              <p:cNvPr id="6" name="Table 5">
                <a:extLst>
                  <a:ext uri="{FF2B5EF4-FFF2-40B4-BE49-F238E27FC236}">
                    <a16:creationId xmlns:a16="http://schemas.microsoft.com/office/drawing/2014/main" id="{37A306C7-F3DD-0558-2409-64FAC46DC158}"/>
                  </a:ext>
                </a:extLst>
              </p:cNvPr>
              <p:cNvGraphicFramePr>
                <a:graphicFrameLocks noGrp="1"/>
              </p:cNvGraphicFramePr>
              <p:nvPr>
                <p:extLst>
                  <p:ext uri="{D42A27DB-BD31-4B8C-83A1-F6EECF244321}">
                    <p14:modId xmlns:p14="http://schemas.microsoft.com/office/powerpoint/2010/main" val="1297993981"/>
                  </p:ext>
                </p:extLst>
              </p:nvPr>
            </p:nvGraphicFramePr>
            <p:xfrm>
              <a:off x="838200" y="1268306"/>
              <a:ext cx="10515600" cy="5375974"/>
            </p:xfrm>
            <a:graphic>
              <a:graphicData uri="http://schemas.openxmlformats.org/drawingml/2006/table">
                <a:tbl>
                  <a:tblPr firstRow="1" bandRow="1">
                    <a:tableStyleId>{5C22544A-7EE6-4342-B048-85BDC9FD1C3A}</a:tableStyleId>
                  </a:tblPr>
                  <a:tblGrid>
                    <a:gridCol w="1574247">
                      <a:extLst>
                        <a:ext uri="{9D8B030D-6E8A-4147-A177-3AD203B41FA5}">
                          <a16:colId xmlns:a16="http://schemas.microsoft.com/office/drawing/2014/main" val="3858570153"/>
                        </a:ext>
                      </a:extLst>
                    </a:gridCol>
                    <a:gridCol w="1336101">
                      <a:extLst>
                        <a:ext uri="{9D8B030D-6E8A-4147-A177-3AD203B41FA5}">
                          <a16:colId xmlns:a16="http://schemas.microsoft.com/office/drawing/2014/main" val="996948020"/>
                        </a:ext>
                      </a:extLst>
                    </a:gridCol>
                    <a:gridCol w="2352092">
                      <a:extLst>
                        <a:ext uri="{9D8B030D-6E8A-4147-A177-3AD203B41FA5}">
                          <a16:colId xmlns:a16="http://schemas.microsoft.com/office/drawing/2014/main" val="1972233309"/>
                        </a:ext>
                      </a:extLst>
                    </a:gridCol>
                    <a:gridCol w="3312414">
                      <a:extLst>
                        <a:ext uri="{9D8B030D-6E8A-4147-A177-3AD203B41FA5}">
                          <a16:colId xmlns:a16="http://schemas.microsoft.com/office/drawing/2014/main" val="1239627465"/>
                        </a:ext>
                      </a:extLst>
                    </a:gridCol>
                    <a:gridCol w="1940746">
                      <a:extLst>
                        <a:ext uri="{9D8B030D-6E8A-4147-A177-3AD203B41FA5}">
                          <a16:colId xmlns:a16="http://schemas.microsoft.com/office/drawing/2014/main" val="3492412747"/>
                        </a:ext>
                      </a:extLst>
                    </a:gridCol>
                  </a:tblGrid>
                  <a:tr h="333490">
                    <a:tc>
                      <a:txBody>
                        <a:bodyPr/>
                        <a:lstStyle/>
                        <a:p>
                          <a:r>
                            <a:rPr lang="en-US" dirty="0"/>
                            <a:t>Metric</a:t>
                          </a:r>
                        </a:p>
                      </a:txBody>
                      <a:tcPr>
                        <a:solidFill>
                          <a:srgbClr val="C00000"/>
                        </a:solidFill>
                      </a:tcPr>
                    </a:tc>
                    <a:tc>
                      <a:txBody>
                        <a:bodyPr/>
                        <a:lstStyle/>
                        <a:p>
                          <a:r>
                            <a:rPr lang="en-US" dirty="0"/>
                            <a:t>Need</a:t>
                          </a:r>
                        </a:p>
                      </a:txBody>
                      <a:tcPr>
                        <a:solidFill>
                          <a:srgbClr val="C00000"/>
                        </a:solidFill>
                      </a:tcPr>
                    </a:tc>
                    <a:tc>
                      <a:txBody>
                        <a:bodyPr/>
                        <a:lstStyle/>
                        <a:p>
                          <a:r>
                            <a:rPr lang="en-US" dirty="0"/>
                            <a:t>Metric</a:t>
                          </a:r>
                        </a:p>
                      </a:txBody>
                      <a:tcPr>
                        <a:solidFill>
                          <a:srgbClr val="C00000"/>
                        </a:solidFill>
                      </a:tcPr>
                    </a:tc>
                    <a:tc>
                      <a:txBody>
                        <a:bodyPr/>
                        <a:lstStyle/>
                        <a:p>
                          <a:r>
                            <a:rPr lang="en-US" dirty="0"/>
                            <a:t>Unit</a:t>
                          </a:r>
                        </a:p>
                      </a:txBody>
                      <a:tcPr>
                        <a:solidFill>
                          <a:srgbClr val="C00000"/>
                        </a:solidFill>
                      </a:tcPr>
                    </a:tc>
                    <a:tc>
                      <a:txBody>
                        <a:bodyPr/>
                        <a:lstStyle/>
                        <a:p>
                          <a:r>
                            <a:rPr lang="en-US" dirty="0"/>
                            <a:t>Value</a:t>
                          </a:r>
                        </a:p>
                      </a:txBody>
                      <a:tcPr>
                        <a:solidFill>
                          <a:srgbClr val="C00000"/>
                        </a:solidFill>
                      </a:tcPr>
                    </a:tc>
                    <a:extLst>
                      <a:ext uri="{0D108BD9-81ED-4DB2-BD59-A6C34878D82A}">
                        <a16:rowId xmlns:a16="http://schemas.microsoft.com/office/drawing/2014/main" val="2600281436"/>
                      </a:ext>
                    </a:extLst>
                  </a:tr>
                  <a:tr h="1068996">
                    <a:tc>
                      <a:txBody>
                        <a:bodyPr/>
                        <a:lstStyle/>
                        <a:p>
                          <a:r>
                            <a:rPr lang="en-US" dirty="0"/>
                            <a:t>1</a:t>
                          </a:r>
                        </a:p>
                      </a:txBody>
                      <a:tcPr/>
                    </a:tc>
                    <a:tc>
                      <a:txBody>
                        <a:bodyPr/>
                        <a:lstStyle/>
                        <a:p>
                          <a:r>
                            <a:rPr lang="en-US" dirty="0"/>
                            <a:t>6</a:t>
                          </a:r>
                        </a:p>
                      </a:txBody>
                      <a:tcPr/>
                    </a:tc>
                    <a:tc>
                      <a:txBody>
                        <a:bodyPr/>
                        <a:lstStyle/>
                        <a:p>
                          <a:r>
                            <a:rPr lang="en-US" dirty="0"/>
                            <a:t>Quantity of input and output connections</a:t>
                          </a:r>
                        </a:p>
                      </a:txBody>
                      <a:tcPr/>
                    </a:tc>
                    <a:tc>
                      <a:txBody>
                        <a:bodyPr/>
                        <a:lstStyle/>
                        <a:p>
                          <a:r>
                            <a:rPr lang="en-US" dirty="0"/>
                            <a:t># of</a:t>
                          </a:r>
                        </a:p>
                        <a:p>
                          <a:r>
                            <a:rPr lang="en-US" dirty="0"/>
                            <a:t>inputs</a:t>
                          </a:r>
                        </a:p>
                        <a:p>
                          <a:r>
                            <a:rPr lang="en-US" dirty="0"/>
                            <a:t>and</a:t>
                          </a:r>
                        </a:p>
                        <a:p>
                          <a:r>
                            <a:rPr lang="en-US" dirty="0"/>
                            <a:t>outputs</a:t>
                          </a:r>
                        </a:p>
                      </a:txBody>
                      <a:tcPr/>
                    </a:tc>
                    <a:tc>
                      <a:txBody>
                        <a:bodyPr/>
                        <a:lstStyle/>
                        <a:p>
                          <a:r>
                            <a:rPr lang="en-US" dirty="0"/>
                            <a:t>&gt;=10 Inputs</a:t>
                          </a:r>
                        </a:p>
                        <a:p>
                          <a:r>
                            <a:rPr lang="en-US" dirty="0"/>
                            <a:t>&gt;=10 Outputs</a:t>
                          </a:r>
                        </a:p>
                      </a:txBody>
                      <a:tcPr/>
                    </a:tc>
                    <a:extLst>
                      <a:ext uri="{0D108BD9-81ED-4DB2-BD59-A6C34878D82A}">
                        <a16:rowId xmlns:a16="http://schemas.microsoft.com/office/drawing/2014/main" val="1365644883"/>
                      </a:ext>
                    </a:extLst>
                  </a:tr>
                  <a:tr h="822304">
                    <a:tc>
                      <a:txBody>
                        <a:bodyPr/>
                        <a:lstStyle/>
                        <a:p>
                          <a:r>
                            <a:rPr lang="en-US" dirty="0"/>
                            <a:t>2</a:t>
                          </a:r>
                        </a:p>
                      </a:txBody>
                      <a:tcPr/>
                    </a:tc>
                    <a:tc>
                      <a:txBody>
                        <a:bodyPr/>
                        <a:lstStyle/>
                        <a:p>
                          <a:r>
                            <a:rPr lang="en-US" dirty="0"/>
                            <a:t>2,3,4</a:t>
                          </a:r>
                        </a:p>
                      </a:txBody>
                      <a:tcPr/>
                    </a:tc>
                    <a:tc>
                      <a:txBody>
                        <a:bodyPr/>
                        <a:lstStyle/>
                        <a:p>
                          <a:r>
                            <a:rPr lang="en-US" dirty="0"/>
                            <a:t>Has the means to practice and apply the theory learned in class</a:t>
                          </a:r>
                        </a:p>
                      </a:txBody>
                      <a:tcPr/>
                    </a:tc>
                    <a:tc>
                      <a:txBody>
                        <a:bodyPr/>
                        <a:lstStyle/>
                        <a:p>
                          <a:r>
                            <a:rPr lang="en-US" dirty="0"/>
                            <a:t>Binary</a:t>
                          </a:r>
                        </a:p>
                      </a:txBody>
                      <a:tcPr/>
                    </a:tc>
                    <a:tc>
                      <a:txBody>
                        <a:bodyPr/>
                        <a:lstStyle/>
                        <a:p>
                          <a:r>
                            <a:rPr lang="en-US" dirty="0"/>
                            <a:t>0 – Fail</a:t>
                          </a:r>
                        </a:p>
                        <a:p>
                          <a:r>
                            <a:rPr lang="en-US" dirty="0"/>
                            <a:t>1 – Pass</a:t>
                          </a:r>
                        </a:p>
                      </a:txBody>
                      <a:tcPr/>
                    </a:tc>
                    <a:extLst>
                      <a:ext uri="{0D108BD9-81ED-4DB2-BD59-A6C34878D82A}">
                        <a16:rowId xmlns:a16="http://schemas.microsoft.com/office/drawing/2014/main" val="2409978788"/>
                      </a:ext>
                    </a:extLst>
                  </a:tr>
                  <a:tr h="1051922">
                    <a:tc>
                      <a:txBody>
                        <a:bodyPr/>
                        <a:lstStyle/>
                        <a:p>
                          <a:r>
                            <a:rPr lang="en-US" dirty="0"/>
                            <a:t>3</a:t>
                          </a:r>
                        </a:p>
                      </a:txBody>
                      <a:tcPr/>
                    </a:tc>
                    <a:tc>
                      <a:txBody>
                        <a:bodyPr/>
                        <a:lstStyle/>
                        <a:p>
                          <a:r>
                            <a:rPr lang="en-US" dirty="0"/>
                            <a:t>8</a:t>
                          </a:r>
                        </a:p>
                      </a:txBody>
                      <a:tcPr/>
                    </a:tc>
                    <a:tc>
                      <a:txBody>
                        <a:bodyPr/>
                        <a:lstStyle/>
                        <a:p>
                          <a:r>
                            <a:rPr lang="en-US" dirty="0"/>
                            <a:t>Wind Tunnel Flow Rate</a:t>
                          </a:r>
                        </a:p>
                      </a:txBody>
                      <a:tcPr/>
                    </a:tc>
                    <a:tc>
                      <a:txBody>
                        <a:bodyPr/>
                        <a:lstStyle/>
                        <a:p>
                          <a14:m>
                            <m:oMathPara xmlns:m="http://schemas.openxmlformats.org/officeDocument/2006/math">
                              <m:oMathParaPr>
                                <m:jc m:val="centerGroup"/>
                              </m:oMathParaPr>
                              <m:oMath xmlns:m="http://schemas.openxmlformats.org/officeDocument/2006/math">
                                <m:f>
                                  <m:fPr>
                                    <m:type m:val="skw"/>
                                    <m:ctrlPr>
                                      <a:rPr lang="en-US" i="1" smtClean="0">
                                        <a:latin typeface="Cambria Math" panose="02040503050406030204" pitchFamily="18" charset="0"/>
                                      </a:rPr>
                                    </m:ctrlPr>
                                  </m:fPr>
                                  <m:num>
                                    <m:sSub>
                                      <m:sSubPr>
                                        <m:ctrlPr>
                                          <a:rPr lang="en-US" i="1" smtClean="0">
                                            <a:latin typeface="Cambria Math" panose="02040503050406030204" pitchFamily="18" charset="0"/>
                                          </a:rPr>
                                        </m:ctrlPr>
                                      </m:sSubPr>
                                      <m:e>
                                        <m:d>
                                          <m:dPr>
                                            <m:begChr m:val="["/>
                                            <m:endChr m:val="]"/>
                                            <m:ctrlPr>
                                              <a:rPr lang="en-US" i="1" smtClean="0">
                                                <a:latin typeface="Cambria Math" panose="02040503050406030204" pitchFamily="18" charset="0"/>
                                              </a:rPr>
                                            </m:ctrlPr>
                                          </m:dPr>
                                          <m:e>
                                            <m:f>
                                              <m:fPr>
                                                <m:ctrlPr>
                                                  <a:rPr lang="en-US" i="1" smtClean="0">
                                                    <a:latin typeface="Cambria Math" panose="02040503050406030204" pitchFamily="18" charset="0"/>
                                                  </a:rPr>
                                                </m:ctrlPr>
                                              </m:fPr>
                                              <m:num>
                                                <m:sSup>
                                                  <m:sSupPr>
                                                    <m:ctrlPr>
                                                      <a:rPr lang="en-US"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3</m:t>
                                                    </m:r>
                                                  </m:sup>
                                                </m:sSup>
                                              </m:num>
                                              <m:den>
                                                <m:r>
                                                  <a:rPr lang="en-US" b="0" i="1" smtClean="0">
                                                    <a:latin typeface="Cambria Math" panose="02040503050406030204" pitchFamily="18" charset="0"/>
                                                  </a:rPr>
                                                  <m:t>𝑠</m:t>
                                                </m:r>
                                              </m:den>
                                            </m:f>
                                          </m:e>
                                        </m:d>
                                      </m:e>
                                      <m:sub>
                                        <m:r>
                                          <a:rPr lang="en-US" b="0" i="1" smtClean="0">
                                            <a:latin typeface="Cambria Math" panose="02040503050406030204" pitchFamily="18" charset="0"/>
                                          </a:rPr>
                                          <m:t>𝑎𝑐𝑡𝑢𝑎𝑙</m:t>
                                        </m:r>
                                      </m:sub>
                                    </m:sSub>
                                  </m:num>
                                  <m:den>
                                    <m:sSub>
                                      <m:sSubPr>
                                        <m:ctrlPr>
                                          <a:rPr lang="en-US" i="1" smtClean="0">
                                            <a:latin typeface="Cambria Math" panose="02040503050406030204" pitchFamily="18" charset="0"/>
                                          </a:rPr>
                                        </m:ctrlPr>
                                      </m:sSubPr>
                                      <m:e>
                                        <m:d>
                                          <m:dPr>
                                            <m:begChr m:val="["/>
                                            <m:endChr m:val="]"/>
                                            <m:ctrlPr>
                                              <a:rPr lang="en-US" i="1" smtClean="0">
                                                <a:latin typeface="Cambria Math" panose="02040503050406030204" pitchFamily="18" charset="0"/>
                                              </a:rPr>
                                            </m:ctrlPr>
                                          </m:dPr>
                                          <m:e>
                                            <m:f>
                                              <m:fPr>
                                                <m:ctrlPr>
                                                  <a:rPr lang="en-US" i="1" smtClean="0">
                                                    <a:latin typeface="Cambria Math" panose="02040503050406030204" pitchFamily="18" charset="0"/>
                                                  </a:rPr>
                                                </m:ctrlPr>
                                              </m:fPr>
                                              <m:num>
                                                <m:sSup>
                                                  <m:sSupPr>
                                                    <m:ctrlPr>
                                                      <a:rPr lang="en-US"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3</m:t>
                                                    </m:r>
                                                  </m:sup>
                                                </m:sSup>
                                              </m:num>
                                              <m:den>
                                                <m:r>
                                                  <a:rPr lang="en-US" b="0" i="1" smtClean="0">
                                                    <a:latin typeface="Cambria Math" panose="02040503050406030204" pitchFamily="18" charset="0"/>
                                                  </a:rPr>
                                                  <m:t>𝑠</m:t>
                                                </m:r>
                                              </m:den>
                                            </m:f>
                                          </m:e>
                                        </m:d>
                                      </m:e>
                                      <m:sub>
                                        <m:r>
                                          <a:rPr lang="en-US" b="0" i="1" smtClean="0">
                                            <a:latin typeface="Cambria Math" panose="02040503050406030204" pitchFamily="18" charset="0"/>
                                          </a:rPr>
                                          <m:t>𝑑𝑒𝑠𝑖𝑟𝑒𝑑</m:t>
                                        </m:r>
                                      </m:sub>
                                    </m:sSub>
                                  </m:den>
                                </m:f>
                              </m:oMath>
                            </m:oMathPara>
                          </a14:m>
                          <a:endParaRPr lang="en-US" dirty="0"/>
                        </a:p>
                      </a:txBody>
                      <a:tcPr/>
                    </a:tc>
                    <a:tc>
                      <a:txBody>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10 %</m:t>
                              </m:r>
                            </m:oMath>
                          </a14:m>
                          <a:r>
                            <a:rPr lang="en-US" dirty="0"/>
                            <a:t> </a:t>
                          </a:r>
                          <a14:m>
                            <m:oMath xmlns:m="http://schemas.openxmlformats.org/officeDocument/2006/math">
                              <m:r>
                                <m:rPr>
                                  <m:sty m:val="p"/>
                                </m:rPr>
                                <a:rPr lang="en-US" b="0" i="0" smtClean="0">
                                  <a:latin typeface="Cambria Math" panose="02040503050406030204" pitchFamily="18" charset="0"/>
                                  <a:ea typeface="Cambria Math" panose="02040503050406030204" pitchFamily="18" charset="0"/>
                                </a:rPr>
                                <m:t>of</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Set</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Point</m:t>
                              </m:r>
                              <m:r>
                                <a:rPr lang="en-US" b="0" i="0" smtClean="0">
                                  <a:latin typeface="Cambria Math" panose="02040503050406030204" pitchFamily="18" charset="0"/>
                                  <a:ea typeface="Cambria Math" panose="02040503050406030204" pitchFamily="18" charset="0"/>
                                </a:rPr>
                                <m:t> </m:t>
                              </m:r>
                            </m:oMath>
                          </a14:m>
                          <a:endParaRPr lang="en-US" dirty="0"/>
                        </a:p>
                      </a:txBody>
                      <a:tcPr/>
                    </a:tc>
                    <a:extLst>
                      <a:ext uri="{0D108BD9-81ED-4DB2-BD59-A6C34878D82A}">
                        <a16:rowId xmlns:a16="http://schemas.microsoft.com/office/drawing/2014/main" val="1856106526"/>
                      </a:ext>
                    </a:extLst>
                  </a:tr>
                  <a:tr h="575613">
                    <a:tc>
                      <a:txBody>
                        <a:bodyPr/>
                        <a:lstStyle/>
                        <a:p>
                          <a:r>
                            <a:rPr lang="en-US" dirty="0"/>
                            <a:t>4</a:t>
                          </a:r>
                        </a:p>
                      </a:txBody>
                      <a:tcPr/>
                    </a:tc>
                    <a:tc>
                      <a:txBody>
                        <a:bodyPr/>
                        <a:lstStyle/>
                        <a:p>
                          <a:r>
                            <a:rPr lang="en-US" dirty="0"/>
                            <a:t>9</a:t>
                          </a:r>
                        </a:p>
                      </a:txBody>
                      <a:tcPr/>
                    </a:tc>
                    <a:tc>
                      <a:txBody>
                        <a:bodyPr/>
                        <a:lstStyle/>
                        <a:p>
                          <a:r>
                            <a:rPr lang="en-US" dirty="0"/>
                            <a:t>Wind Tunnel Temperature</a:t>
                          </a:r>
                        </a:p>
                      </a:txBody>
                      <a:tcPr/>
                    </a:tc>
                    <a:tc>
                      <a:txBody>
                        <a:bodyPr/>
                        <a:lstStyle/>
                        <a:p>
                          <a14:m>
                            <m:oMathPara xmlns:m="http://schemas.openxmlformats.org/officeDocument/2006/math">
                              <m:oMathParaPr>
                                <m:jc m:val="centerGroup"/>
                              </m:oMathParaPr>
                              <m:oMath xmlns:m="http://schemas.openxmlformats.org/officeDocument/2006/math">
                                <a:fld id="{825F15A7-03F4-43D7-82C5-3E23DA2F108C}" type="mathplaceholder">
                                  <a:rPr lang="en-US" i="1" smtClean="0">
                                    <a:latin typeface="Cambria Math" panose="02040503050406030204" pitchFamily="18" charset="0"/>
                                  </a:rPr>
                                  <a:t>Type equation here.</a:t>
                                </a:fld>
                              </m:oMath>
                            </m:oMathPara>
                          </a14:m>
                          <a:endParaRPr lang="en-US" dirty="0"/>
                        </a:p>
                      </a:txBody>
                      <a:tcPr/>
                    </a:tc>
                    <a:tc>
                      <a:txBody>
                        <a:bodyPr/>
                        <a:lstStyle/>
                        <a:p>
                          <a:endParaRPr lang="en-US" dirty="0"/>
                        </a:p>
                      </a:txBody>
                      <a:tcPr/>
                    </a:tc>
                    <a:extLst>
                      <a:ext uri="{0D108BD9-81ED-4DB2-BD59-A6C34878D82A}">
                        <a16:rowId xmlns:a16="http://schemas.microsoft.com/office/drawing/2014/main" val="216687252"/>
                      </a:ext>
                    </a:extLst>
                  </a:tr>
                  <a:tr h="333490">
                    <a:tc>
                      <a:txBody>
                        <a:bodyPr/>
                        <a:lstStyle/>
                        <a:p>
                          <a:r>
                            <a:rPr lang="en-US" dirty="0"/>
                            <a:t>5</a:t>
                          </a:r>
                        </a:p>
                      </a:txBody>
                      <a:tcPr/>
                    </a:tc>
                    <a:tc>
                      <a:txBody>
                        <a:bodyPr/>
                        <a:lstStyle/>
                        <a:p>
                          <a:r>
                            <a:rPr lang="en-US" dirty="0"/>
                            <a:t>7</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567894102"/>
                      </a:ext>
                    </a:extLst>
                  </a:tr>
                  <a:tr h="333490">
                    <a:tc>
                      <a:txBody>
                        <a:bodyPr/>
                        <a:lstStyle/>
                        <a:p>
                          <a:r>
                            <a:rPr lang="en-US" dirty="0"/>
                            <a:t>6</a:t>
                          </a:r>
                        </a:p>
                      </a:txBody>
                      <a:tcPr/>
                    </a:tc>
                    <a:tc>
                      <a:txBody>
                        <a:bodyPr/>
                        <a:lstStyle/>
                        <a:p>
                          <a:r>
                            <a:rPr lang="en-US" dirty="0"/>
                            <a:t>1,5</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020949602"/>
                      </a:ext>
                    </a:extLst>
                  </a:tr>
                  <a:tr h="333490">
                    <a:tc>
                      <a:txBody>
                        <a:bodyPr/>
                        <a:lstStyle/>
                        <a:p>
                          <a:r>
                            <a:rPr lang="en-US" dirty="0"/>
                            <a:t>7</a:t>
                          </a:r>
                        </a:p>
                      </a:txBody>
                      <a:tcPr/>
                    </a:tc>
                    <a:tc>
                      <a:txBody>
                        <a:bodyPr/>
                        <a:lstStyle/>
                        <a:p>
                          <a:r>
                            <a:rPr lang="en-US" dirty="0"/>
                            <a:t>7</a:t>
                          </a:r>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25809591"/>
                      </a:ext>
                    </a:extLst>
                  </a:tr>
                </a:tbl>
              </a:graphicData>
            </a:graphic>
          </p:graphicFrame>
        </mc:Choice>
        <mc:Fallback>
          <p:graphicFrame>
            <p:nvGraphicFramePr>
              <p:cNvPr id="6" name="Table 5">
                <a:extLst>
                  <a:ext uri="{FF2B5EF4-FFF2-40B4-BE49-F238E27FC236}">
                    <a16:creationId xmlns:a16="http://schemas.microsoft.com/office/drawing/2014/main" id="{37A306C7-F3DD-0558-2409-64FAC46DC158}"/>
                  </a:ext>
                </a:extLst>
              </p:cNvPr>
              <p:cNvGraphicFramePr>
                <a:graphicFrameLocks noGrp="1"/>
              </p:cNvGraphicFramePr>
              <p:nvPr>
                <p:extLst>
                  <p:ext uri="{D42A27DB-BD31-4B8C-83A1-F6EECF244321}">
                    <p14:modId xmlns:p14="http://schemas.microsoft.com/office/powerpoint/2010/main" val="1297993981"/>
                  </p:ext>
                </p:extLst>
              </p:nvPr>
            </p:nvGraphicFramePr>
            <p:xfrm>
              <a:off x="838200" y="1268306"/>
              <a:ext cx="10515600" cy="5375974"/>
            </p:xfrm>
            <a:graphic>
              <a:graphicData uri="http://schemas.openxmlformats.org/drawingml/2006/table">
                <a:tbl>
                  <a:tblPr firstRow="1" bandRow="1">
                    <a:tableStyleId>{5C22544A-7EE6-4342-B048-85BDC9FD1C3A}</a:tableStyleId>
                  </a:tblPr>
                  <a:tblGrid>
                    <a:gridCol w="1574247">
                      <a:extLst>
                        <a:ext uri="{9D8B030D-6E8A-4147-A177-3AD203B41FA5}">
                          <a16:colId xmlns:a16="http://schemas.microsoft.com/office/drawing/2014/main" val="3858570153"/>
                        </a:ext>
                      </a:extLst>
                    </a:gridCol>
                    <a:gridCol w="1336101">
                      <a:extLst>
                        <a:ext uri="{9D8B030D-6E8A-4147-A177-3AD203B41FA5}">
                          <a16:colId xmlns:a16="http://schemas.microsoft.com/office/drawing/2014/main" val="996948020"/>
                        </a:ext>
                      </a:extLst>
                    </a:gridCol>
                    <a:gridCol w="2352092">
                      <a:extLst>
                        <a:ext uri="{9D8B030D-6E8A-4147-A177-3AD203B41FA5}">
                          <a16:colId xmlns:a16="http://schemas.microsoft.com/office/drawing/2014/main" val="1972233309"/>
                        </a:ext>
                      </a:extLst>
                    </a:gridCol>
                    <a:gridCol w="3312414">
                      <a:extLst>
                        <a:ext uri="{9D8B030D-6E8A-4147-A177-3AD203B41FA5}">
                          <a16:colId xmlns:a16="http://schemas.microsoft.com/office/drawing/2014/main" val="1239627465"/>
                        </a:ext>
                      </a:extLst>
                    </a:gridCol>
                    <a:gridCol w="1940746">
                      <a:extLst>
                        <a:ext uri="{9D8B030D-6E8A-4147-A177-3AD203B41FA5}">
                          <a16:colId xmlns:a16="http://schemas.microsoft.com/office/drawing/2014/main" val="3492412747"/>
                        </a:ext>
                      </a:extLst>
                    </a:gridCol>
                  </a:tblGrid>
                  <a:tr h="365760">
                    <a:tc>
                      <a:txBody>
                        <a:bodyPr/>
                        <a:lstStyle/>
                        <a:p>
                          <a:r>
                            <a:rPr lang="en-US" dirty="0"/>
                            <a:t>Metric</a:t>
                          </a:r>
                        </a:p>
                      </a:txBody>
                      <a:tcPr>
                        <a:solidFill>
                          <a:srgbClr val="C00000"/>
                        </a:solidFill>
                      </a:tcPr>
                    </a:tc>
                    <a:tc>
                      <a:txBody>
                        <a:bodyPr/>
                        <a:lstStyle/>
                        <a:p>
                          <a:r>
                            <a:rPr lang="en-US" dirty="0"/>
                            <a:t>Need</a:t>
                          </a:r>
                        </a:p>
                      </a:txBody>
                      <a:tcPr>
                        <a:solidFill>
                          <a:srgbClr val="C00000"/>
                        </a:solidFill>
                      </a:tcPr>
                    </a:tc>
                    <a:tc>
                      <a:txBody>
                        <a:bodyPr/>
                        <a:lstStyle/>
                        <a:p>
                          <a:r>
                            <a:rPr lang="en-US" dirty="0"/>
                            <a:t>Metric</a:t>
                          </a:r>
                        </a:p>
                      </a:txBody>
                      <a:tcPr>
                        <a:solidFill>
                          <a:srgbClr val="C00000"/>
                        </a:solidFill>
                      </a:tcPr>
                    </a:tc>
                    <a:tc>
                      <a:txBody>
                        <a:bodyPr/>
                        <a:lstStyle/>
                        <a:p>
                          <a:r>
                            <a:rPr lang="en-US" dirty="0"/>
                            <a:t>Unit</a:t>
                          </a:r>
                        </a:p>
                      </a:txBody>
                      <a:tcPr>
                        <a:solidFill>
                          <a:srgbClr val="C00000"/>
                        </a:solidFill>
                      </a:tcPr>
                    </a:tc>
                    <a:tc>
                      <a:txBody>
                        <a:bodyPr/>
                        <a:lstStyle/>
                        <a:p>
                          <a:r>
                            <a:rPr lang="en-US" dirty="0"/>
                            <a:t>Value</a:t>
                          </a:r>
                        </a:p>
                      </a:txBody>
                      <a:tcPr>
                        <a:solidFill>
                          <a:srgbClr val="C00000"/>
                        </a:solidFill>
                      </a:tcPr>
                    </a:tc>
                    <a:extLst>
                      <a:ext uri="{0D108BD9-81ED-4DB2-BD59-A6C34878D82A}">
                        <a16:rowId xmlns:a16="http://schemas.microsoft.com/office/drawing/2014/main" val="2600281436"/>
                      </a:ext>
                    </a:extLst>
                  </a:tr>
                  <a:tr h="1188720">
                    <a:tc>
                      <a:txBody>
                        <a:bodyPr/>
                        <a:lstStyle/>
                        <a:p>
                          <a:r>
                            <a:rPr lang="en-US" dirty="0"/>
                            <a:t>1</a:t>
                          </a:r>
                        </a:p>
                      </a:txBody>
                      <a:tcPr/>
                    </a:tc>
                    <a:tc>
                      <a:txBody>
                        <a:bodyPr/>
                        <a:lstStyle/>
                        <a:p>
                          <a:r>
                            <a:rPr lang="en-US" dirty="0"/>
                            <a:t>6</a:t>
                          </a:r>
                        </a:p>
                      </a:txBody>
                      <a:tcPr/>
                    </a:tc>
                    <a:tc>
                      <a:txBody>
                        <a:bodyPr/>
                        <a:lstStyle/>
                        <a:p>
                          <a:r>
                            <a:rPr lang="en-US" dirty="0"/>
                            <a:t>Quantity of input and output connections</a:t>
                          </a:r>
                        </a:p>
                      </a:txBody>
                      <a:tcPr/>
                    </a:tc>
                    <a:tc>
                      <a:txBody>
                        <a:bodyPr/>
                        <a:lstStyle/>
                        <a:p>
                          <a:r>
                            <a:rPr lang="en-US" dirty="0"/>
                            <a:t># of</a:t>
                          </a:r>
                        </a:p>
                        <a:p>
                          <a:r>
                            <a:rPr lang="en-US" dirty="0"/>
                            <a:t>inputs</a:t>
                          </a:r>
                        </a:p>
                        <a:p>
                          <a:r>
                            <a:rPr lang="en-US" dirty="0"/>
                            <a:t>and</a:t>
                          </a:r>
                        </a:p>
                        <a:p>
                          <a:r>
                            <a:rPr lang="en-US" dirty="0"/>
                            <a:t>outputs</a:t>
                          </a:r>
                        </a:p>
                      </a:txBody>
                      <a:tcPr/>
                    </a:tc>
                    <a:tc>
                      <a:txBody>
                        <a:bodyPr/>
                        <a:lstStyle/>
                        <a:p>
                          <a:r>
                            <a:rPr lang="en-US" dirty="0"/>
                            <a:t>&gt;=10 Inputs</a:t>
                          </a:r>
                        </a:p>
                        <a:p>
                          <a:r>
                            <a:rPr lang="en-US" dirty="0"/>
                            <a:t>&gt;=10 Outputs</a:t>
                          </a:r>
                        </a:p>
                      </a:txBody>
                      <a:tcPr/>
                    </a:tc>
                    <a:extLst>
                      <a:ext uri="{0D108BD9-81ED-4DB2-BD59-A6C34878D82A}">
                        <a16:rowId xmlns:a16="http://schemas.microsoft.com/office/drawing/2014/main" val="1365644883"/>
                      </a:ext>
                    </a:extLst>
                  </a:tr>
                  <a:tr h="914400">
                    <a:tc>
                      <a:txBody>
                        <a:bodyPr/>
                        <a:lstStyle/>
                        <a:p>
                          <a:r>
                            <a:rPr lang="en-US" dirty="0"/>
                            <a:t>2</a:t>
                          </a:r>
                        </a:p>
                      </a:txBody>
                      <a:tcPr/>
                    </a:tc>
                    <a:tc>
                      <a:txBody>
                        <a:bodyPr/>
                        <a:lstStyle/>
                        <a:p>
                          <a:r>
                            <a:rPr lang="en-US" dirty="0"/>
                            <a:t>2,3,4</a:t>
                          </a:r>
                        </a:p>
                      </a:txBody>
                      <a:tcPr/>
                    </a:tc>
                    <a:tc>
                      <a:txBody>
                        <a:bodyPr/>
                        <a:lstStyle/>
                        <a:p>
                          <a:r>
                            <a:rPr lang="en-US" dirty="0"/>
                            <a:t>Has the means to practice and apply the theory learned in class</a:t>
                          </a:r>
                        </a:p>
                      </a:txBody>
                      <a:tcPr/>
                    </a:tc>
                    <a:tc>
                      <a:txBody>
                        <a:bodyPr/>
                        <a:lstStyle/>
                        <a:p>
                          <a:r>
                            <a:rPr lang="en-US" dirty="0"/>
                            <a:t>Binary</a:t>
                          </a:r>
                        </a:p>
                      </a:txBody>
                      <a:tcPr/>
                    </a:tc>
                    <a:tc>
                      <a:txBody>
                        <a:bodyPr/>
                        <a:lstStyle/>
                        <a:p>
                          <a:r>
                            <a:rPr lang="en-US" dirty="0"/>
                            <a:t>0 – Fail</a:t>
                          </a:r>
                        </a:p>
                        <a:p>
                          <a:r>
                            <a:rPr lang="en-US" dirty="0"/>
                            <a:t>1 – Pass</a:t>
                          </a:r>
                        </a:p>
                      </a:txBody>
                      <a:tcPr/>
                    </a:tc>
                    <a:extLst>
                      <a:ext uri="{0D108BD9-81ED-4DB2-BD59-A6C34878D82A}">
                        <a16:rowId xmlns:a16="http://schemas.microsoft.com/office/drawing/2014/main" val="2409978788"/>
                      </a:ext>
                    </a:extLst>
                  </a:tr>
                  <a:tr h="1169734">
                    <a:tc>
                      <a:txBody>
                        <a:bodyPr/>
                        <a:lstStyle/>
                        <a:p>
                          <a:r>
                            <a:rPr lang="en-US" dirty="0"/>
                            <a:t>3</a:t>
                          </a:r>
                        </a:p>
                      </a:txBody>
                      <a:tcPr/>
                    </a:tc>
                    <a:tc>
                      <a:txBody>
                        <a:bodyPr/>
                        <a:lstStyle/>
                        <a:p>
                          <a:r>
                            <a:rPr lang="en-US" dirty="0"/>
                            <a:t>8</a:t>
                          </a:r>
                        </a:p>
                      </a:txBody>
                      <a:tcPr/>
                    </a:tc>
                    <a:tc>
                      <a:txBody>
                        <a:bodyPr/>
                        <a:lstStyle/>
                        <a:p>
                          <a:r>
                            <a:rPr lang="en-US" dirty="0"/>
                            <a:t>Wind Tunnel Flow Rate</a:t>
                          </a:r>
                        </a:p>
                      </a:txBody>
                      <a:tcPr/>
                    </a:tc>
                    <a:tc>
                      <a:txBody>
                        <a:bodyPr/>
                        <a:lstStyle/>
                        <a:p>
                          <a:endParaRPr lang="en-US"/>
                        </a:p>
                      </a:txBody>
                      <a:tcPr>
                        <a:blipFill>
                          <a:blip r:embed="rId2"/>
                          <a:stretch>
                            <a:fillRect l="-159300" t="-213542" r="-59484" b="-156771"/>
                          </a:stretch>
                        </a:blipFill>
                      </a:tcPr>
                    </a:tc>
                    <a:tc>
                      <a:txBody>
                        <a:bodyPr/>
                        <a:lstStyle/>
                        <a:p>
                          <a:endParaRPr lang="en-US"/>
                        </a:p>
                      </a:txBody>
                      <a:tcPr>
                        <a:blipFill>
                          <a:blip r:embed="rId2"/>
                          <a:stretch>
                            <a:fillRect l="-441379" t="-213542" r="-1254" b="-156771"/>
                          </a:stretch>
                        </a:blipFill>
                      </a:tcPr>
                    </a:tc>
                    <a:extLst>
                      <a:ext uri="{0D108BD9-81ED-4DB2-BD59-A6C34878D82A}">
                        <a16:rowId xmlns:a16="http://schemas.microsoft.com/office/drawing/2014/main" val="1856106526"/>
                      </a:ext>
                    </a:extLst>
                  </a:tr>
                  <a:tr h="640080">
                    <a:tc>
                      <a:txBody>
                        <a:bodyPr/>
                        <a:lstStyle/>
                        <a:p>
                          <a:r>
                            <a:rPr lang="en-US" dirty="0"/>
                            <a:t>4</a:t>
                          </a:r>
                        </a:p>
                      </a:txBody>
                      <a:tcPr/>
                    </a:tc>
                    <a:tc>
                      <a:txBody>
                        <a:bodyPr/>
                        <a:lstStyle/>
                        <a:p>
                          <a:r>
                            <a:rPr lang="en-US" dirty="0"/>
                            <a:t>9</a:t>
                          </a:r>
                        </a:p>
                      </a:txBody>
                      <a:tcPr/>
                    </a:tc>
                    <a:tc>
                      <a:txBody>
                        <a:bodyPr/>
                        <a:lstStyle/>
                        <a:p>
                          <a:r>
                            <a:rPr lang="en-US" dirty="0"/>
                            <a:t>Wind Tunnel Temperature</a:t>
                          </a:r>
                        </a:p>
                      </a:txBody>
                      <a:tcPr/>
                    </a:tc>
                    <a:tc>
                      <a:txBody>
                        <a:bodyPr/>
                        <a:lstStyle/>
                        <a:p>
                          <a:endParaRPr lang="en-US"/>
                        </a:p>
                      </a:txBody>
                      <a:tcPr>
                        <a:blipFill>
                          <a:blip r:embed="rId2"/>
                          <a:stretch>
                            <a:fillRect l="-159300" t="-573333" r="-59484" b="-186667"/>
                          </a:stretch>
                        </a:blipFill>
                      </a:tcPr>
                    </a:tc>
                    <a:tc>
                      <a:txBody>
                        <a:bodyPr/>
                        <a:lstStyle/>
                        <a:p>
                          <a:endParaRPr lang="en-US" dirty="0"/>
                        </a:p>
                      </a:txBody>
                      <a:tcPr/>
                    </a:tc>
                    <a:extLst>
                      <a:ext uri="{0D108BD9-81ED-4DB2-BD59-A6C34878D82A}">
                        <a16:rowId xmlns:a16="http://schemas.microsoft.com/office/drawing/2014/main" val="216687252"/>
                      </a:ext>
                    </a:extLst>
                  </a:tr>
                  <a:tr h="365760">
                    <a:tc>
                      <a:txBody>
                        <a:bodyPr/>
                        <a:lstStyle/>
                        <a:p>
                          <a:r>
                            <a:rPr lang="en-US" dirty="0"/>
                            <a:t>5</a:t>
                          </a:r>
                        </a:p>
                      </a:txBody>
                      <a:tcPr/>
                    </a:tc>
                    <a:tc>
                      <a:txBody>
                        <a:bodyPr/>
                        <a:lstStyle/>
                        <a:p>
                          <a:r>
                            <a:rPr lang="en-US" dirty="0"/>
                            <a:t>7</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567894102"/>
                      </a:ext>
                    </a:extLst>
                  </a:tr>
                  <a:tr h="365760">
                    <a:tc>
                      <a:txBody>
                        <a:bodyPr/>
                        <a:lstStyle/>
                        <a:p>
                          <a:r>
                            <a:rPr lang="en-US" dirty="0"/>
                            <a:t>6</a:t>
                          </a:r>
                        </a:p>
                      </a:txBody>
                      <a:tcPr/>
                    </a:tc>
                    <a:tc>
                      <a:txBody>
                        <a:bodyPr/>
                        <a:lstStyle/>
                        <a:p>
                          <a:r>
                            <a:rPr lang="en-US" dirty="0"/>
                            <a:t>1,5</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020949602"/>
                      </a:ext>
                    </a:extLst>
                  </a:tr>
                  <a:tr h="365760">
                    <a:tc>
                      <a:txBody>
                        <a:bodyPr/>
                        <a:lstStyle/>
                        <a:p>
                          <a:r>
                            <a:rPr lang="en-US" dirty="0"/>
                            <a:t>7</a:t>
                          </a:r>
                        </a:p>
                      </a:txBody>
                      <a:tcPr/>
                    </a:tc>
                    <a:tc>
                      <a:txBody>
                        <a:bodyPr/>
                        <a:lstStyle/>
                        <a:p>
                          <a:r>
                            <a:rPr lang="en-US" dirty="0"/>
                            <a:t>7</a:t>
                          </a:r>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25809591"/>
                      </a:ext>
                    </a:extLst>
                  </a:tr>
                </a:tbl>
              </a:graphicData>
            </a:graphic>
          </p:graphicFrame>
        </mc:Fallback>
      </mc:AlternateContent>
    </p:spTree>
    <p:extLst>
      <p:ext uri="{BB962C8B-B14F-4D97-AF65-F5344CB8AC3E}">
        <p14:creationId xmlns:p14="http://schemas.microsoft.com/office/powerpoint/2010/main" val="1357855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Progress Since Last Design Review</a:t>
            </a:r>
          </a:p>
        </p:txBody>
      </p:sp>
      <p:sp>
        <p:nvSpPr>
          <p:cNvPr id="3" name="Content Placeholder 2"/>
          <p:cNvSpPr>
            <a:spLocks noGrp="1"/>
          </p:cNvSpPr>
          <p:nvPr>
            <p:ph idx="1"/>
          </p:nvPr>
        </p:nvSpPr>
        <p:spPr/>
        <p:txBody>
          <a:bodyPr/>
          <a:lstStyle/>
          <a:p>
            <a:r>
              <a:rPr lang="en-US" dirty="0"/>
              <a:t>3-4 slides</a:t>
            </a:r>
          </a:p>
          <a:p>
            <a:r>
              <a:rPr lang="en-US" dirty="0"/>
              <a:t>Discuss recent progress, especially in the context of the Design Process that we are following</a:t>
            </a:r>
          </a:p>
          <a:p>
            <a:r>
              <a:rPr lang="en-US" dirty="0"/>
              <a:t>Specific quantitative results are best if available</a:t>
            </a:r>
          </a:p>
          <a:p>
            <a:endParaRPr lang="en-US" dirty="0"/>
          </a:p>
          <a:p>
            <a:r>
              <a:rPr lang="en-US" dirty="0"/>
              <a:t>Early on, you may just be getting things started and that’s OK. In those cases, you will discuss your thoughts and ideas and plans going forward more than results and progress.</a:t>
            </a:r>
          </a:p>
        </p:txBody>
      </p:sp>
    </p:spTree>
    <p:extLst>
      <p:ext uri="{BB962C8B-B14F-4D97-AF65-F5344CB8AC3E}">
        <p14:creationId xmlns:p14="http://schemas.microsoft.com/office/powerpoint/2010/main" val="941095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Issues / Difficulties / Questions</a:t>
            </a:r>
          </a:p>
        </p:txBody>
      </p:sp>
      <p:sp>
        <p:nvSpPr>
          <p:cNvPr id="3" name="Content Placeholder 2"/>
          <p:cNvSpPr>
            <a:spLocks noGrp="1"/>
          </p:cNvSpPr>
          <p:nvPr>
            <p:ph idx="1"/>
          </p:nvPr>
        </p:nvSpPr>
        <p:spPr/>
        <p:txBody>
          <a:bodyPr/>
          <a:lstStyle/>
          <a:p>
            <a:r>
              <a:rPr lang="en-US" dirty="0"/>
              <a:t>1-2 slides as needed</a:t>
            </a:r>
          </a:p>
          <a:p>
            <a:r>
              <a:rPr lang="en-US" dirty="0"/>
              <a:t>Any specific technical challenges or questions that you would like to share with the teaching team</a:t>
            </a:r>
          </a:p>
          <a:p>
            <a:r>
              <a:rPr lang="en-US" dirty="0"/>
              <a:t>Only present this information if needed. If you have nothing to present under this topic, that is fine.</a:t>
            </a:r>
          </a:p>
        </p:txBody>
      </p:sp>
    </p:spTree>
    <p:extLst>
      <p:ext uri="{BB962C8B-B14F-4D97-AF65-F5344CB8AC3E}">
        <p14:creationId xmlns:p14="http://schemas.microsoft.com/office/powerpoint/2010/main" val="2832137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Plans </a:t>
            </a:r>
          </a:p>
        </p:txBody>
      </p:sp>
      <p:sp>
        <p:nvSpPr>
          <p:cNvPr id="3" name="Content Placeholder 2"/>
          <p:cNvSpPr>
            <a:spLocks noGrp="1"/>
          </p:cNvSpPr>
          <p:nvPr>
            <p:ph idx="1"/>
          </p:nvPr>
        </p:nvSpPr>
        <p:spPr/>
        <p:txBody>
          <a:bodyPr/>
          <a:lstStyle/>
          <a:p>
            <a:r>
              <a:rPr lang="en-US" dirty="0"/>
              <a:t>1-2 slides</a:t>
            </a:r>
          </a:p>
          <a:p>
            <a:r>
              <a:rPr lang="en-US" dirty="0"/>
              <a:t>Detailed plans for the next 3-4 weeks</a:t>
            </a:r>
          </a:p>
          <a:p>
            <a:r>
              <a:rPr lang="en-US" dirty="0"/>
              <a:t>Include schedule once it has been developed for the course</a:t>
            </a:r>
          </a:p>
          <a:p>
            <a:r>
              <a:rPr lang="en-US" dirty="0"/>
              <a:t>Discuss budget and spend once purchasing begins</a:t>
            </a:r>
          </a:p>
        </p:txBody>
      </p:sp>
    </p:spTree>
    <p:extLst>
      <p:ext uri="{BB962C8B-B14F-4D97-AF65-F5344CB8AC3E}">
        <p14:creationId xmlns:p14="http://schemas.microsoft.com/office/powerpoint/2010/main" val="554299344"/>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496</Words>
  <Application>Microsoft Office PowerPoint</Application>
  <PresentationFormat>Widescreen</PresentationFormat>
  <Paragraphs>82</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Cambria Math</vt:lpstr>
      <vt:lpstr>1_Office Theme</vt:lpstr>
      <vt:lpstr>Team 20 Robotics PLC Lab Trainer</vt:lpstr>
      <vt:lpstr>Project Objective(s)</vt:lpstr>
      <vt:lpstr>Scope</vt:lpstr>
      <vt:lpstr>Design Metrics</vt:lpstr>
      <vt:lpstr>Progress Since Last Design Review</vt:lpstr>
      <vt:lpstr>Technical Issues / Difficulties / Questions</vt:lpstr>
      <vt:lpstr>Plans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 Project Name</dc:title>
  <dc:creator>Shad Roundy</dc:creator>
  <cp:lastModifiedBy>BRANDON LIM</cp:lastModifiedBy>
  <cp:revision>4</cp:revision>
  <dcterms:created xsi:type="dcterms:W3CDTF">2022-08-29T15:23:16Z</dcterms:created>
  <dcterms:modified xsi:type="dcterms:W3CDTF">2024-09-20T05:33:02Z</dcterms:modified>
</cp:coreProperties>
</file>