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1" r:id="rId2"/>
    <p:sldId id="957" r:id="rId3"/>
    <p:sldId id="278" r:id="rId4"/>
    <p:sldId id="279" r:id="rId5"/>
    <p:sldId id="281" r:id="rId6"/>
    <p:sldId id="282" r:id="rId7"/>
    <p:sldId id="283" r:id="rId8"/>
    <p:sldId id="284" r:id="rId9"/>
    <p:sldId id="280" r:id="rId10"/>
    <p:sldId id="275" r:id="rId11"/>
    <p:sldId id="955" r:id="rId12"/>
    <p:sldId id="285" r:id="rId13"/>
    <p:sldId id="956" r:id="rId14"/>
    <p:sldId id="286" r:id="rId15"/>
    <p:sldId id="369" r:id="rId16"/>
    <p:sldId id="351" r:id="rId17"/>
    <p:sldId id="370" r:id="rId18"/>
    <p:sldId id="353" r:id="rId19"/>
    <p:sldId id="354" r:id="rId20"/>
    <p:sldId id="355" r:id="rId21"/>
    <p:sldId id="356" r:id="rId22"/>
    <p:sldId id="357" r:id="rId23"/>
    <p:sldId id="358" r:id="rId24"/>
    <p:sldId id="371" r:id="rId25"/>
    <p:sldId id="360" r:id="rId26"/>
    <p:sldId id="372" r:id="rId2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66FF"/>
    <a:srgbClr val="663300"/>
    <a:srgbClr val="996633"/>
    <a:srgbClr val="00CC00"/>
    <a:srgbClr val="0066FF"/>
    <a:srgbClr val="3399FF"/>
    <a:srgbClr val="FF33CC"/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24" autoAdjust="0"/>
    <p:restoredTop sz="87901" autoAdjust="0"/>
  </p:normalViewPr>
  <p:slideViewPr>
    <p:cSldViewPr>
      <p:cViewPr varScale="1">
        <p:scale>
          <a:sx n="97" d="100"/>
          <a:sy n="97" d="100"/>
        </p:scale>
        <p:origin x="62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110" d="100"/>
        <a:sy n="110" d="100"/>
      </p:scale>
      <p:origin x="0" y="-11160"/>
    </p:cViewPr>
  </p:sorterViewPr>
  <p:notesViewPr>
    <p:cSldViewPr>
      <p:cViewPr varScale="1">
        <p:scale>
          <a:sx n="53" d="100"/>
          <a:sy n="53" d="100"/>
        </p:scale>
        <p:origin x="2640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1727"/>
          </a:xfrm>
          <a:prstGeom prst="rect">
            <a:avLst/>
          </a:prstGeom>
        </p:spPr>
        <p:txBody>
          <a:bodyPr vert="horz" lIns="96618" tIns="48310" rIns="96618" bIns="483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r">
              <a:defRPr sz="1200"/>
            </a:lvl1pPr>
          </a:lstStyle>
          <a:p>
            <a:fld id="{4E0ED0A4-5DB0-4E35-BC04-A9E0D07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3T21:44:34.71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1,'48'181,"-37"-161,1-1,1 0,0 0,2-1,0-1,1-1,0 0,2-1,4 3,-12-9,12 13,-1 1,-1 0,-1 2,-1 1,-1 0,-2 1,0 1,7 22,7 39,41 62,124 42,-129-12,204 252,-256-418,1 0,0-1,1 0,0-1,1 0,1-2,0 0,0-1,1 0,1-1,116 79,-131-83,0-1,0 1,0 0,-1 0,0 0,0 0,0 0,0 1,-1-1,0 1,0 0,-1 0,1 0,-1 0,0 0,-1 0,0 0,0 0,0 0,-1 0,1 0,-1 0,-1 0,1 0,-1 0,0-1,-1 1,1 0,-1-1,0 0,0 0,-1 0,0 0,0 0,0-1,0 1,0-1,-2 0,-59 15,93 31,62 122,-71-142,2-1,0 0,2-2,1-1,1 0,1-2,1-1,1-1,1-2,1 0,5 0,29 24,-56-37,0 0,-1 1,0 0,0 0,-1 1,0 0,-1 0,0 1,0-1,-1 1,0 0,-1 0,0 1,0-1,-1 0,-1 1,0 0,0-1,-1 1,0 0,-2 7,13 87,-7-97,0 0,0 0,0-1,1 1,1-1,-1 0,1-1,0 1,0-1,1 0,0-1,0 1,0-1,1-1,0 0,0 0,0 0,0-1,9 3,31 17,-25-9,223 94,-244-108,-1 0,1 0,-1-1,1 1,-1 0,1 0,-1 1,1-1,-1 0,1 0,-1 1,0-1,1 1,-1-1,1 1,-1-1,0 1,1 0,-1 0,0 0,0 0,0 0,0 0,0 0,0 0,0 0,0 0,0 1,0-1,-1 0,1 0,0 1,-1-1,1 1,-1-1,0 1,1-1,-1 1,0-1,0 0,0 1,0-1,0 1,0-1,-1 1,1-1,0 1,-1-1,1 1,-1-1,1 0,-1 1,0-1,0 0,0 1,1-1,-1 0,0 0,0 0,-1 0,1 0,0 0,0 0,0 0,-1-1,1 1,-1 0,-10 9,9-9,-1 0,1 0,0 0,0 1,0 0,0-1,1 1,-1 0,0 0,1 0,-1 1,1-1,0 1,0-1,0 1,0 0,0 0,0 0,1 0,0 0,-1 0,1 0,0 0,1 1,-1-1,0 0,1 1,0-1,0 0,0 1,0-1,0 1,1-1,0 0,-1 0,1 1,0-1,1 0,-1 0,1 0,-1 0,1 0,0 0,0 0,8 4,0 0,1-1,-1-1,1 1,0-1,1-1,-1 0,1-1,0 0,0-1,8 1,-10-3,-1 1,1 1,0 0,-1 0,0 1,0 0,1 0,-2 1,1 0,0 1,-1 0,0 1,0-1,-1 1,1 1,-1-1,-1 1,2 2,91 163,179 72,-173-126,-90-97,1 0,1-1,0-1,2-1,0 0,1-1,0-1,2-2,-1 0,2-1,0-1,21 8,-25-12,-1 0,0 1,0 1,-1 1,0 1,-1 0,-1 1,8 8,61 45,69 57,23 26,-157-139</inkml:trace>
  <inkml:trace contextRef="#ctx0" brushRef="#br0" timeOffset="13176.58">4259 3660,'-465'0,"261"-49,13 0,-214 118,344-67,31 0,-1-1,1-1,0-1,0-2,-1-1,2-2,-3-1,26 5,0-1,-1 0,1 0,1 0,-1-1,0 0,1 0,0 0,0-1,0 0,1 0,-1 0,1 0,0-1,1 0,-1 0,1 0,1 0,-1 0,1 0,-1-2,4 5,0 0,0 0,1 0,-1 0,1 1,-1-1,1 0,0 1,0 0,0-1,1 1,-1 0,0 0,1 0,-1 0,1 1,0-1,-1 1,1-1,0 1,0 0,0 0,0 0,0 1,0-1,0 1,0-1,1 1,-1 0,0 1,0-1,1 0,9-2,60-10,0 4,1 3,-1 3,7 4,138-6,-215 4,0 0,-1 0,1-1,0 1,0-1,0 0,-1 1,1-1,0-1,-1 1,1 0,-1 0,1-1,-1 0,0 1,1-1,-1 0,0 0,0 0,0 0,-1-1,1 1,0 0,-1-1,0 1,1-1,-1 0,0 1,0-1,-1 0,1 0,0 1,-1-1,0 0,0 0,0 0,0 0,0 0,0 0,-1 1,1-1,-2-1,1-4,-1 0,0 1,0-1,-1 1,0 0,0 0,-1 0,0 0,0 0,0 1,-1 0,0 0,-1 0,1 1,-4-4,-4 3,-1 0,0 0,0 1,0 1,0 0,-1 1,1 0,-1 2,0-1,1 2,-8 0,-38-4,-196-17,251 19,0 1,0 0,0-1,0 0,1 0,-1-1,1 1,-1-1,1 0,0 0,0-1,0 1,1-1,-1 0,1 0,0 0,0 0,0 0,0-1,1 1,0-1,0 0,0 0,1 0,-1 0,1 0,0 0,1 0,-1 0,1 0,0-1,0 1,1 0,-1 0,1 0,0 0,1 0,-1 0,2-3,-2-4,-2 3,1-1,-1 1,2 0,0 0,0 0,0 0,1 0,0 0,1 1,0-1,1 1,-1-1,2 1,-1 0,1 1,0-1,1 1,0 0,0 0,0 1,1-1,0 1,0 1,0 0,1 0,0 0,4-1,129-44,44 24,-37 13,-142 10,0-1,0 0,-1-1,1 1,-1-1,0 0,0-1,-1 1,0-1,0 0,0 0,0 0,-1-1,0 1,-1-1,1 1,-1-1,-1 0,1 0,-1 0,0 0,-1 0,1 0,-1-1,-1 1,0 0,0-5,0 8,0 0,0 0,0 0,0 0,-1 1,1-1,-1 0,0 0,0 1,0-1,-1 1,1 0,-1 0,0 0,0 0,0 0,0 0,0 1,-1 0,1-1,-1 1,1 0,-1 1,0-1,0 1,0 0,0 0,0 0,0 0,0 1,0-1,0 1,0 0,-3 1,-145 15,-39 29,159-38,24-6,0 0,0 1,1 0,-1 0,1 1,-1-1,1 2,0-1,0 1,0 0,1 1,0-1,0 1,-3 3,-16 12,-1-2,-1-1,0 0,-1-3,-1 0,0-2,-1 0,0-3,-1 0,0-2,0-1,0-2,-1-1,0-1,0-2,1-1,-1-2,-29-6,60 9,-3 2,-1-1,1-1,-1 1,1-1,0 1,-1-1,1 0,-1-1,1 1,-1-1,1 0,0 0,-1 0,1-1,0 1,0-1,0 0,0 0,0-1,1 1,-1-1,1 0,-1 0,1 0,0 0,0 0,0-1,1 1,-1-1,1 0,0 0,0 0,0 0,1 0,-1 0,1-1,0 1,0 0,0-3,78-235,-50 204,-7 69,-20 375,0-78,-3-319,-1 0,1-1,-1 1,-1-1,1 0,-1 0,-1-1,0 1,0-1,0-1,-1 1,0-1,0 0,0 0,-1-1,0 0,0-1,0 1,-1-2,1 1,-1-1,0 0,-4 0,-17 10,94-7,-31-7,-27-1,1 0,-1 0,1 1,-1 0,1 0,-1 1,1-1,0 2,-1-1,1 1,-1 0,1 0,-1 1,1-1,-1 1,0 1,0 0,0-1,0 2,0-1,-1 1,1 0,-1 0,0 0,0 1,-1-1,1 1,-1 1,0-1,-1 0,1 1,-1 0,0 0,0 0,1 5,-8 358,6-318,-1-37,1-1,-2 1,0 0,0-1,-1 1,-1-1,0 1,-1-1,-1 0,0 0,0 0,-2-1,0 1,-4 5,0 0,1 1,0 0,2 0,0 1,2 0,0 0,1 1,1-1,0 7,1 2</inkml:trace>
  <inkml:trace contextRef="#ctx0" brushRef="#br0" timeOffset="23286.76">2180 4882,'-31'131,"27"-93,1-1,3 1,1-1,1 1,3 0,1-1,4 12,-2-4,-2-1,-3 1,-1 0,-2 0,-3 17,1 35,-33 167,34-166,1-70</inkml:trace>
  <inkml:trace contextRef="#ctx0" brushRef="#br0" timeOffset="26326.07">2607 5378,'15'-2,"0"2,0 0,1 1,-1 1,0 0,0 1,0 1,-1 0,1 1,-1 0,0 1,0 1,1-1,0 0,-1-1,2-1,-1-1,0 0,1-1,-1 0,1-2,0 1,-1-2,13-2,108 9,-132-5,1 0,-1 0,0 0,0 0,0 1,0 0,0 0,0 0,-1 0,1 1,-1-1,1 1,-1 0,0 0,0 0,0 1,-1-1,1 1,-1-1,0 1,0 0,0 0,0 0,-1 0,1 0,-1 0,0 0,0 1,-1-1,1 0,-1 1,0-1,0 0,-1 0,1 1,-1-1,0 0,0 0,0 1,-1-1,1 0,-1 0,0-1,0 1,-1 0,1-1,-1 1,1-1,-3 2,-12 19</inkml:trace>
  <inkml:trace contextRef="#ctx0" brushRef="#br0" timeOffset="27974.76">2840 5574,'0'6,"0"7,0 7,0 6,0 4,-5 2,-9 2,-1 1,1-1,-1-5,1-3,3 1,-2 0,1 3,-3-5,1-7</inkml:trace>
  <inkml:trace contextRef="#ctx0" brushRef="#br0" timeOffset="31743.72">3037 6069,'307'-20,"-214"10,-81 11,0-1,0 0,0-1,0-1,0 0,-1 0,1-1,-1 0,1-1,-1-1,0 0,-1 0,1-1,4-4,-15 10,1-1,-1 1,1-1,-1 1,0-1,1 1,-1-1,1 1,-1-1,1 1,0 0,-1-1,1 1,-1 0,1 0,0-1,-1 1,1 0,-1 0,1 0,0 0,-1 0,1 0,0 0,-1 0,1 0,0 0,-1 0,1 0,-1 0,1 1,0-1,-1 0,1 0,-1 1,1-1,-1 0,1 1,0-1,-1 1,0-1,1 1,-1-1,1 1,-1-1,1 1,-1-1,0 1,0-1,1 1,-1-1,0 1,0 0,0-1,1 1,-1 0,0-1,0 1,0 0,0-1,0 1,0-1,0 1,-1 0,1-1,0 1,0 0,0-1,-1 1,-1 68,0-49,2-8,1-8,0 0,-1 1,1-1,-1 1,1-1,-1 1,-1-1,1 1,-1-1,1 1,-1-1,-1 0,1 1,-1-1,1 0,-1 0,0 0,-1 0,1 0,-1-1,1 1,-1 0,0-1,-1 0,1 0,0 0,-1 0,0-1,1 1,-1-1,0 0,0 0,-1 0,1-1,0 0,-1 1,-2-1,-279-3,258 2</inkml:trace>
  <inkml:trace contextRef="#ctx0" brushRef="#br0" timeOffset="38736.45">2145 6465,'33'-100,"-31"98,-1 1,1-1,0 0,0 1,0-1,0 1,0 0,0-1,0 1,1 0,-1 0,0 1,1-1,-1 0,1 1,-1 0,0-1,1 1,-1 0,1 0,-1 0,1 1,-1-1,1 0,-1 1,0 0,1 0,-1-1,0 1,1 1,-1-1,0 0,0 0,0 1,0-1,0 1,-1 0,1 0,0-1,-1 1,1 1,5 3,0 0,-1 1,1 0,-2 0,1 1,-1-1,0 1,-1 0,1 0,-2 1,1-1,-1 1,0 0,-1 0,0 0,-1 0,0 0,0 0,-1 1,0-1,0 0,-1 0,-1 1,1-1,-1 0,-1 0,0-1,0 1,-1-1,0 1,0-1,-1 0,0 0,0-1,-3 3,4-5,0-1,0 1,0-1,0 0,-1 0,1 0,-1-1,0 1,0-1,-1 0,1-1,-1 1,1-1,-1 0,0-1,0 1,0-1,1 0,-1-1,0 1,0-1,0 0,0-1,0 0,0 0,0 0,0 0,0-1,1 0,-1 0,0-1,1 1,0-1,0 0,0-1,0 1,0-1,1 0,-1 0,1-1,0 1,1-1,-1 0,1 0,0 0,-1-2,1 2,1 0,0 0,0 0,0-1,1 1,0 0,0-1,0 1,0-1,1 1,0-1,0 1,1-1,-1 1,1 0,1-1,-1 1,1 0,-1 0,2-1,-1 1,0 1,1-1,0 0,0 1,0-1,1 1,0 0,0 0,0 0,0 1,0-1,1 1,-1 0,1 0,0 1,0 0,0-1,0 2,0-1,1 0,4 0,18-1,-1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9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92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9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8DCC5C-44F7-4822-8A64-EAD038DB3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7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077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16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49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8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03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Consider cases where any of our fundamental loading modes (axial, tension, bending) is applied to a part that is not slender. Assumptions required for the elementary theory no longer apply. Consideration of local stresses near an applied force cause a similar problem; hence, St. </a:t>
            </a:r>
            <a:r>
              <a:rPr lang="en-US" dirty="0" err="1"/>
              <a:t>Venant’s</a:t>
            </a:r>
            <a:r>
              <a:rPr lang="en-US"/>
              <a:t> theory.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40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437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26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19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9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7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895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89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34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51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55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90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1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rigging company is in West Valley City!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03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93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15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12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25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8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AB3C-8F93-4EE6-9060-9463DC68F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9FFD-0B4A-47D2-B04C-AF1A6C318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E2D4-A486-4DA1-ABEF-AF6F14B4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CE549-1457-4AA6-BA2E-5A251CA49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92B14-1707-41FF-AD49-42AEE25BB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7B6DA-9B58-48A3-A8F8-B36BD7F05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4146-2B0B-44F3-9742-5A2AF07B6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E396-0A5B-4DE5-BA98-E55DF7633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2FF7-B4C9-4FE3-98C9-5338C5DD0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7AE3-3F90-4E66-B39A-02D97CB91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AE4AE-B329-4412-95E7-ED3D26E0A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9A12-04B5-4E26-8427-C2050117D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729E6C-1E46-4EF7-8F7E-65E645361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1.png"/><Relationship Id="rId5" Type="http://schemas.openxmlformats.org/officeDocument/2006/relationships/image" Target="../media/image8.png"/><Relationship Id="rId10" Type="http://schemas.openxmlformats.org/officeDocument/2006/relationships/image" Target="../media/image13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SozKaHYD85Q?start=31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7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Wp3fFq7Kwsk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3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6679" y="723898"/>
            <a:ext cx="6002110" cy="1495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4000">
                <a:solidFill>
                  <a:schemeClr val="tx1"/>
                </a:solidFill>
              </a:rPr>
              <a:t>Advanced Mechanics</a:t>
            </a:r>
          </a:p>
          <a:p>
            <a:pPr algn="l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4000" b="0">
                <a:solidFill>
                  <a:schemeClr val="tx1"/>
                </a:solidFill>
              </a:rPr>
              <a:t>(Lecture 11)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6680" y="2405067"/>
            <a:ext cx="6002110" cy="372903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u="sng" kern="1200" dirty="0">
                <a:solidFill>
                  <a:schemeClr val="tx1"/>
                </a:solidFill>
              </a:rPr>
              <a:t>ANNOUNCE / BUSINESS</a:t>
            </a:r>
            <a:endParaRPr lang="en-US" sz="2000" kern="1200" dirty="0">
              <a:solidFill>
                <a:schemeClr val="tx1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HW 5 (due H, 2/20)</a:t>
            </a: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Exam 01 grading is further delayed</a:t>
            </a:r>
          </a:p>
          <a:p>
            <a:pPr marL="114300" indent="0" eaLnBrk="1" hangingPunct="1">
              <a:lnSpc>
                <a:spcPct val="90000"/>
              </a:lnSpc>
              <a:buNone/>
            </a:pPr>
            <a:endParaRPr lang="en-US" sz="2000" kern="1200" dirty="0">
              <a:solidFill>
                <a:schemeClr val="tx1"/>
              </a:solidFill>
            </a:endParaRPr>
          </a:p>
          <a:p>
            <a:pPr marL="114300" indent="0" eaLnBrk="1" hangingPunct="1">
              <a:lnSpc>
                <a:spcPct val="90000"/>
              </a:lnSpc>
              <a:buNone/>
            </a:pPr>
            <a:endParaRPr lang="en-US" sz="2000" u="sng" kern="1200" dirty="0">
              <a:solidFill>
                <a:schemeClr val="tx1"/>
              </a:solidFill>
            </a:endParaRP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u="sng" kern="1200" dirty="0">
                <a:solidFill>
                  <a:schemeClr val="tx1"/>
                </a:solidFill>
              </a:rPr>
              <a:t>NEW STUFF</a:t>
            </a:r>
            <a:r>
              <a:rPr lang="en-US" sz="2000" kern="1200" dirty="0">
                <a:solidFill>
                  <a:schemeClr val="tx1"/>
                </a:solidFill>
              </a:rPr>
              <a:t> </a:t>
            </a: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Dynamic loading</a:t>
            </a:r>
          </a:p>
          <a:p>
            <a:pPr indent="-2286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chemeClr val="tx1"/>
                </a:solidFill>
              </a:rPr>
              <a:t>Plane stress/strain, </a:t>
            </a:r>
            <a:r>
              <a:rPr lang="en-US" sz="2000" kern="1200" dirty="0" err="1">
                <a:solidFill>
                  <a:schemeClr val="tx1"/>
                </a:solidFill>
              </a:rPr>
              <a:t>Airy’s</a:t>
            </a:r>
            <a:r>
              <a:rPr lang="en-US" sz="2000" kern="1200" dirty="0">
                <a:solidFill>
                  <a:schemeClr val="tx1"/>
                </a:solidFill>
              </a:rPr>
              <a:t> function </a:t>
            </a:r>
          </a:p>
        </p:txBody>
      </p:sp>
      <p:pic>
        <p:nvPicPr>
          <p:cNvPr id="2" name="Picture 4" descr="Image result for Advanced Mechanics of Materials and Applied Elasticity, 5th Ed., A.C. Ugural &amp; S.K. Fenster, Prentice Hall, 2012">
            <a:extLst>
              <a:ext uri="{FF2B5EF4-FFF2-40B4-BE49-F238E27FC236}">
                <a16:creationId xmlns:a16="http://schemas.microsoft.com/office/drawing/2014/main" id="{0925F6A9-8E37-DB5B-580F-E2A995D35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" r="4304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fld id="{68AFC285-CDEF-4F5E-9E3D-70B40282689B}" type="slidenum">
              <a:rPr lang="en-US" sz="1200">
                <a:solidFill>
                  <a:srgbClr val="FFFFFF"/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455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10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Impact / Dynamic Loading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914401"/>
                <a:ext cx="952500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a mass dropped onto a spring with stiffness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Using Conservation of Energy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?!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914401"/>
                <a:ext cx="9525001" cy="830997"/>
              </a:xfrm>
              <a:prstGeom prst="rect">
                <a:avLst/>
              </a:prstGeom>
              <a:blipFill>
                <a:blip r:embed="rId3"/>
                <a:stretch>
                  <a:fillRect l="-896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400" y="971551"/>
            <a:ext cx="2844800" cy="39604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1905000"/>
            <a:ext cx="3943350" cy="59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00" y="2743200"/>
            <a:ext cx="4229100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9400" y="4038600"/>
            <a:ext cx="4972050" cy="1066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4200" y="5105400"/>
            <a:ext cx="2971800" cy="102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4744" y="5384800"/>
            <a:ext cx="1809750" cy="476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85800" y="3581401"/>
                <a:ext cx="48543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Define impact factor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81401"/>
                <a:ext cx="4854388" cy="461665"/>
              </a:xfrm>
              <a:prstGeom prst="rect">
                <a:avLst/>
              </a:prstGeom>
              <a:blipFill>
                <a:blip r:embed="rId10"/>
                <a:stretch>
                  <a:fillRect l="-1759" t="-933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5801" y="6167736"/>
                <a:ext cx="58256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extreme case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1" y="6167736"/>
                <a:ext cx="5825680" cy="461665"/>
              </a:xfrm>
              <a:prstGeom prst="rect">
                <a:avLst/>
              </a:prstGeom>
              <a:blipFill>
                <a:blip r:embed="rId11"/>
                <a:stretch>
                  <a:fillRect l="-1466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6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11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Impact / Dynamic Loading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914401"/>
            <a:ext cx="960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can derive similar equations for horizontal impacts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1905000"/>
            <a:ext cx="5410200" cy="1162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66800" y="3424536"/>
                <a:ext cx="10058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</m:oMath>
                </a14:m>
                <a:r>
                  <a:rPr lang="en-US" sz="2400" dirty="0"/>
                  <a:t> is the deflection caused by a force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applied statically in the horizontal direction;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is the resulting velocity.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424536"/>
                <a:ext cx="10058400" cy="830997"/>
              </a:xfrm>
              <a:prstGeom prst="rect">
                <a:avLst/>
              </a:prstGeom>
              <a:blipFill>
                <a:blip r:embed="rId4"/>
                <a:stretch>
                  <a:fillRect l="-909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65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12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Impact / Dynamic Loading</a:t>
            </a:r>
          </a:p>
        </p:txBody>
      </p:sp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B4FEF1C5-FC54-4146-95C7-6114FF13EE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17114" y="812051"/>
            <a:ext cx="10612886" cy="596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6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13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Impact / Dynamic Loading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914400"/>
                <a:ext cx="109728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Example: A weight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=180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is dropped a height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striking a simply supported beam of length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=1.16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at midspan. The beam is of rectangular cross section (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=25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000" dirty="0"/>
                  <a:t> x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=75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en-US" sz="2000" dirty="0"/>
                  <a:t>). Given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=200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𝐺𝑃𝑎</m:t>
                    </m:r>
                  </m:oMath>
                </a14:m>
                <a:r>
                  <a:rPr lang="en-US" sz="2000" dirty="0"/>
                  <a:t>, determine the maximum deflection and maximum stress.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0"/>
                <a:ext cx="10972800" cy="1015663"/>
              </a:xfrm>
              <a:prstGeom prst="rect">
                <a:avLst/>
              </a:prstGeom>
              <a:blipFill>
                <a:blip r:embed="rId3"/>
                <a:stretch>
                  <a:fillRect l="-556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999074"/>
            <a:ext cx="8419992" cy="36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7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14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8796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143001"/>
            <a:ext cx="1089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Theory of elasticity v. mechanics of materials (aka elementary theory or technical theory)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Mechanics of materials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assumes strain distribution (e.g. plane sections remain plane in bending and torsion)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best suited for relatively slender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Theory of Elasticity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more exact solutions requiring fewer assumptions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good check for solutions from mechanics of materials and computational methods</a:t>
            </a:r>
          </a:p>
        </p:txBody>
      </p:sp>
    </p:spTree>
    <p:extLst>
      <p:ext uri="{BB962C8B-B14F-4D97-AF65-F5344CB8AC3E}">
        <p14:creationId xmlns:p14="http://schemas.microsoft.com/office/powerpoint/2010/main" val="22154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16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 –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11430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3D: 15 equations and 15 unknowns!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2D: many important problems can be simplified into either plane stress or plane strain</a:t>
            </a:r>
          </a:p>
        </p:txBody>
      </p:sp>
    </p:spTree>
    <p:extLst>
      <p:ext uri="{BB962C8B-B14F-4D97-AF65-F5344CB8AC3E}">
        <p14:creationId xmlns:p14="http://schemas.microsoft.com/office/powerpoint/2010/main" val="3548020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685800"/>
            <a:ext cx="5181600" cy="3957506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17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 – Plane Strain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2018443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Strain-displacement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63005"/>
          <a:stretch/>
        </p:blipFill>
        <p:spPr>
          <a:xfrm>
            <a:off x="990600" y="2827015"/>
            <a:ext cx="6864242" cy="6858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5444" y="4796136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Stress-strain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5608998"/>
            <a:ext cx="1434941" cy="3395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D163B7-4586-40D3-8C3B-5817ACE93A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005"/>
          <a:stretch/>
        </p:blipFill>
        <p:spPr>
          <a:xfrm>
            <a:off x="1365358" y="3905250"/>
            <a:ext cx="6864242" cy="685801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BCFD5FF-1347-46D4-B0C2-F8363BC9D5F1}"/>
              </a:ext>
            </a:extLst>
          </p:cNvPr>
          <p:cNvGrpSpPr/>
          <p:nvPr/>
        </p:nvGrpSpPr>
        <p:grpSpPr>
          <a:xfrm>
            <a:off x="4823964" y="5006940"/>
            <a:ext cx="3706754" cy="1542099"/>
            <a:chOff x="4823964" y="5006940"/>
            <a:chExt cx="3706754" cy="154209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6"/>
            <a:srcRect b="37123"/>
            <a:stretch/>
          </p:blipFill>
          <p:spPr>
            <a:xfrm>
              <a:off x="4833623" y="5006940"/>
              <a:ext cx="3012281" cy="74384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08149" y="5795390"/>
              <a:ext cx="3622569" cy="35854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7DA96CD-22EF-4214-81FD-9D30E36EB6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70653"/>
            <a:stretch/>
          </p:blipFill>
          <p:spPr>
            <a:xfrm>
              <a:off x="4823964" y="6201863"/>
              <a:ext cx="3012281" cy="34717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39867A-D13E-2AEB-B286-A834E233297C}"/>
                  </a:ext>
                </a:extLst>
              </p:cNvPr>
              <p:cNvSpPr txBox="1"/>
              <p:nvPr/>
            </p:nvSpPr>
            <p:spPr>
              <a:xfrm>
                <a:off x="609600" y="1143000"/>
                <a:ext cx="6096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Consider cylinder under pressure and constrained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-direction at ends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39867A-D13E-2AEB-B286-A834E2332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43000"/>
                <a:ext cx="6096000" cy="830997"/>
              </a:xfrm>
              <a:prstGeom prst="rect">
                <a:avLst/>
              </a:prstGeom>
              <a:blipFill>
                <a:blip r:embed="rId8"/>
                <a:stretch>
                  <a:fillRect l="-1300" t="-514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58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18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 – Plane Strain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6" y="1752601"/>
            <a:ext cx="2587943" cy="9163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600" y="1143001"/>
            <a:ext cx="517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Compatibility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510" y="3997642"/>
            <a:ext cx="7392353" cy="8791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09600" y="3348336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Now substitute stress for strain to get …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29806" y="425255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06416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19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 – Plane Strain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99060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Recall equilibrium equations (just 2D)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1" y="1537991"/>
            <a:ext cx="2162175" cy="1285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09600" y="2891136"/>
                <a:ext cx="8534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Differentiate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, respectively, and add together to get …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91136"/>
                <a:ext cx="8534400" cy="830997"/>
              </a:xfrm>
              <a:prstGeom prst="rect">
                <a:avLst/>
              </a:prstGeom>
              <a:blipFill>
                <a:blip r:embed="rId4"/>
                <a:stretch>
                  <a:fillRect l="-929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9910" y="3954978"/>
            <a:ext cx="4333875" cy="685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4275" y="5578475"/>
            <a:ext cx="4743450" cy="6667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600" y="4948536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Substitution of this into (1; previous slide) gives the eq’n of compatibility in terms of stress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76500" y="6320136"/>
            <a:ext cx="7239000" cy="40011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All solutions to plane strain problems must satisfy this equation</a:t>
            </a:r>
          </a:p>
        </p:txBody>
      </p:sp>
    </p:spTree>
    <p:extLst>
      <p:ext uri="{BB962C8B-B14F-4D97-AF65-F5344CB8AC3E}">
        <p14:creationId xmlns:p14="http://schemas.microsoft.com/office/powerpoint/2010/main" val="30348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</a:t>
            </a:fld>
            <a:endParaRPr lang="en-US" sz="1400" dirty="0"/>
          </a:p>
        </p:txBody>
      </p:sp>
      <p:pic>
        <p:nvPicPr>
          <p:cNvPr id="7" name="Picture 2" descr="Image result for golf ball impact">
            <a:extLst>
              <a:ext uri="{FF2B5EF4-FFF2-40B4-BE49-F238E27FC236}">
                <a16:creationId xmlns:a16="http://schemas.microsoft.com/office/drawing/2014/main" id="{052DBFE2-C41A-4229-8F86-8188A3C2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1447800"/>
            <a:ext cx="6339839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38C6729-E755-0D06-AB4D-5B06503C7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Impact / Dynamic Loading</a:t>
            </a:r>
          </a:p>
        </p:txBody>
      </p:sp>
    </p:spTree>
    <p:extLst>
      <p:ext uri="{BB962C8B-B14F-4D97-AF65-F5344CB8AC3E}">
        <p14:creationId xmlns:p14="http://schemas.microsoft.com/office/powerpoint/2010/main" val="2607467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20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 – Plane Stress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4267201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similar approach with plane stress leads to 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1" y="897236"/>
            <a:ext cx="4048125" cy="2771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1" y="5029200"/>
            <a:ext cx="63150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45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21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1"/>
            <a:ext cx="10966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Note the similarity between the equations for plane strain and plane stress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1" y="3200400"/>
            <a:ext cx="6315075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1" y="2209801"/>
            <a:ext cx="6166485" cy="86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5462" y="4690408"/>
                <a:ext cx="1096693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 the absence of body forces, they are the same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𝑅𝐻𝑆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identical geometry and loading conditions, the resulting </a:t>
                </a:r>
                <a:r>
                  <a:rPr lang="en-US" sz="2400" i="1" dirty="0"/>
                  <a:t>stress</a:t>
                </a:r>
                <a:r>
                  <a:rPr lang="en-US" sz="2400" dirty="0"/>
                  <a:t> distribution is independent of material properties … important to </a:t>
                </a:r>
                <a:r>
                  <a:rPr lang="en-US" sz="2400" dirty="0" err="1"/>
                  <a:t>photoelasticity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62" y="4690408"/>
                <a:ext cx="10966938" cy="1200329"/>
              </a:xfrm>
              <a:prstGeom prst="rect">
                <a:avLst/>
              </a:prstGeom>
              <a:blipFill>
                <a:blip r:embed="rId5"/>
                <a:stretch>
                  <a:fillRect l="-778" t="-3553" r="-945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80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22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Because of similarities, we can convert a solution for a plane stress problem into a solution for a plane strain problem (e.g., convert solution for narrow beam to that for a very wide beam), and vice-versa, with the following substitutions …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646" y="3276600"/>
            <a:ext cx="7968314" cy="26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55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23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Theory of Elasticity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0"/>
            <a:ext cx="1097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previous shows that any solution to a 2-D elasticity problem, in the absence of body forces, must satisfy the equilibrium equations,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the following derived compatibility expression,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514600"/>
            <a:ext cx="4763262" cy="8614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648200"/>
            <a:ext cx="3661124" cy="9374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9600" y="5791200"/>
            <a:ext cx="4999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boundary conditions.</a:t>
            </a:r>
          </a:p>
        </p:txBody>
      </p:sp>
    </p:spTree>
    <p:extLst>
      <p:ext uri="{BB962C8B-B14F-4D97-AF65-F5344CB8AC3E}">
        <p14:creationId xmlns:p14="http://schemas.microsoft.com/office/powerpoint/2010/main" val="92538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24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 err="1">
                <a:solidFill>
                  <a:srgbClr val="0070C0"/>
                </a:solidFill>
              </a:rPr>
              <a:t>Airy’s</a:t>
            </a:r>
            <a:r>
              <a:rPr lang="en-US" kern="0" dirty="0">
                <a:solidFill>
                  <a:srgbClr val="0070C0"/>
                </a:solidFill>
              </a:rPr>
              <a:t> Stress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9600" y="1219201"/>
                <a:ext cx="10972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Based on the work of Airy, we now define a stress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such that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1"/>
                <a:ext cx="10972800" cy="461665"/>
              </a:xfrm>
              <a:prstGeom prst="rect">
                <a:avLst/>
              </a:prstGeom>
              <a:blipFill>
                <a:blip r:embed="rId3"/>
                <a:stretch>
                  <a:fillRect l="-833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828800"/>
            <a:ext cx="5485448" cy="8296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1900" y="3324225"/>
            <a:ext cx="4593908" cy="866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4419601"/>
                <a:ext cx="10972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solve this </a:t>
                </a:r>
                <a:r>
                  <a:rPr lang="en-US" sz="2400" i="1" dirty="0"/>
                  <a:t>biharmonic equation</a:t>
                </a:r>
                <a:r>
                  <a:rPr lang="en-US" sz="2400" dirty="0"/>
                  <a:t> and find a solution, we search for some stress function,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that satisfies both it and the boundary cond.’s, e.g.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419601"/>
                <a:ext cx="10972800" cy="830997"/>
              </a:xfrm>
              <a:prstGeom prst="rect">
                <a:avLst/>
              </a:prstGeom>
              <a:blipFill>
                <a:blip r:embed="rId6"/>
                <a:stretch>
                  <a:fillRect l="-833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4113" y="5398533"/>
            <a:ext cx="2695575" cy="5238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02205" y="5526044"/>
            <a:ext cx="3267075" cy="495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54217" y="6088760"/>
            <a:ext cx="4581525" cy="6191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09600" y="2675573"/>
            <a:ext cx="10667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Substituting these into the compatibility expression on the previous slide, </a:t>
            </a:r>
          </a:p>
        </p:txBody>
      </p:sp>
    </p:spTree>
    <p:extLst>
      <p:ext uri="{BB962C8B-B14F-4D97-AF65-F5344CB8AC3E}">
        <p14:creationId xmlns:p14="http://schemas.microsoft.com/office/powerpoint/2010/main" val="296150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896" y="895053"/>
            <a:ext cx="4459304" cy="2533947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 err="1">
                <a:solidFill>
                  <a:srgbClr val="0070C0"/>
                </a:solidFill>
              </a:rPr>
              <a:t>Airy’s</a:t>
            </a:r>
            <a:r>
              <a:rPr lang="en-US" kern="0" dirty="0">
                <a:solidFill>
                  <a:srgbClr val="0070C0"/>
                </a:solidFill>
              </a:rPr>
              <a:t> Stress Function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9600" y="1219201"/>
            <a:ext cx="6840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Consider Example 3.1 in text … determine the stress distribution in a narrow cantilever beam, neglecting the weight of the beam.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4495800"/>
            <a:ext cx="109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other approaches are also shown in the text, but you hopefully get a sense for how elasticity solutions are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won’t need to perform such solutions in this class (take Theory of Elasticity if desired!) … we will just use them, but it is important to understand something about where they come from.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695" y="2687124"/>
            <a:ext cx="714375" cy="14882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006" y="2707481"/>
            <a:ext cx="559594" cy="155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1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26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09800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Linear </a:t>
            </a:r>
            <a:r>
              <a:rPr lang="en-US" kern="0" dirty="0" err="1">
                <a:solidFill>
                  <a:srgbClr val="0070C0"/>
                </a:solidFill>
              </a:rPr>
              <a:t>Thermoelasticity</a:t>
            </a:r>
            <a:endParaRPr lang="en-US" kern="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09600" y="1219201"/>
                <a:ext cx="10972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can also incorporate the influence of temperature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 on deformation … via superposition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1"/>
                <a:ext cx="10972800" cy="830997"/>
              </a:xfrm>
              <a:prstGeom prst="rect">
                <a:avLst/>
              </a:prstGeom>
              <a:blipFill>
                <a:blip r:embed="rId3"/>
                <a:stretch>
                  <a:fillRect l="-722" t="-5147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467928"/>
            <a:ext cx="3368040" cy="26374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1" y="3497629"/>
            <a:ext cx="2748915" cy="433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9600" y="5562601"/>
                <a:ext cx="10972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works well as long as the stress distribution and temperature are not coupled (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562601"/>
                <a:ext cx="10972800" cy="830997"/>
              </a:xfrm>
              <a:prstGeom prst="rect">
                <a:avLst/>
              </a:prstGeom>
              <a:blipFill>
                <a:blip r:embed="rId6"/>
                <a:stretch>
                  <a:fillRect l="-722" t="-514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16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3</a:t>
            </a:fld>
            <a:endParaRPr lang="en-US" sz="1400" dirty="0"/>
          </a:p>
        </p:txBody>
      </p:sp>
      <p:pic>
        <p:nvPicPr>
          <p:cNvPr id="3" name="Online Media 2">
            <a:hlinkClick r:id="" action="ppaction://media"/>
            <a:extLst>
              <a:ext uri="{FF2B5EF4-FFF2-40B4-BE49-F238E27FC236}">
                <a16:creationId xmlns:a16="http://schemas.microsoft.com/office/drawing/2014/main" id="{20758830-F5D4-4C94-88D7-22394F3BF6E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400" y="95249"/>
            <a:ext cx="11887200" cy="66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4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Impact / Dynamic Loading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914400"/>
            <a:ext cx="1097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Forces suddenly applied to parts / structures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Shock or impact loading occur when time of load application is equal to or smaller than largest natural period of vibration of the structure – stress waves are significant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395" y="2674064"/>
            <a:ext cx="7042605" cy="402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83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Strain Rate Effects on Materials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DDB143-A055-4525-BA7A-D2C5EE740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098" y="799265"/>
            <a:ext cx="9335803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7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6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Ductile-Brittle Transition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79438-DAC5-4B85-B919-4393B0E7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89" y="942627"/>
            <a:ext cx="10475311" cy="5637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9BFA46-62FD-4F3E-BC73-B14DB070949F}"/>
              </a:ext>
            </a:extLst>
          </p:cNvPr>
          <p:cNvSpPr/>
          <p:nvPr/>
        </p:nvSpPr>
        <p:spPr>
          <a:xfrm>
            <a:off x="6019800" y="942627"/>
            <a:ext cx="5562600" cy="5160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152450-D24C-4417-88E0-5D16E24681AD}"/>
                  </a:ext>
                </a:extLst>
              </p14:cNvPr>
              <p14:cNvContentPartPr/>
              <p14:nvPr/>
            </p14:nvContentPartPr>
            <p14:xfrm>
              <a:off x="2825070" y="1709715"/>
              <a:ext cx="1533240" cy="2422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152450-D24C-4417-88E0-5D16E24681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2430" y="1647066"/>
                <a:ext cx="1658880" cy="2548459"/>
              </a:xfrm>
              <a:prstGeom prst="rect">
                <a:avLst/>
              </a:prstGeom>
            </p:spPr>
          </p:pic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1F3C80E-BDF9-454E-A698-950A9E69903A}"/>
              </a:ext>
            </a:extLst>
          </p:cNvPr>
          <p:cNvCxnSpPr>
            <a:cxnSpLocks/>
          </p:cNvCxnSpPr>
          <p:nvPr/>
        </p:nvCxnSpPr>
        <p:spPr>
          <a:xfrm>
            <a:off x="1524000" y="4073041"/>
            <a:ext cx="3200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29458E-6039-4B5F-ACF3-50DDE13B83DB}"/>
              </a:ext>
            </a:extLst>
          </p:cNvPr>
          <p:cNvSpPr txBox="1"/>
          <p:nvPr/>
        </p:nvSpPr>
        <p:spPr>
          <a:xfrm>
            <a:off x="5538216" y="20574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temperature results in a decrease of strengths but less reduction of fracture strength, so the material transitions from brittle to ductile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Important? Consider the Titanic (steel used had relatively high ductile-brittle transition temperature)</a:t>
            </a:r>
          </a:p>
        </p:txBody>
      </p:sp>
    </p:spTree>
    <p:extLst>
      <p:ext uri="{BB962C8B-B14F-4D97-AF65-F5344CB8AC3E}">
        <p14:creationId xmlns:p14="http://schemas.microsoft.com/office/powerpoint/2010/main" val="155931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7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Ductile-Brittle Transition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79438-DAC5-4B85-B919-4393B0E7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89" y="942627"/>
            <a:ext cx="10475311" cy="56372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D85216-B35C-4FEC-97D0-3D3A4496F440}"/>
              </a:ext>
            </a:extLst>
          </p:cNvPr>
          <p:cNvSpPr/>
          <p:nvPr/>
        </p:nvSpPr>
        <p:spPr>
          <a:xfrm>
            <a:off x="6019800" y="942627"/>
            <a:ext cx="5562600" cy="5160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098CB-0107-4E7B-AB02-F70BFEDF8ACE}"/>
              </a:ext>
            </a:extLst>
          </p:cNvPr>
          <p:cNvSpPr txBox="1"/>
          <p:nvPr/>
        </p:nvSpPr>
        <p:spPr>
          <a:xfrm>
            <a:off x="5538216" y="2057400"/>
            <a:ext cx="601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strain rate shifts the yield strength-temperature curve to the right, so the transition, or critical, temperature is higher … thus, brittle fractures occur at higher temperatures in impact, compared to static, tests</a:t>
            </a:r>
          </a:p>
        </p:txBody>
      </p:sp>
    </p:spTree>
    <p:extLst>
      <p:ext uri="{BB962C8B-B14F-4D97-AF65-F5344CB8AC3E}">
        <p14:creationId xmlns:p14="http://schemas.microsoft.com/office/powerpoint/2010/main" val="2660699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8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Ductile-Brittle Transition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79438-DAC5-4B85-B919-4393B0E74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489" y="942627"/>
            <a:ext cx="10475311" cy="5637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2620C5-5778-4312-AFB5-64888770614A}"/>
              </a:ext>
            </a:extLst>
          </p:cNvPr>
          <p:cNvSpPr txBox="1"/>
          <p:nvPr/>
        </p:nvSpPr>
        <p:spPr>
          <a:xfrm>
            <a:off x="9004663" y="4604546"/>
            <a:ext cx="138371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triaxiality</a:t>
            </a:r>
          </a:p>
        </p:txBody>
      </p:sp>
    </p:spTree>
    <p:extLst>
      <p:ext uri="{BB962C8B-B14F-4D97-AF65-F5344CB8AC3E}">
        <p14:creationId xmlns:p14="http://schemas.microsoft.com/office/powerpoint/2010/main" val="229642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9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81200" y="159589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Analysis Approach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1752600"/>
            <a:ext cx="6324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Complex, so we focus on approximating maximum deformation and stress, without considering subsequent vibrations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1" y="3124200"/>
            <a:ext cx="63245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Assumptions in 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Displacement is proportional to applied force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Inertia of impacted object is ignored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Material behaves elastically – no energy loss!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4F6EFB-E2C5-4773-A3A3-806673A07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1621971"/>
            <a:ext cx="4495800" cy="256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0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15519</TotalTime>
  <Words>1014</Words>
  <Application>Microsoft Office PowerPoint</Application>
  <PresentationFormat>Widescreen</PresentationFormat>
  <Paragraphs>148</Paragraphs>
  <Slides>26</Slides>
  <Notes>26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and Design</dc:title>
  <dc:creator>Ken</dc:creator>
  <cp:lastModifiedBy>BRANDON LIM</cp:lastModifiedBy>
  <cp:revision>885</cp:revision>
  <cp:lastPrinted>2024-02-13T15:30:00Z</cp:lastPrinted>
  <dcterms:created xsi:type="dcterms:W3CDTF">2006-10-13T21:53:26Z</dcterms:created>
  <dcterms:modified xsi:type="dcterms:W3CDTF">2025-02-23T02:20:07Z</dcterms:modified>
</cp:coreProperties>
</file>