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1" r:id="rId2"/>
    <p:sldId id="367" r:id="rId3"/>
    <p:sldId id="390" r:id="rId4"/>
    <p:sldId id="391" r:id="rId5"/>
    <p:sldId id="392" r:id="rId6"/>
    <p:sldId id="400" r:id="rId7"/>
    <p:sldId id="402" r:id="rId8"/>
    <p:sldId id="403" r:id="rId9"/>
    <p:sldId id="404" r:id="rId10"/>
    <p:sldId id="406" r:id="rId11"/>
    <p:sldId id="414" r:id="rId12"/>
    <p:sldId id="408" r:id="rId13"/>
    <p:sldId id="409" r:id="rId14"/>
    <p:sldId id="410" r:id="rId15"/>
    <p:sldId id="399" r:id="rId16"/>
    <p:sldId id="394" r:id="rId17"/>
    <p:sldId id="395" r:id="rId18"/>
    <p:sldId id="396" r:id="rId19"/>
    <p:sldId id="397" r:id="rId20"/>
    <p:sldId id="411" r:id="rId21"/>
    <p:sldId id="398" r:id="rId2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00"/>
    <a:srgbClr val="3366FF"/>
    <a:srgbClr val="663300"/>
    <a:srgbClr val="996633"/>
    <a:srgbClr val="00CC00"/>
    <a:srgbClr val="0066FF"/>
    <a:srgbClr val="3399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25" autoAdjust="0"/>
    <p:restoredTop sz="87901" autoAdjust="0"/>
  </p:normalViewPr>
  <p:slideViewPr>
    <p:cSldViewPr>
      <p:cViewPr varScale="1">
        <p:scale>
          <a:sx n="101" d="100"/>
          <a:sy n="101" d="100"/>
        </p:scale>
        <p:origin x="636" y="96"/>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 d="1"/>
        <a:sy n="1" d="1"/>
      </p:scale>
      <p:origin x="0" y="0"/>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10</a:t>
            </a:fld>
            <a:endParaRPr lang="en-US"/>
          </a:p>
        </p:txBody>
      </p:sp>
    </p:spTree>
    <p:extLst>
      <p:ext uri="{BB962C8B-B14F-4D97-AF65-F5344CB8AC3E}">
        <p14:creationId xmlns:p14="http://schemas.microsoft.com/office/powerpoint/2010/main" val="52059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3DFC-A57C-E9A8-E2B0-793AEA8AC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82ECD-47E2-57F0-7BB6-A5586EBE4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1316-3326-5508-85F6-ADEB2F9CCF15}"/>
              </a:ext>
            </a:extLst>
          </p:cNvPr>
          <p:cNvSpPr>
            <a:spLocks noGrp="1"/>
          </p:cNvSpPr>
          <p:nvPr>
            <p:ph type="body" idx="1"/>
          </p:nvPr>
        </p:nvSpPr>
        <p:spPr/>
        <p:txBody>
          <a:bodyPr/>
          <a:lstStyle/>
          <a:p>
            <a:r>
              <a:rPr lang="en-US" dirty="0"/>
              <a:t>Consider Mohr’s circle and max shear stress (see upcoming plots)</a:t>
            </a:r>
          </a:p>
        </p:txBody>
      </p:sp>
      <p:sp>
        <p:nvSpPr>
          <p:cNvPr id="4" name="Slide Number Placeholder 3">
            <a:extLst>
              <a:ext uri="{FF2B5EF4-FFF2-40B4-BE49-F238E27FC236}">
                <a16:creationId xmlns:a16="http://schemas.microsoft.com/office/drawing/2014/main" id="{2C49E7F1-3E94-9712-1F03-8742526A6855}"/>
              </a:ext>
            </a:extLst>
          </p:cNvPr>
          <p:cNvSpPr>
            <a:spLocks noGrp="1"/>
          </p:cNvSpPr>
          <p:nvPr>
            <p:ph type="sldNum" sz="quarter" idx="10"/>
          </p:nvPr>
        </p:nvSpPr>
        <p:spPr/>
        <p:txBody>
          <a:bodyPr/>
          <a:lstStyle/>
          <a:p>
            <a:pPr>
              <a:defRPr/>
            </a:pPr>
            <a:fld id="{789C2215-21C6-4C7F-B0AA-80C750AB2EFE}" type="slidenum">
              <a:rPr lang="en-US" smtClean="0"/>
              <a:pPr>
                <a:defRPr/>
              </a:pPr>
              <a:t>11</a:t>
            </a:fld>
            <a:endParaRPr lang="en-US"/>
          </a:p>
        </p:txBody>
      </p:sp>
    </p:spTree>
    <p:extLst>
      <p:ext uri="{BB962C8B-B14F-4D97-AF65-F5344CB8AC3E}">
        <p14:creationId xmlns:p14="http://schemas.microsoft.com/office/powerpoint/2010/main" val="145213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12</a:t>
            </a:fld>
            <a:endParaRPr lang="en-US"/>
          </a:p>
        </p:txBody>
      </p:sp>
    </p:spTree>
    <p:extLst>
      <p:ext uri="{BB962C8B-B14F-4D97-AF65-F5344CB8AC3E}">
        <p14:creationId xmlns:p14="http://schemas.microsoft.com/office/powerpoint/2010/main" val="197529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13</a:t>
            </a:fld>
            <a:endParaRPr lang="en-US"/>
          </a:p>
        </p:txBody>
      </p:sp>
    </p:spTree>
    <p:extLst>
      <p:ext uri="{BB962C8B-B14F-4D97-AF65-F5344CB8AC3E}">
        <p14:creationId xmlns:p14="http://schemas.microsoft.com/office/powerpoint/2010/main" val="141381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14</a:t>
            </a:fld>
            <a:endParaRPr lang="en-US"/>
          </a:p>
        </p:txBody>
      </p:sp>
    </p:spTree>
    <p:extLst>
      <p:ext uri="{BB962C8B-B14F-4D97-AF65-F5344CB8AC3E}">
        <p14:creationId xmlns:p14="http://schemas.microsoft.com/office/powerpoint/2010/main" val="151593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 we’ve learned about aren’t appropriate for this geometry.</a:t>
            </a:r>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15</a:t>
            </a:fld>
            <a:endParaRPr lang="en-US"/>
          </a:p>
        </p:txBody>
      </p:sp>
    </p:spTree>
    <p:extLst>
      <p:ext uri="{BB962C8B-B14F-4D97-AF65-F5344CB8AC3E}">
        <p14:creationId xmlns:p14="http://schemas.microsoft.com/office/powerpoint/2010/main" val="357928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elliptical bars with rounded ends</a:t>
            </a:r>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16</a:t>
            </a:fld>
            <a:endParaRPr lang="en-US"/>
          </a:p>
        </p:txBody>
      </p:sp>
    </p:spTree>
    <p:extLst>
      <p:ext uri="{BB962C8B-B14F-4D97-AF65-F5344CB8AC3E}">
        <p14:creationId xmlns:p14="http://schemas.microsoft.com/office/powerpoint/2010/main" val="188708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17</a:t>
            </a:fld>
            <a:endParaRPr lang="en-US"/>
          </a:p>
        </p:txBody>
      </p:sp>
    </p:spTree>
    <p:extLst>
      <p:ext uri="{BB962C8B-B14F-4D97-AF65-F5344CB8AC3E}">
        <p14:creationId xmlns:p14="http://schemas.microsoft.com/office/powerpoint/2010/main" val="382014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18</a:t>
            </a:fld>
            <a:endParaRPr lang="en-US"/>
          </a:p>
        </p:txBody>
      </p:sp>
    </p:spTree>
    <p:extLst>
      <p:ext uri="{BB962C8B-B14F-4D97-AF65-F5344CB8AC3E}">
        <p14:creationId xmlns:p14="http://schemas.microsoft.com/office/powerpoint/2010/main" val="222503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19</a:t>
            </a:fld>
            <a:endParaRPr lang="en-US"/>
          </a:p>
        </p:txBody>
      </p:sp>
    </p:spTree>
    <p:extLst>
      <p:ext uri="{BB962C8B-B14F-4D97-AF65-F5344CB8AC3E}">
        <p14:creationId xmlns:p14="http://schemas.microsoft.com/office/powerpoint/2010/main" val="157438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a:t>
            </a:fld>
            <a:endParaRPr lang="en-US"/>
          </a:p>
        </p:txBody>
      </p:sp>
    </p:spTree>
    <p:extLst>
      <p:ext uri="{BB962C8B-B14F-4D97-AF65-F5344CB8AC3E}">
        <p14:creationId xmlns:p14="http://schemas.microsoft.com/office/powerpoint/2010/main" val="4104431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20</a:t>
            </a:fld>
            <a:endParaRPr lang="en-US"/>
          </a:p>
        </p:txBody>
      </p:sp>
    </p:spTree>
    <p:extLst>
      <p:ext uri="{BB962C8B-B14F-4D97-AF65-F5344CB8AC3E}">
        <p14:creationId xmlns:p14="http://schemas.microsoft.com/office/powerpoint/2010/main" val="243320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21</a:t>
            </a:fld>
            <a:endParaRPr lang="en-US"/>
          </a:p>
        </p:txBody>
      </p:sp>
    </p:spTree>
    <p:extLst>
      <p:ext uri="{BB962C8B-B14F-4D97-AF65-F5344CB8AC3E}">
        <p14:creationId xmlns:p14="http://schemas.microsoft.com/office/powerpoint/2010/main" val="310379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shows stress contours obtained via photoelasticity</a:t>
            </a:r>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a:t>
            </a:fld>
            <a:endParaRPr lang="en-US"/>
          </a:p>
        </p:txBody>
      </p:sp>
    </p:spTree>
    <p:extLst>
      <p:ext uri="{BB962C8B-B14F-4D97-AF65-F5344CB8AC3E}">
        <p14:creationId xmlns:p14="http://schemas.microsoft.com/office/powerpoint/2010/main" val="164963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5</a:t>
            </a:fld>
            <a:endParaRPr lang="en-US"/>
          </a:p>
        </p:txBody>
      </p:sp>
    </p:spTree>
    <p:extLst>
      <p:ext uri="{BB962C8B-B14F-4D97-AF65-F5344CB8AC3E}">
        <p14:creationId xmlns:p14="http://schemas.microsoft.com/office/powerpoint/2010/main" val="325414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6</a:t>
            </a:fld>
            <a:endParaRPr lang="en-US"/>
          </a:p>
        </p:txBody>
      </p:sp>
    </p:spTree>
    <p:extLst>
      <p:ext uri="{BB962C8B-B14F-4D97-AF65-F5344CB8AC3E}">
        <p14:creationId xmlns:p14="http://schemas.microsoft.com/office/powerpoint/2010/main" val="280344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7</a:t>
            </a:fld>
            <a:endParaRPr lang="en-US"/>
          </a:p>
        </p:txBody>
      </p:sp>
    </p:spTree>
    <p:extLst>
      <p:ext uri="{BB962C8B-B14F-4D97-AF65-F5344CB8AC3E}">
        <p14:creationId xmlns:p14="http://schemas.microsoft.com/office/powerpoint/2010/main" val="137809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8</a:t>
            </a:fld>
            <a:endParaRPr lang="en-US"/>
          </a:p>
        </p:txBody>
      </p:sp>
    </p:spTree>
    <p:extLst>
      <p:ext uri="{BB962C8B-B14F-4D97-AF65-F5344CB8AC3E}">
        <p14:creationId xmlns:p14="http://schemas.microsoft.com/office/powerpoint/2010/main" val="282727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9</a:t>
            </a:fld>
            <a:endParaRPr lang="en-US"/>
          </a:p>
        </p:txBody>
      </p:sp>
    </p:spTree>
    <p:extLst>
      <p:ext uri="{BB962C8B-B14F-4D97-AF65-F5344CB8AC3E}">
        <p14:creationId xmlns:p14="http://schemas.microsoft.com/office/powerpoint/2010/main" val="396198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NULL"/><Relationship Id="rId4" Type="http://schemas.openxmlformats.org/officeDocument/2006/relationships/image" Target="../media/image19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4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0.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4102" name="Rectangle 3"/>
          <p:cNvSpPr>
            <a:spLocks noGrp="1" noChangeArrowheads="1"/>
          </p:cNvSpPr>
          <p:nvPr>
            <p:ph type="body" sz="half" idx="1"/>
          </p:nvPr>
        </p:nvSpPr>
        <p:spPr>
          <a:xfrm>
            <a:off x="762000" y="1676400"/>
            <a:ext cx="5410200" cy="3416320"/>
          </a:xfrm>
        </p:spPr>
        <p:txBody>
          <a:bodyPr>
            <a:spAutoFit/>
          </a:bodyPr>
          <a:lstStyle/>
          <a:p>
            <a:pPr marL="0" indent="0" algn="ctr">
              <a:buNone/>
            </a:pPr>
            <a:r>
              <a:rPr lang="en-US" sz="2000" u="sng" dirty="0">
                <a:solidFill>
                  <a:schemeClr val="tx1"/>
                </a:solidFill>
              </a:rPr>
              <a:t>ANNOUNCE / BUSINESS</a:t>
            </a:r>
            <a:endParaRPr lang="en-US" sz="2000" dirty="0">
              <a:solidFill>
                <a:schemeClr val="tx1"/>
              </a:solidFill>
            </a:endParaRPr>
          </a:p>
          <a:p>
            <a:pPr>
              <a:buFont typeface="Arial" panose="020B0604020202020204" pitchFamily="34" charset="0"/>
              <a:buChar char="•"/>
            </a:pPr>
            <a:r>
              <a:rPr lang="en-US" sz="2000" dirty="0">
                <a:solidFill>
                  <a:schemeClr val="tx1"/>
                </a:solidFill>
              </a:rPr>
              <a:t>HW 5 (due Today)</a:t>
            </a:r>
          </a:p>
          <a:p>
            <a:pPr>
              <a:buFont typeface="Arial" panose="020B0604020202020204" pitchFamily="34" charset="0"/>
              <a:buChar char="•"/>
            </a:pPr>
            <a:r>
              <a:rPr lang="en-US" sz="2000" dirty="0">
                <a:solidFill>
                  <a:schemeClr val="tx1"/>
                </a:solidFill>
              </a:rPr>
              <a:t>HW 6 (due next week)</a:t>
            </a:r>
          </a:p>
          <a:p>
            <a:pPr>
              <a:buFont typeface="Arial" panose="020B0604020202020204" pitchFamily="34" charset="0"/>
              <a:buChar char="•"/>
            </a:pPr>
            <a:endParaRPr lang="en-US" sz="2000" dirty="0">
              <a:solidFill>
                <a:schemeClr val="tx1"/>
              </a:solidFill>
            </a:endParaRPr>
          </a:p>
          <a:p>
            <a:pPr algn="ctr">
              <a:lnSpc>
                <a:spcPct val="80000"/>
              </a:lnSpc>
              <a:buFontTx/>
              <a:buNone/>
            </a:pPr>
            <a:r>
              <a:rPr lang="en-US" sz="2000" u="sng" dirty="0">
                <a:solidFill>
                  <a:schemeClr val="tx1"/>
                </a:solidFill>
              </a:rPr>
              <a:t>PREVIOUS</a:t>
            </a:r>
          </a:p>
          <a:p>
            <a:pPr>
              <a:lnSpc>
                <a:spcPct val="80000"/>
              </a:lnSpc>
            </a:pPr>
            <a:r>
              <a:rPr lang="en-US" sz="2000" dirty="0">
                <a:solidFill>
                  <a:schemeClr val="tx1"/>
                </a:solidFill>
              </a:rPr>
              <a:t>Concentrated loads</a:t>
            </a:r>
          </a:p>
          <a:p>
            <a:pPr>
              <a:lnSpc>
                <a:spcPct val="80000"/>
              </a:lnSpc>
            </a:pPr>
            <a:r>
              <a:rPr lang="en-US" sz="2000" dirty="0">
                <a:solidFill>
                  <a:schemeClr val="tx1"/>
                </a:solidFill>
              </a:rPr>
              <a:t>Stress concentrations</a:t>
            </a:r>
          </a:p>
          <a:p>
            <a:pPr algn="ctr">
              <a:lnSpc>
                <a:spcPct val="80000"/>
              </a:lnSpc>
              <a:buFontTx/>
              <a:buNone/>
            </a:pPr>
            <a:endParaRPr lang="en-US" sz="2000" u="sng" dirty="0">
              <a:solidFill>
                <a:schemeClr val="tx1"/>
              </a:solidFill>
            </a:endParaRPr>
          </a:p>
          <a:p>
            <a:pPr algn="ctr">
              <a:lnSpc>
                <a:spcPct val="80000"/>
              </a:lnSpc>
              <a:buFontTx/>
              <a:buNone/>
            </a:pPr>
            <a:r>
              <a:rPr lang="en-US" sz="2000" u="sng" dirty="0">
                <a:solidFill>
                  <a:schemeClr val="tx1"/>
                </a:solidFill>
              </a:rPr>
              <a:t>TODAY</a:t>
            </a:r>
            <a:endParaRPr lang="en-US" sz="2000" dirty="0">
              <a:solidFill>
                <a:schemeClr val="tx1"/>
              </a:solidFill>
            </a:endParaRPr>
          </a:p>
          <a:p>
            <a:r>
              <a:rPr lang="en-US" sz="2000" dirty="0">
                <a:solidFill>
                  <a:schemeClr val="tx1"/>
                </a:solidFill>
              </a:rPr>
              <a:t>Contact stresses</a:t>
            </a:r>
          </a:p>
        </p:txBody>
      </p:sp>
      <p:sp>
        <p:nvSpPr>
          <p:cNvPr id="8" name="Rectangle 2"/>
          <p:cNvSpPr txBox="1">
            <a:spLocks noChangeArrowheads="1"/>
          </p:cNvSpPr>
          <p:nvPr/>
        </p:nvSpPr>
        <p:spPr bwMode="auto">
          <a:xfrm>
            <a:off x="304801" y="4572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a:p>
            <a:r>
              <a:rPr lang="en-US" b="0" kern="0" dirty="0">
                <a:solidFill>
                  <a:srgbClr val="0070C0"/>
                </a:solidFill>
              </a:rPr>
              <a:t>(Lecture 13)</a:t>
            </a:r>
          </a:p>
        </p:txBody>
      </p:sp>
      <p:pic>
        <p:nvPicPr>
          <p:cNvPr id="6" name="Picture 4" descr="Image result for Advanced Mechanics of Materials and Applied Elasticity, 5th Ed., A.C. Ugural &amp; S.K. Fenster, Prentice Hall, 2012">
            <a:extLst>
              <a:ext uri="{FF2B5EF4-FFF2-40B4-BE49-F238E27FC236}">
                <a16:creationId xmlns:a16="http://schemas.microsoft.com/office/drawing/2014/main" id="{4EA4257B-27D1-4BBB-953E-D662E1F8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4" r="430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10</a:t>
            </a:fld>
            <a:endParaRPr lang="en-US" sz="1400" dirty="0"/>
          </a:p>
        </p:txBody>
      </p:sp>
      <p:pic>
        <p:nvPicPr>
          <p:cNvPr id="2" name="Picture 1"/>
          <p:cNvPicPr>
            <a:picLocks noChangeAspect="1"/>
          </p:cNvPicPr>
          <p:nvPr/>
        </p:nvPicPr>
        <p:blipFill>
          <a:blip r:embed="rId3"/>
          <a:stretch>
            <a:fillRect/>
          </a:stretch>
        </p:blipFill>
        <p:spPr>
          <a:xfrm>
            <a:off x="2971800" y="0"/>
            <a:ext cx="6324600" cy="683890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440984" y="6529078"/>
                <a:ext cx="3007811" cy="276999"/>
              </a:xfrm>
              <a:prstGeom prst="rect">
                <a:avLst/>
              </a:prstGeom>
              <a:noFill/>
            </p:spPr>
            <p:txBody>
              <a:bodyPr wrap="none" rtlCol="0">
                <a:spAutoFit/>
              </a:bodyPr>
              <a:lstStyle/>
              <a:p>
                <a:r>
                  <a:rPr lang="en-US" sz="1200" dirty="0">
                    <a:solidFill>
                      <a:srgbClr val="FF0000"/>
                    </a:solidFill>
                  </a:rPr>
                  <a:t>* all formulae in this table assume </a:t>
                </a:r>
                <a14:m>
                  <m:oMath xmlns:m="http://schemas.openxmlformats.org/officeDocument/2006/math">
                    <m:r>
                      <a:rPr lang="en-US" sz="1200" i="1">
                        <a:solidFill>
                          <a:srgbClr val="FF0000"/>
                        </a:solidFill>
                        <a:latin typeface="Cambria Math" panose="02040503050406030204" pitchFamily="18" charset="0"/>
                        <a:ea typeface="Cambria Math" panose="02040503050406030204" pitchFamily="18" charset="0"/>
                      </a:rPr>
                      <m:t>𝜈</m:t>
                    </m:r>
                    <m:r>
                      <a:rPr lang="en-US" sz="1200" i="1">
                        <a:solidFill>
                          <a:srgbClr val="FF0000"/>
                        </a:solidFill>
                        <a:latin typeface="Cambria Math" panose="02040503050406030204" pitchFamily="18" charset="0"/>
                        <a:ea typeface="Cambria Math" panose="02040503050406030204" pitchFamily="18" charset="0"/>
                      </a:rPr>
                      <m:t>=0.3</m:t>
                    </m:r>
                  </m:oMath>
                </a14:m>
                <a:endParaRPr lang="en-US" sz="12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440984" y="6529078"/>
                <a:ext cx="3007811" cy="276999"/>
              </a:xfrm>
              <a:prstGeom prst="rect">
                <a:avLst/>
              </a:prstGeom>
              <a:blipFill>
                <a:blip r:embed="rId4"/>
                <a:stretch>
                  <a:fillRect l="-203" t="-2222" b="-15556"/>
                </a:stretch>
              </a:blipFill>
            </p:spPr>
            <p:txBody>
              <a:bodyPr/>
              <a:lstStyle/>
              <a:p>
                <a:r>
                  <a:rPr lang="en-US">
                    <a:noFill/>
                  </a:rPr>
                  <a:t> </a:t>
                </a:r>
              </a:p>
            </p:txBody>
          </p:sp>
        </mc:Fallback>
      </mc:AlternateContent>
      <p:grpSp>
        <p:nvGrpSpPr>
          <p:cNvPr id="7" name="Group 6"/>
          <p:cNvGrpSpPr/>
          <p:nvPr/>
        </p:nvGrpSpPr>
        <p:grpSpPr>
          <a:xfrm>
            <a:off x="5334000" y="3901126"/>
            <a:ext cx="5257800" cy="747075"/>
            <a:chOff x="3810000" y="3810000"/>
            <a:chExt cx="5257800" cy="747075"/>
          </a:xfrm>
        </p:grpSpPr>
        <p:sp>
          <p:nvSpPr>
            <p:cNvPr id="4" name="Rectangle 3"/>
            <p:cNvSpPr/>
            <p:nvPr/>
          </p:nvSpPr>
          <p:spPr>
            <a:xfrm>
              <a:off x="3810000" y="3810000"/>
              <a:ext cx="5257800" cy="276999"/>
            </a:xfrm>
            <a:prstGeom prst="rect">
              <a:avLst/>
            </a:prstGeom>
          </p:spPr>
          <p:txBody>
            <a:bodyPr wrap="square">
              <a:spAutoFit/>
            </a:bodyPr>
            <a:lstStyle/>
            <a:p>
              <a:r>
                <a:rPr lang="en-US" sz="1200" dirty="0"/>
                <a:t>* note that soft object dominates results for contact area and displacement:</a:t>
              </a:r>
            </a:p>
          </p:txBody>
        </p:sp>
        <mc:AlternateContent xmlns:mc="http://schemas.openxmlformats.org/markup-compatibility/2006" xmlns:a14="http://schemas.microsoft.com/office/drawing/2010/main">
          <mc:Choice Requires="a14">
            <p:sp>
              <p:nvSpPr>
                <p:cNvPr id="5" name="Rectangle 4"/>
                <p:cNvSpPr/>
                <p:nvPr/>
              </p:nvSpPr>
              <p:spPr>
                <a:xfrm>
                  <a:off x="4114800" y="4038600"/>
                  <a:ext cx="4625305" cy="518475"/>
                </a:xfrm>
                <a:prstGeom prst="rect">
                  <a:avLst/>
                </a:prstGeom>
              </p:spPr>
              <p:txBody>
                <a:bodyPr wrap="none">
                  <a:spAutoFit/>
                </a:bodyPr>
                <a:lstStyle/>
                <a:p>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oMath>
                  </a14:m>
                  <a:r>
                    <a:rPr lang="en-US" dirty="0"/>
                    <a:t>. 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114800" y="4038600"/>
                  <a:ext cx="4625305" cy="518475"/>
                </a:xfrm>
                <a:prstGeom prst="rect">
                  <a:avLst/>
                </a:prstGeom>
                <a:blipFill rotWithShape="0">
                  <a:blip r:embed="rId5"/>
                  <a:stretch>
                    <a:fillRect/>
                  </a:stretch>
                </a:blipFill>
              </p:spPr>
              <p:txBody>
                <a:bodyPr/>
                <a:lstStyle/>
                <a:p>
                  <a:r>
                    <a:rPr lang="en-US">
                      <a:noFill/>
                    </a:rPr>
                    <a:t> </a:t>
                  </a:r>
                </a:p>
              </p:txBody>
            </p:sp>
          </mc:Fallback>
        </mc:AlternateContent>
        <p:sp>
          <p:nvSpPr>
            <p:cNvPr id="6" name="Rectangle 5"/>
            <p:cNvSpPr/>
            <p:nvPr/>
          </p:nvSpPr>
          <p:spPr>
            <a:xfrm>
              <a:off x="3810000" y="3810000"/>
              <a:ext cx="5181600" cy="747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TextBox 7"/>
              <p:cNvSpPr txBox="1"/>
              <p:nvPr/>
            </p:nvSpPr>
            <p:spPr>
              <a:xfrm>
                <a:off x="6559379" y="3332194"/>
                <a:ext cx="446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559379" y="3332194"/>
                <a:ext cx="446725" cy="369332"/>
              </a:xfrm>
              <a:prstGeom prst="rect">
                <a:avLst/>
              </a:prstGeom>
              <a:blipFill>
                <a:blip r:embed="rId6"/>
                <a:stretch>
                  <a:fillRect/>
                </a:stretch>
              </a:blipFill>
            </p:spPr>
            <p:txBody>
              <a:bodyPr/>
              <a:lstStyle/>
              <a:p>
                <a:r>
                  <a:rPr lang="en-US">
                    <a:noFill/>
                  </a:rPr>
                  <a:t> </a:t>
                </a:r>
              </a:p>
            </p:txBody>
          </p:sp>
        </mc:Fallback>
      </mc:AlternateContent>
      <p:cxnSp>
        <p:nvCxnSpPr>
          <p:cNvPr id="10" name="Straight Connector 9"/>
          <p:cNvCxnSpPr/>
          <p:nvPr/>
        </p:nvCxnSpPr>
        <p:spPr>
          <a:xfrm flipH="1">
            <a:off x="6019800" y="3431050"/>
            <a:ext cx="114300" cy="302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10556" y="3551453"/>
            <a:ext cx="381096" cy="41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56796" y="2286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36941" y="228600"/>
            <a:ext cx="869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3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5DD2-09BA-082B-CB96-B90DE2674773}"/>
            </a:ext>
          </a:extLst>
        </p:cNvPr>
        <p:cNvGrpSpPr/>
        <p:nvPr/>
      </p:nvGrpSpPr>
      <p:grpSpPr>
        <a:xfrm>
          <a:off x="0" y="0"/>
          <a:ext cx="0" cy="0"/>
          <a:chOff x="0" y="0"/>
          <a:chExt cx="0" cy="0"/>
        </a:xfrm>
      </p:grpSpPr>
      <p:sp>
        <p:nvSpPr>
          <p:cNvPr id="4100" name="Slide Number Placeholder 6">
            <a:extLst>
              <a:ext uri="{FF2B5EF4-FFF2-40B4-BE49-F238E27FC236}">
                <a16:creationId xmlns:a16="http://schemas.microsoft.com/office/drawing/2014/main" id="{81ED08F7-B417-6CFF-B65A-1EFE9D286EBC}"/>
              </a:ext>
            </a:extLst>
          </p:cNvPr>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11</a:t>
            </a:fld>
            <a:endParaRPr lang="en-US" sz="1400" dirty="0"/>
          </a:p>
        </p:txBody>
      </p:sp>
      <p:sp>
        <p:nvSpPr>
          <p:cNvPr id="8" name="Rectangle 2">
            <a:extLst>
              <a:ext uri="{FF2B5EF4-FFF2-40B4-BE49-F238E27FC236}">
                <a16:creationId xmlns:a16="http://schemas.microsoft.com/office/drawing/2014/main" id="{CD09D01A-D750-2833-F24B-9EB96D4A792B}"/>
              </a:ext>
            </a:extLst>
          </p:cNvPr>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 Distribution</a:t>
            </a:r>
          </a:p>
        </p:txBody>
      </p:sp>
      <p:pic>
        <p:nvPicPr>
          <p:cNvPr id="5" name="Picture 4">
            <a:extLst>
              <a:ext uri="{FF2B5EF4-FFF2-40B4-BE49-F238E27FC236}">
                <a16:creationId xmlns:a16="http://schemas.microsoft.com/office/drawing/2014/main" id="{5C2CD793-1C48-4DB5-E0D9-87FD107346F5}"/>
              </a:ext>
            </a:extLst>
          </p:cNvPr>
          <p:cNvPicPr>
            <a:picLocks noChangeAspect="1"/>
          </p:cNvPicPr>
          <p:nvPr/>
        </p:nvPicPr>
        <p:blipFill>
          <a:blip r:embed="rId3"/>
          <a:stretch>
            <a:fillRect/>
          </a:stretch>
        </p:blipFill>
        <p:spPr>
          <a:xfrm>
            <a:off x="2979679" y="1371600"/>
            <a:ext cx="6232641" cy="246690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210B4C-1A02-1E66-F2F9-B61A69A44473}"/>
                  </a:ext>
                </a:extLst>
              </p:cNvPr>
              <p:cNvSpPr txBox="1"/>
              <p:nvPr/>
            </p:nvSpPr>
            <p:spPr>
              <a:xfrm>
                <a:off x="609600" y="4245114"/>
                <a:ext cx="109728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Compression in direction of applied load (</a:t>
                </a:r>
                <a14:m>
                  <m:oMath xmlns:m="http://schemas.openxmlformats.org/officeDocument/2006/math">
                    <m:r>
                      <a:rPr lang="en-US" sz="2000" i="1" dirty="0" smtClean="0">
                        <a:latin typeface="Cambria Math" panose="02040503050406030204" pitchFamily="18" charset="0"/>
                      </a:rPr>
                      <m:t>𝑧</m:t>
                    </m:r>
                  </m:oMath>
                </a14:m>
                <a:r>
                  <a:rPr lang="en-US" sz="2000" dirty="0"/>
                  <a:t>) causes the element to expand transversely, but surrounding material resists, leading to a state of triaxial compression</a:t>
                </a:r>
              </a:p>
            </p:txBody>
          </p:sp>
        </mc:Choice>
        <mc:Fallback xmlns="">
          <p:sp>
            <p:nvSpPr>
              <p:cNvPr id="9" name="TextBox 8">
                <a:extLst>
                  <a:ext uri="{FF2B5EF4-FFF2-40B4-BE49-F238E27FC236}">
                    <a16:creationId xmlns:a16="http://schemas.microsoft.com/office/drawing/2014/main" id="{27210B4C-1A02-1E66-F2F9-B61A69A44473}"/>
                  </a:ext>
                </a:extLst>
              </p:cNvPr>
              <p:cNvSpPr txBox="1">
                <a:spLocks noRot="1" noChangeAspect="1" noMove="1" noResize="1" noEditPoints="1" noAdjustHandles="1" noChangeArrowheads="1" noChangeShapeType="1" noTextEdit="1"/>
              </p:cNvSpPr>
              <p:nvPr/>
            </p:nvSpPr>
            <p:spPr>
              <a:xfrm>
                <a:off x="609600" y="4245114"/>
                <a:ext cx="10972800" cy="707886"/>
              </a:xfrm>
              <a:prstGeom prst="rect">
                <a:avLst/>
              </a:prstGeom>
              <a:blipFill>
                <a:blip r:embed="rId4"/>
                <a:stretch>
                  <a:fillRect l="-500" t="-3419" b="-14530"/>
                </a:stretch>
              </a:blipFill>
            </p:spPr>
            <p:txBody>
              <a:bodyPr/>
              <a:lstStyle/>
              <a:p>
                <a:r>
                  <a:rPr lang="en-US">
                    <a:noFill/>
                  </a:rPr>
                  <a:t> </a:t>
                </a:r>
              </a:p>
            </p:txBody>
          </p:sp>
        </mc:Fallback>
      </mc:AlternateContent>
    </p:spTree>
    <p:extLst>
      <p:ext uri="{BB962C8B-B14F-4D97-AF65-F5344CB8AC3E}">
        <p14:creationId xmlns:p14="http://schemas.microsoft.com/office/powerpoint/2010/main" val="270216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90601" y="1242992"/>
            <a:ext cx="5025536" cy="431960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12</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 Distribution</a:t>
            </a:r>
          </a:p>
        </p:txBody>
      </p:sp>
      <p:sp>
        <p:nvSpPr>
          <p:cNvPr id="6" name="TextBox 5"/>
          <p:cNvSpPr txBox="1"/>
          <p:nvPr/>
        </p:nvSpPr>
        <p:spPr>
          <a:xfrm>
            <a:off x="2895600" y="889119"/>
            <a:ext cx="1524000" cy="461665"/>
          </a:xfrm>
          <a:prstGeom prst="rect">
            <a:avLst/>
          </a:prstGeom>
          <a:noFill/>
        </p:spPr>
        <p:txBody>
          <a:bodyPr wrap="square" rtlCol="0">
            <a:spAutoFit/>
          </a:bodyPr>
          <a:lstStyle/>
          <a:p>
            <a:pPr algn="ctr"/>
            <a:r>
              <a:rPr lang="en-US" sz="2400" dirty="0"/>
              <a:t>2 spheres</a:t>
            </a:r>
          </a:p>
        </p:txBody>
      </p:sp>
      <mc:AlternateContent xmlns:mc="http://schemas.openxmlformats.org/markup-compatibility/2006" xmlns:a14="http://schemas.microsoft.com/office/drawing/2010/main">
        <mc:Choice Requires="a14">
          <p:sp>
            <p:nvSpPr>
              <p:cNvPr id="11" name="TextBox 10"/>
              <p:cNvSpPr txBox="1"/>
              <p:nvPr/>
            </p:nvSpPr>
            <p:spPr>
              <a:xfrm>
                <a:off x="609600" y="5665764"/>
                <a:ext cx="10972800" cy="1039836"/>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 stresses decrease with distance from surface (</a:t>
                </a:r>
                <a:r>
                  <a:rPr lang="en-US" sz="2000" dirty="0" err="1"/>
                  <a:t>eq’ns</a:t>
                </a:r>
                <a:r>
                  <a:rPr lang="en-US" sz="2000" dirty="0"/>
                  <a:t> in text)</a:t>
                </a:r>
              </a:p>
              <a:p>
                <a:pPr marL="342900" indent="-342900">
                  <a:buFont typeface="Arial" panose="020B0604020202020204" pitchFamily="34" charset="0"/>
                  <a:buChar char="•"/>
                </a:pPr>
                <a:r>
                  <a:rPr lang="en-US" sz="2000" dirty="0"/>
                  <a:t>Shear stress in </a:t>
                </a:r>
                <a:r>
                  <a:rPr lang="en-US" sz="2000" i="1" dirty="0"/>
                  <a:t>x-y</a:t>
                </a:r>
                <a:r>
                  <a:rPr lang="en-US" sz="2000" dirty="0"/>
                  <a:t> plane is zero (for spheres), but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𝑚𝑎𝑥</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rPr>
                          <m:t>𝑦𝑧</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rPr>
                          <m:t>𝑧</m:t>
                        </m:r>
                      </m:sub>
                    </m:sSub>
                    <m:r>
                      <a:rPr lang="en-US" sz="2000" i="1">
                        <a:latin typeface="Cambria Math" panose="02040503050406030204" pitchFamily="18" charset="0"/>
                      </a:rPr>
                      <m:t>)</m:t>
                    </m:r>
                  </m:oMath>
                </a14:m>
                <a:r>
                  <a:rPr lang="en-US" sz="2000" dirty="0"/>
                  <a:t> increases briefly, then decreases</a:t>
                </a:r>
              </a:p>
            </p:txBody>
          </p:sp>
        </mc:Choice>
        <mc:Fallback xmlns="">
          <p:sp>
            <p:nvSpPr>
              <p:cNvPr id="11" name="TextBox 10"/>
              <p:cNvSpPr txBox="1">
                <a:spLocks noRot="1" noChangeAspect="1" noMove="1" noResize="1" noEditPoints="1" noAdjustHandles="1" noChangeArrowheads="1" noChangeShapeType="1" noTextEdit="1"/>
              </p:cNvSpPr>
              <p:nvPr/>
            </p:nvSpPr>
            <p:spPr>
              <a:xfrm>
                <a:off x="609600" y="5665764"/>
                <a:ext cx="10972800" cy="1039836"/>
              </a:xfrm>
              <a:prstGeom prst="rect">
                <a:avLst/>
              </a:prstGeom>
              <a:blipFill>
                <a:blip r:embed="rId5"/>
                <a:stretch>
                  <a:fillRect l="-500" t="-2339" b="-9357"/>
                </a:stretch>
              </a:blipFill>
            </p:spPr>
            <p:txBody>
              <a:bodyPr/>
              <a:lstStyle/>
              <a:p>
                <a:r>
                  <a:rPr lang="en-US">
                    <a:noFill/>
                  </a:rPr>
                  <a:t> </a:t>
                </a:r>
              </a:p>
            </p:txBody>
          </p:sp>
        </mc:Fallback>
      </mc:AlternateContent>
      <p:sp>
        <p:nvSpPr>
          <p:cNvPr id="4" name="TextBox 3"/>
          <p:cNvSpPr txBox="1"/>
          <p:nvPr/>
        </p:nvSpPr>
        <p:spPr>
          <a:xfrm>
            <a:off x="3204882" y="2061865"/>
            <a:ext cx="401072" cy="369332"/>
          </a:xfrm>
          <a:prstGeom prst="rect">
            <a:avLst/>
          </a:prstGeom>
          <a:noFill/>
          <a:ln>
            <a:noFill/>
          </a:ln>
        </p:spPr>
        <p:txBody>
          <a:bodyPr wrap="none" rtlCol="0">
            <a:spAutoFit/>
          </a:bodyPr>
          <a:lstStyle/>
          <a:p>
            <a:r>
              <a:rPr lang="en-US" dirty="0" err="1">
                <a:solidFill>
                  <a:srgbClr val="FF0000"/>
                </a:solidFill>
                <a:latin typeface="Symbol" panose="05050102010706020507" pitchFamily="18" charset="2"/>
              </a:rPr>
              <a:t>s</a:t>
            </a:r>
            <a:r>
              <a:rPr lang="en-US" baseline="-25000" dirty="0" err="1">
                <a:solidFill>
                  <a:srgbClr val="FF0000"/>
                </a:solidFill>
              </a:rPr>
              <a:t>y</a:t>
            </a:r>
            <a:endParaRPr lang="en-US" baseline="-25000" dirty="0">
              <a:solidFill>
                <a:srgbClr val="FF0000"/>
              </a:solidFill>
            </a:endParaRPr>
          </a:p>
        </p:txBody>
      </p:sp>
      <p:cxnSp>
        <p:nvCxnSpPr>
          <p:cNvPr id="7" name="Straight Arrow Connector 6"/>
          <p:cNvCxnSpPr>
            <a:cxnSpLocks/>
          </p:cNvCxnSpPr>
          <p:nvPr/>
        </p:nvCxnSpPr>
        <p:spPr>
          <a:xfrm flipH="1">
            <a:off x="2667000" y="2431197"/>
            <a:ext cx="645867" cy="845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3239064"/>
            <a:ext cx="173372" cy="3780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CF2CAC-936C-4858-945A-5DBD8B7D5C45}"/>
              </a:ext>
            </a:extLst>
          </p:cNvPr>
          <p:cNvCxnSpPr>
            <a:cxnSpLocks/>
          </p:cNvCxnSpPr>
          <p:nvPr/>
        </p:nvCxnSpPr>
        <p:spPr>
          <a:xfrm>
            <a:off x="2209800" y="1905000"/>
            <a:ext cx="0" cy="3048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FA300CA-60CD-E79C-E76E-954877200C60}"/>
              </a:ext>
            </a:extLst>
          </p:cNvPr>
          <p:cNvPicPr>
            <a:picLocks noChangeAspect="1"/>
          </p:cNvPicPr>
          <p:nvPr/>
        </p:nvPicPr>
        <p:blipFill>
          <a:blip r:embed="rId6"/>
          <a:stretch>
            <a:fillRect/>
          </a:stretch>
        </p:blipFill>
        <p:spPr>
          <a:xfrm>
            <a:off x="6016137" y="1752600"/>
            <a:ext cx="1840325" cy="630968"/>
          </a:xfrm>
          <a:prstGeom prst="rect">
            <a:avLst/>
          </a:prstGeom>
        </p:spPr>
      </p:pic>
      <p:pic>
        <p:nvPicPr>
          <p:cNvPr id="10" name="Picture 9">
            <a:extLst>
              <a:ext uri="{FF2B5EF4-FFF2-40B4-BE49-F238E27FC236}">
                <a16:creationId xmlns:a16="http://schemas.microsoft.com/office/drawing/2014/main" id="{A48E4424-3937-1AEC-BECA-0EC9D3C6A6DD}"/>
              </a:ext>
            </a:extLst>
          </p:cNvPr>
          <p:cNvPicPr>
            <a:picLocks noChangeAspect="1"/>
          </p:cNvPicPr>
          <p:nvPr/>
        </p:nvPicPr>
        <p:blipFill>
          <a:blip r:embed="rId7"/>
          <a:stretch>
            <a:fillRect/>
          </a:stretch>
        </p:blipFill>
        <p:spPr>
          <a:xfrm>
            <a:off x="6052232" y="2720503"/>
            <a:ext cx="5845222" cy="683549"/>
          </a:xfrm>
          <a:prstGeom prst="rect">
            <a:avLst/>
          </a:prstGeom>
        </p:spPr>
      </p:pic>
      <p:sp>
        <p:nvSpPr>
          <p:cNvPr id="3" name="TextBox 2">
            <a:extLst>
              <a:ext uri="{FF2B5EF4-FFF2-40B4-BE49-F238E27FC236}">
                <a16:creationId xmlns:a16="http://schemas.microsoft.com/office/drawing/2014/main" id="{19E6F620-E0F5-BD2D-107A-90646106AD21}"/>
              </a:ext>
            </a:extLst>
          </p:cNvPr>
          <p:cNvSpPr txBox="1"/>
          <p:nvPr/>
        </p:nvSpPr>
        <p:spPr>
          <a:xfrm>
            <a:off x="6096000" y="3809999"/>
            <a:ext cx="5486400" cy="923330"/>
          </a:xfrm>
          <a:prstGeom prst="rect">
            <a:avLst/>
          </a:prstGeom>
          <a:noFill/>
          <a:ln>
            <a:solidFill>
              <a:srgbClr val="FF0000"/>
            </a:solidFill>
          </a:ln>
        </p:spPr>
        <p:txBody>
          <a:bodyPr wrap="square" rtlCol="0">
            <a:spAutoFit/>
          </a:bodyPr>
          <a:lstStyle/>
          <a:p>
            <a:r>
              <a:rPr lang="en-US" dirty="0">
                <a:solidFill>
                  <a:srgbClr val="FF0000"/>
                </a:solidFill>
              </a:rPr>
              <a:t>* Note that the normal stresses given are principal; i.e., shear stress is only non-zero with change of coordinates</a:t>
            </a:r>
          </a:p>
        </p:txBody>
      </p:sp>
    </p:spTree>
    <p:extLst>
      <p:ext uri="{BB962C8B-B14F-4D97-AF65-F5344CB8AC3E}">
        <p14:creationId xmlns:p14="http://schemas.microsoft.com/office/powerpoint/2010/main" val="70497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10121" y="1312986"/>
            <a:ext cx="5025535" cy="4292999"/>
          </a:xfrm>
          <a:prstGeom prst="rect">
            <a:avLst/>
          </a:prstGeom>
        </p:spPr>
      </p:pic>
      <p:pic>
        <p:nvPicPr>
          <p:cNvPr id="2" name="Picture 1"/>
          <p:cNvPicPr>
            <a:picLocks noChangeAspect="1"/>
          </p:cNvPicPr>
          <p:nvPr/>
        </p:nvPicPr>
        <p:blipFill>
          <a:blip r:embed="rId4"/>
          <a:stretch>
            <a:fillRect/>
          </a:stretch>
        </p:blipFill>
        <p:spPr>
          <a:xfrm>
            <a:off x="990601" y="1268274"/>
            <a:ext cx="5025536" cy="431960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13</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 Distribution</a:t>
            </a:r>
          </a:p>
        </p:txBody>
      </p:sp>
      <p:sp>
        <p:nvSpPr>
          <p:cNvPr id="6" name="TextBox 5"/>
          <p:cNvSpPr txBox="1"/>
          <p:nvPr/>
        </p:nvSpPr>
        <p:spPr>
          <a:xfrm>
            <a:off x="2895600" y="914401"/>
            <a:ext cx="1524000" cy="461665"/>
          </a:xfrm>
          <a:prstGeom prst="rect">
            <a:avLst/>
          </a:prstGeom>
          <a:noFill/>
        </p:spPr>
        <p:txBody>
          <a:bodyPr wrap="square" rtlCol="0">
            <a:spAutoFit/>
          </a:bodyPr>
          <a:lstStyle/>
          <a:p>
            <a:pPr algn="ctr"/>
            <a:r>
              <a:rPr lang="en-US" sz="2400" dirty="0"/>
              <a:t>2 spheres</a:t>
            </a:r>
          </a:p>
        </p:txBody>
      </p:sp>
      <p:sp>
        <p:nvSpPr>
          <p:cNvPr id="10" name="TextBox 9"/>
          <p:cNvSpPr txBox="1"/>
          <p:nvPr/>
        </p:nvSpPr>
        <p:spPr>
          <a:xfrm>
            <a:off x="7547374" y="914401"/>
            <a:ext cx="2815826" cy="461665"/>
          </a:xfrm>
          <a:prstGeom prst="rect">
            <a:avLst/>
          </a:prstGeom>
          <a:noFill/>
        </p:spPr>
        <p:txBody>
          <a:bodyPr wrap="square" rtlCol="0">
            <a:spAutoFit/>
          </a:bodyPr>
          <a:lstStyle/>
          <a:p>
            <a:pPr algn="ctr"/>
            <a:r>
              <a:rPr lang="en-US" sz="2400" dirty="0"/>
              <a:t>2 parallel cylinders</a:t>
            </a:r>
          </a:p>
        </p:txBody>
      </p:sp>
      <mc:AlternateContent xmlns:mc="http://schemas.openxmlformats.org/markup-compatibility/2006" xmlns:a14="http://schemas.microsoft.com/office/drawing/2010/main">
        <mc:Choice Requires="a14">
          <p:sp>
            <p:nvSpPr>
              <p:cNvPr id="11" name="TextBox 10"/>
              <p:cNvSpPr txBox="1"/>
              <p:nvPr/>
            </p:nvSpPr>
            <p:spPr>
              <a:xfrm>
                <a:off x="609600" y="5665764"/>
                <a:ext cx="10972800" cy="1039836"/>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 stresses decrease with distance from surface (</a:t>
                </a:r>
                <a:r>
                  <a:rPr lang="en-US" sz="2000" dirty="0" err="1"/>
                  <a:t>eq’ns</a:t>
                </a:r>
                <a:r>
                  <a:rPr lang="en-US" sz="2000" dirty="0"/>
                  <a:t> in text)</a:t>
                </a:r>
              </a:p>
              <a:p>
                <a:pPr marL="342900" indent="-342900">
                  <a:buFont typeface="Arial" panose="020B0604020202020204" pitchFamily="34" charset="0"/>
                  <a:buChar char="•"/>
                </a:pPr>
                <a:r>
                  <a:rPr lang="en-US" sz="2000" dirty="0"/>
                  <a:t>Shear stress in </a:t>
                </a:r>
                <a:r>
                  <a:rPr lang="en-US" sz="2000" i="1" dirty="0"/>
                  <a:t>x-y</a:t>
                </a:r>
                <a:r>
                  <a:rPr lang="en-US" sz="2000" dirty="0"/>
                  <a:t> plane is zero (for spheres), but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𝑚𝑎𝑥</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rPr>
                          <m:t>𝑦𝑧</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rPr>
                          <m:t>𝑧</m:t>
                        </m:r>
                      </m:sub>
                    </m:sSub>
                    <m:r>
                      <a:rPr lang="en-US" sz="2000" i="1">
                        <a:latin typeface="Cambria Math" panose="02040503050406030204" pitchFamily="18" charset="0"/>
                      </a:rPr>
                      <m:t>)</m:t>
                    </m:r>
                  </m:oMath>
                </a14:m>
                <a:r>
                  <a:rPr lang="en-US" sz="2000" dirty="0"/>
                  <a:t> increases briefly, then decreases</a:t>
                </a:r>
              </a:p>
            </p:txBody>
          </p:sp>
        </mc:Choice>
        <mc:Fallback xmlns="">
          <p:sp>
            <p:nvSpPr>
              <p:cNvPr id="11" name="TextBox 10"/>
              <p:cNvSpPr txBox="1">
                <a:spLocks noRot="1" noChangeAspect="1" noMove="1" noResize="1" noEditPoints="1" noAdjustHandles="1" noChangeArrowheads="1" noChangeShapeType="1" noTextEdit="1"/>
              </p:cNvSpPr>
              <p:nvPr/>
            </p:nvSpPr>
            <p:spPr>
              <a:xfrm>
                <a:off x="609600" y="5665764"/>
                <a:ext cx="10972800" cy="1039836"/>
              </a:xfrm>
              <a:prstGeom prst="rect">
                <a:avLst/>
              </a:prstGeom>
              <a:blipFill>
                <a:blip r:embed="rId5"/>
                <a:stretch>
                  <a:fillRect l="-500" t="-2339" b="-9357"/>
                </a:stretch>
              </a:blipFill>
            </p:spPr>
            <p:txBody>
              <a:bodyPr/>
              <a:lstStyle/>
              <a:p>
                <a:r>
                  <a:rPr lang="en-US">
                    <a:noFill/>
                  </a:rPr>
                  <a:t> </a:t>
                </a:r>
              </a:p>
            </p:txBody>
          </p:sp>
        </mc:Fallback>
      </mc:AlternateContent>
      <p:sp>
        <p:nvSpPr>
          <p:cNvPr id="4" name="TextBox 3"/>
          <p:cNvSpPr txBox="1"/>
          <p:nvPr/>
        </p:nvSpPr>
        <p:spPr>
          <a:xfrm>
            <a:off x="3204882" y="2061865"/>
            <a:ext cx="401072" cy="369332"/>
          </a:xfrm>
          <a:prstGeom prst="rect">
            <a:avLst/>
          </a:prstGeom>
          <a:noFill/>
          <a:ln>
            <a:noFill/>
          </a:ln>
        </p:spPr>
        <p:txBody>
          <a:bodyPr wrap="none" rtlCol="0">
            <a:spAutoFit/>
          </a:bodyPr>
          <a:lstStyle/>
          <a:p>
            <a:r>
              <a:rPr lang="en-US" dirty="0" err="1">
                <a:solidFill>
                  <a:srgbClr val="FF0000"/>
                </a:solidFill>
                <a:latin typeface="Symbol" panose="05050102010706020507" pitchFamily="18" charset="2"/>
              </a:rPr>
              <a:t>s</a:t>
            </a:r>
            <a:r>
              <a:rPr lang="en-US" baseline="-25000" dirty="0" err="1">
                <a:solidFill>
                  <a:srgbClr val="FF0000"/>
                </a:solidFill>
              </a:rPr>
              <a:t>y</a:t>
            </a:r>
            <a:endParaRPr lang="en-US" baseline="-25000" dirty="0">
              <a:solidFill>
                <a:srgbClr val="FF0000"/>
              </a:solidFill>
            </a:endParaRPr>
          </a:p>
        </p:txBody>
      </p:sp>
      <p:cxnSp>
        <p:nvCxnSpPr>
          <p:cNvPr id="7" name="Straight Arrow Connector 6"/>
          <p:cNvCxnSpPr>
            <a:cxnSpLocks/>
          </p:cNvCxnSpPr>
          <p:nvPr/>
        </p:nvCxnSpPr>
        <p:spPr>
          <a:xfrm flipH="1">
            <a:off x="2667000" y="2431197"/>
            <a:ext cx="645867" cy="845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3239064"/>
            <a:ext cx="173372" cy="3780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CF2CAC-936C-4858-945A-5DBD8B7D5C45}"/>
              </a:ext>
            </a:extLst>
          </p:cNvPr>
          <p:cNvCxnSpPr>
            <a:cxnSpLocks/>
          </p:cNvCxnSpPr>
          <p:nvPr/>
        </p:nvCxnSpPr>
        <p:spPr>
          <a:xfrm>
            <a:off x="2209800" y="1905000"/>
            <a:ext cx="0" cy="3048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1A918E-7571-4319-AD89-37B8022F05B0}"/>
              </a:ext>
            </a:extLst>
          </p:cNvPr>
          <p:cNvCxnSpPr>
            <a:cxnSpLocks/>
          </p:cNvCxnSpPr>
          <p:nvPr/>
        </p:nvCxnSpPr>
        <p:spPr>
          <a:xfrm>
            <a:off x="8153400" y="1981200"/>
            <a:ext cx="0" cy="3048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38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81201" y="3124200"/>
            <a:ext cx="8754533" cy="3581400"/>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14</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Example – Cam and Follower</a:t>
            </a:r>
          </a:p>
        </p:txBody>
      </p:sp>
      <mc:AlternateContent xmlns:mc="http://schemas.openxmlformats.org/markup-compatibility/2006" xmlns:a14="http://schemas.microsoft.com/office/drawing/2010/main">
        <mc:Choice Requires="a14">
          <p:sp>
            <p:nvSpPr>
              <p:cNvPr id="6" name="TextBox 5"/>
              <p:cNvSpPr txBox="1"/>
              <p:nvPr/>
            </p:nvSpPr>
            <p:spPr>
              <a:xfrm>
                <a:off x="609600" y="990601"/>
                <a:ext cx="10972800" cy="1963614"/>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Example 3.5: Determine (a) the maximum stress at the contact line between the cam and follower and (b) the deflection.</a:t>
                </a:r>
              </a:p>
              <a:p>
                <a:pPr marL="285750" indent="-285750">
                  <a:buFont typeface="Arial" panose="020B0604020202020204" pitchFamily="34" charset="0"/>
                  <a:buChar char="•"/>
                </a:pPr>
                <a:r>
                  <a:rPr lang="en-US" sz="2000" u="sng" dirty="0"/>
                  <a:t>Data</a:t>
                </a:r>
                <a:r>
                  <a:rPr lang="en-US" sz="2000" dirty="0"/>
                  <a:t>: </a:t>
                </a:r>
                <a14:m>
                  <m:oMath xmlns:m="http://schemas.openxmlformats.org/officeDocument/2006/math">
                    <m:r>
                      <a:rPr lang="en-US" sz="2000" i="1" dirty="0">
                        <a:latin typeface="Cambria Math" panose="02040503050406030204" pitchFamily="18" charset="0"/>
                      </a:rPr>
                      <m:t>𝐹𝑚𝑎𝑥</m:t>
                    </m:r>
                    <m:r>
                      <a:rPr lang="en-US" sz="2000" i="1" dirty="0">
                        <a:latin typeface="Cambria Math" panose="02040503050406030204" pitchFamily="18" charset="0"/>
                      </a:rPr>
                      <m:t>=8 </m:t>
                    </m:r>
                    <m:r>
                      <a:rPr lang="en-US" sz="2000" i="1" dirty="0" err="1">
                        <a:latin typeface="Cambria Math" panose="02040503050406030204" pitchFamily="18" charset="0"/>
                      </a:rPr>
                      <m:t>𝑘𝑁</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i="1" dirty="0">
                            <a:latin typeface="Cambria Math" panose="02040503050406030204" pitchFamily="18" charset="0"/>
                          </a:rPr>
                          <m:t>𝑐</m:t>
                        </m:r>
                      </m:sub>
                    </m:sSub>
                    <m:r>
                      <a:rPr lang="en-US" sz="2000" i="1" dirty="0">
                        <a:latin typeface="Cambria Math" panose="02040503050406030204" pitchFamily="18" charset="0"/>
                      </a:rPr>
                      <m:t>=40 </m:t>
                    </m:r>
                    <m:r>
                      <a:rPr lang="en-US" sz="2000" i="1" dirty="0">
                        <a:latin typeface="Cambria Math" panose="02040503050406030204" pitchFamily="18" charset="0"/>
                      </a:rPr>
                      <m:t>𝑚𝑚</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𝑓</m:t>
                        </m:r>
                      </m:sub>
                    </m:sSub>
                    <m:r>
                      <a:rPr lang="en-US" sz="2000" i="1" dirty="0">
                        <a:latin typeface="Cambria Math" panose="02040503050406030204" pitchFamily="18" charset="0"/>
                      </a:rPr>
                      <m:t>=</m:t>
                    </m:r>
                    <m:r>
                      <a:rPr lang="en-US" sz="2000" i="1" dirty="0">
                        <a:latin typeface="Cambria Math" panose="02040503050406030204" pitchFamily="18" charset="0"/>
                      </a:rPr>
                      <m:t>𝐿</m:t>
                    </m:r>
                    <m:r>
                      <a:rPr lang="en-US" sz="2000" i="1" dirty="0">
                        <a:latin typeface="Cambria Math" panose="02040503050406030204" pitchFamily="18" charset="0"/>
                      </a:rPr>
                      <m:t>=35 </m:t>
                    </m:r>
                    <m:r>
                      <a:rPr lang="en-US" sz="2000" i="1" dirty="0">
                        <a:latin typeface="Cambria Math" panose="02040503050406030204" pitchFamily="18" charset="0"/>
                      </a:rPr>
                      <m:t>𝑚𝑚</m:t>
                    </m:r>
                  </m:oMath>
                </a14:m>
                <a:r>
                  <a:rPr lang="en-US" sz="2000" dirty="0"/>
                  <a:t>, </a:t>
                </a:r>
                <a14:m>
                  <m:oMath xmlns:m="http://schemas.openxmlformats.org/officeDocument/2006/math">
                    <m:r>
                      <a:rPr lang="en-US" sz="2000" i="1" dirty="0">
                        <a:latin typeface="Cambria Math" panose="02040503050406030204" pitchFamily="18" charset="0"/>
                      </a:rPr>
                      <m:t>𝐸</m:t>
                    </m:r>
                    <m:r>
                      <a:rPr lang="en-US" sz="2000" i="1" dirty="0">
                        <a:latin typeface="Cambria Math" panose="02040503050406030204" pitchFamily="18" charset="0"/>
                      </a:rPr>
                      <m:t>=200 </m:t>
                    </m:r>
                    <m:r>
                      <a:rPr lang="en-US" sz="2000" i="1" dirty="0" err="1">
                        <a:latin typeface="Cambria Math" panose="02040503050406030204" pitchFamily="18" charset="0"/>
                      </a:rPr>
                      <m:t>𝐺𝑃𝑎</m:t>
                    </m:r>
                  </m:oMath>
                </a14:m>
                <a:r>
                  <a:rPr lang="en-US" sz="2000" dirty="0"/>
                  <a:t>, </a:t>
                </a:r>
                <a14:m>
                  <m:oMath xmlns:m="http://schemas.openxmlformats.org/officeDocument/2006/math">
                    <m:r>
                      <a:rPr lang="en-US" sz="2000" i="1" dirty="0">
                        <a:latin typeface="Cambria Math" panose="02040503050406030204" pitchFamily="18" charset="0"/>
                        <a:ea typeface="Cambria Math" panose="02040503050406030204" pitchFamily="18" charset="0"/>
                      </a:rPr>
                      <m:t>𝜈</m:t>
                    </m:r>
                    <m:r>
                      <a:rPr lang="en-US" sz="2000" i="1" dirty="0">
                        <a:latin typeface="Cambria Math" panose="02040503050406030204" pitchFamily="18" charset="0"/>
                      </a:rPr>
                      <m:t>=0.3</m:t>
                    </m:r>
                  </m:oMath>
                </a14:m>
                <a:r>
                  <a:rPr lang="en-US" sz="2000" dirty="0"/>
                  <a:t>, and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𝜎</m:t>
                        </m:r>
                      </m:e>
                      <m:sub>
                        <m:r>
                          <a:rPr lang="en-US" sz="2000" i="1" dirty="0">
                            <a:latin typeface="Cambria Math" panose="02040503050406030204" pitchFamily="18" charset="0"/>
                          </a:rPr>
                          <m:t>𝑌</m:t>
                        </m:r>
                      </m:sub>
                    </m:sSub>
                    <m:r>
                      <a:rPr lang="en-US" sz="2000" i="1" dirty="0">
                        <a:latin typeface="Cambria Math" panose="02040503050406030204" pitchFamily="18" charset="0"/>
                      </a:rPr>
                      <m:t>=510 </m:t>
                    </m:r>
                    <m:r>
                      <a:rPr lang="en-US" sz="2000" i="1" dirty="0">
                        <a:latin typeface="Cambria Math" panose="02040503050406030204" pitchFamily="18" charset="0"/>
                      </a:rPr>
                      <m:t>𝑀𝑃𝑎</m:t>
                    </m:r>
                  </m:oMath>
                </a14:m>
                <a:endParaRPr lang="en-US" sz="2000" dirty="0"/>
              </a:p>
              <a:p>
                <a:pPr marL="285750" indent="-285750">
                  <a:buFont typeface="Arial" panose="020B0604020202020204" pitchFamily="34" charset="0"/>
                  <a:buChar char="•"/>
                </a:pPr>
                <a:r>
                  <a:rPr lang="en-US" sz="2000" u="sng" dirty="0"/>
                  <a:t>Assumptions</a:t>
                </a:r>
                <a:r>
                  <a:rPr lang="en-US" sz="2000" dirty="0"/>
                  <a:t>: The material of all parts is hardened on the surface and has the same properties. Frictional forces can be omitted. The rotational speed is slow so that the loading is considered static.</a:t>
                </a:r>
              </a:p>
            </p:txBody>
          </p:sp>
        </mc:Choice>
        <mc:Fallback xmlns="">
          <p:sp>
            <p:nvSpPr>
              <p:cNvPr id="6" name="TextBox 5"/>
              <p:cNvSpPr txBox="1">
                <a:spLocks noRot="1" noChangeAspect="1" noMove="1" noResize="1" noEditPoints="1" noAdjustHandles="1" noChangeArrowheads="1" noChangeShapeType="1" noTextEdit="1"/>
              </p:cNvSpPr>
              <p:nvPr/>
            </p:nvSpPr>
            <p:spPr>
              <a:xfrm>
                <a:off x="609600" y="990601"/>
                <a:ext cx="10972800" cy="1963614"/>
              </a:xfrm>
              <a:prstGeom prst="rect">
                <a:avLst/>
              </a:prstGeom>
              <a:blipFill>
                <a:blip r:embed="rId4"/>
                <a:stretch>
                  <a:fillRect l="-500" t="-1553" r="-944" b="-4658"/>
                </a:stretch>
              </a:blipFill>
            </p:spPr>
            <p:txBody>
              <a:bodyPr/>
              <a:lstStyle/>
              <a:p>
                <a:r>
                  <a:rPr lang="en-US">
                    <a:noFill/>
                  </a:rPr>
                  <a:t> </a:t>
                </a:r>
              </a:p>
            </p:txBody>
          </p:sp>
        </mc:Fallback>
      </mc:AlternateContent>
    </p:spTree>
    <p:extLst>
      <p:ext uri="{BB962C8B-B14F-4D97-AF65-F5344CB8AC3E}">
        <p14:creationId xmlns:p14="http://schemas.microsoft.com/office/powerpoint/2010/main" val="203588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15</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p:sp>
        <p:nvSpPr>
          <p:cNvPr id="11" name="TextBox 10"/>
          <p:cNvSpPr txBox="1"/>
          <p:nvPr/>
        </p:nvSpPr>
        <p:spPr>
          <a:xfrm>
            <a:off x="609599" y="1066800"/>
            <a:ext cx="1097280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use what we’ve learned about contact so far to evaluate the stress in a ball bearing? </a:t>
            </a:r>
          </a:p>
        </p:txBody>
      </p:sp>
      <p:pic>
        <p:nvPicPr>
          <p:cNvPr id="6" name="Picture 5">
            <a:extLst>
              <a:ext uri="{FF2B5EF4-FFF2-40B4-BE49-F238E27FC236}">
                <a16:creationId xmlns:a16="http://schemas.microsoft.com/office/drawing/2014/main" id="{A1213F10-0989-4B6D-9BD5-8FCD72758B91}"/>
              </a:ext>
            </a:extLst>
          </p:cNvPr>
          <p:cNvPicPr>
            <a:picLocks noChangeAspect="1"/>
          </p:cNvPicPr>
          <p:nvPr/>
        </p:nvPicPr>
        <p:blipFill>
          <a:blip r:embed="rId3"/>
          <a:stretch>
            <a:fillRect/>
          </a:stretch>
        </p:blipFill>
        <p:spPr>
          <a:xfrm>
            <a:off x="7239000" y="1676400"/>
            <a:ext cx="3505200" cy="4720071"/>
          </a:xfrm>
          <a:prstGeom prst="rect">
            <a:avLst/>
          </a:prstGeom>
        </p:spPr>
      </p:pic>
      <p:pic>
        <p:nvPicPr>
          <p:cNvPr id="1026" name="Picture 2" descr="Image result for ball bearing race">
            <a:extLst>
              <a:ext uri="{FF2B5EF4-FFF2-40B4-BE49-F238E27FC236}">
                <a16:creationId xmlns:a16="http://schemas.microsoft.com/office/drawing/2014/main" id="{4109967D-968C-41DF-8F0E-57AD6CDDA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02077"/>
            <a:ext cx="3914775" cy="418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16</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mc:AlternateContent xmlns:mc="http://schemas.openxmlformats.org/markup-compatibility/2006" xmlns:a14="http://schemas.microsoft.com/office/drawing/2010/main">
        <mc:Choice Requires="a14">
          <p:sp>
            <p:nvSpPr>
              <p:cNvPr id="11" name="TextBox 10"/>
              <p:cNvSpPr txBox="1"/>
              <p:nvPr/>
            </p:nvSpPr>
            <p:spPr>
              <a:xfrm>
                <a:off x="609600" y="1407360"/>
                <a:ext cx="8382000" cy="4155240"/>
              </a:xfrm>
              <a:prstGeom prst="rect">
                <a:avLst/>
              </a:prstGeom>
              <a:noFill/>
            </p:spPr>
            <p:txBody>
              <a:bodyPr wrap="square" rtlCol="0">
                <a:spAutoFit/>
              </a:bodyPr>
              <a:lstStyle/>
              <a:p>
                <a:pPr marL="342900" indent="-342900">
                  <a:buFont typeface="Arial" panose="020B0604020202020204" pitchFamily="34" charset="0"/>
                  <a:buChar char="•"/>
                </a:pPr>
                <a:r>
                  <a:rPr lang="en-US" sz="2400" dirty="0"/>
                  <a:t>Contact between objects with slightly more complex geometry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Load acts along path passing between centers of curvature (and point of contact)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Specify minimum and maximum radii of curvature for the two bodies 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𝑖</m:t>
                        </m:r>
                      </m:sub>
                      <m:sup>
                        <m:r>
                          <a:rPr lang="en-US" sz="2400" i="1">
                            <a:latin typeface="Cambria Math" panose="02040503050406030204" pitchFamily="18" charset="0"/>
                          </a:rPr>
                          <m:t>′</m:t>
                        </m:r>
                      </m:sup>
                    </m:sSubSup>
                  </m:oMath>
                </a14:m>
                <a:r>
                  <a:rPr lang="en-US" sz="2400" dirty="0"/>
                  <a:t>, respectively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Define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a:t> as the angle between the normal vectors of the planes in which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2</m:t>
                        </m:r>
                      </m:sub>
                    </m:sSub>
                  </m:oMath>
                </a14:m>
                <a:r>
                  <a:rPr lang="en-US" sz="2400" dirty="0"/>
                  <a:t> (minimum radii of each body) lie.</a:t>
                </a:r>
              </a:p>
            </p:txBody>
          </p:sp>
        </mc:Choice>
        <mc:Fallback xmlns="">
          <p:sp>
            <p:nvSpPr>
              <p:cNvPr id="11" name="TextBox 10"/>
              <p:cNvSpPr txBox="1">
                <a:spLocks noRot="1" noChangeAspect="1" noMove="1" noResize="1" noEditPoints="1" noAdjustHandles="1" noChangeArrowheads="1" noChangeShapeType="1" noTextEdit="1"/>
              </p:cNvSpPr>
              <p:nvPr/>
            </p:nvSpPr>
            <p:spPr>
              <a:xfrm>
                <a:off x="609600" y="1407360"/>
                <a:ext cx="8382000" cy="4155240"/>
              </a:xfrm>
              <a:prstGeom prst="rect">
                <a:avLst/>
              </a:prstGeom>
              <a:blipFill>
                <a:blip r:embed="rId3"/>
                <a:stretch>
                  <a:fillRect l="-945" t="-1026" r="-945" b="-249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9313508" y="762000"/>
            <a:ext cx="2345092" cy="5443456"/>
          </a:xfrm>
          <a:prstGeom prst="rect">
            <a:avLst/>
          </a:prstGeom>
        </p:spPr>
      </p:pic>
    </p:spTree>
    <p:extLst>
      <p:ext uri="{BB962C8B-B14F-4D97-AF65-F5344CB8AC3E}">
        <p14:creationId xmlns:p14="http://schemas.microsoft.com/office/powerpoint/2010/main" val="1028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17</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p:sp>
        <p:nvSpPr>
          <p:cNvPr id="11" name="TextBox 10"/>
          <p:cNvSpPr txBox="1"/>
          <p:nvPr/>
        </p:nvSpPr>
        <p:spPr>
          <a:xfrm>
            <a:off x="533400" y="1066800"/>
            <a:ext cx="878010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Maximum contact pressure 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Area of contact is elliptical, where semi-axes are given by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4488"/>
            <a:r>
              <a:rPr lang="en-US" sz="2400" dirty="0"/>
              <a:t>and</a:t>
            </a:r>
          </a:p>
        </p:txBody>
      </p:sp>
      <p:pic>
        <p:nvPicPr>
          <p:cNvPr id="2" name="Picture 1"/>
          <p:cNvPicPr>
            <a:picLocks noChangeAspect="1"/>
          </p:cNvPicPr>
          <p:nvPr/>
        </p:nvPicPr>
        <p:blipFill>
          <a:blip r:embed="rId3"/>
          <a:stretch>
            <a:fillRect/>
          </a:stretch>
        </p:blipFill>
        <p:spPr>
          <a:xfrm>
            <a:off x="4797742" y="1642872"/>
            <a:ext cx="1717739" cy="757428"/>
          </a:xfrm>
          <a:prstGeom prst="rect">
            <a:avLst/>
          </a:prstGeom>
        </p:spPr>
      </p:pic>
      <p:pic>
        <p:nvPicPr>
          <p:cNvPr id="3" name="Picture 2"/>
          <p:cNvPicPr>
            <a:picLocks noChangeAspect="1"/>
          </p:cNvPicPr>
          <p:nvPr/>
        </p:nvPicPr>
        <p:blipFill>
          <a:blip r:embed="rId4"/>
          <a:stretch>
            <a:fillRect/>
          </a:stretch>
        </p:blipFill>
        <p:spPr>
          <a:xfrm>
            <a:off x="3749517" y="3733800"/>
            <a:ext cx="3814191" cy="879158"/>
          </a:xfrm>
          <a:prstGeom prst="rect">
            <a:avLst/>
          </a:prstGeom>
        </p:spPr>
      </p:pic>
      <p:pic>
        <p:nvPicPr>
          <p:cNvPr id="4" name="Picture 3"/>
          <p:cNvPicPr>
            <a:picLocks noChangeAspect="1"/>
          </p:cNvPicPr>
          <p:nvPr/>
        </p:nvPicPr>
        <p:blipFill>
          <a:blip r:embed="rId5"/>
          <a:stretch>
            <a:fillRect/>
          </a:stretch>
        </p:blipFill>
        <p:spPr>
          <a:xfrm>
            <a:off x="2971800" y="5374185"/>
            <a:ext cx="5369624" cy="1230821"/>
          </a:xfrm>
          <a:prstGeom prst="rect">
            <a:avLst/>
          </a:prstGeom>
        </p:spPr>
      </p:pic>
      <p:pic>
        <p:nvPicPr>
          <p:cNvPr id="9" name="Picture 8">
            <a:extLst>
              <a:ext uri="{FF2B5EF4-FFF2-40B4-BE49-F238E27FC236}">
                <a16:creationId xmlns:a16="http://schemas.microsoft.com/office/drawing/2014/main" id="{589A7EE6-9A95-4151-8B49-E39FC16FE600}"/>
              </a:ext>
            </a:extLst>
          </p:cNvPr>
          <p:cNvPicPr>
            <a:picLocks noChangeAspect="1"/>
          </p:cNvPicPr>
          <p:nvPr/>
        </p:nvPicPr>
        <p:blipFill>
          <a:blip r:embed="rId6"/>
          <a:stretch>
            <a:fillRect/>
          </a:stretch>
        </p:blipFill>
        <p:spPr>
          <a:xfrm>
            <a:off x="9313508" y="762000"/>
            <a:ext cx="2345092" cy="5443456"/>
          </a:xfrm>
          <a:prstGeom prst="rect">
            <a:avLst/>
          </a:prstGeom>
        </p:spPr>
      </p:pic>
    </p:spTree>
    <p:extLst>
      <p:ext uri="{BB962C8B-B14F-4D97-AF65-F5344CB8AC3E}">
        <p14:creationId xmlns:p14="http://schemas.microsoft.com/office/powerpoint/2010/main" val="390991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18</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mc:AlternateContent xmlns:mc="http://schemas.openxmlformats.org/markup-compatibility/2006" xmlns:a14="http://schemas.microsoft.com/office/drawing/2010/main">
        <mc:Choice Requires="a14">
          <p:sp>
            <p:nvSpPr>
              <p:cNvPr id="11" name="TextBox 10"/>
              <p:cNvSpPr txBox="1"/>
              <p:nvPr/>
            </p:nvSpPr>
            <p:spPr>
              <a:xfrm>
                <a:off x="609600" y="2218479"/>
                <a:ext cx="64770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about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𝑎</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𝑏</m:t>
                        </m:r>
                      </m:sub>
                    </m:sSub>
                  </m:oMath>
                </a14:m>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Read from Table 3.3 </a:t>
                </a:r>
              </a:p>
              <a:p>
                <a:pPr marL="344488"/>
                <a:endParaRPr lang="en-US" sz="2400" dirty="0"/>
              </a:p>
              <a:p>
                <a:pPr marL="344488"/>
                <a:r>
                  <a:rPr lang="en-US" sz="2400" dirty="0"/>
                  <a:t>where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oMath>
                </a14:m>
                <a:r>
                  <a:rPr lang="en-US" sz="2400" dirty="0"/>
                  <a:t> and</a:t>
                </a:r>
              </a:p>
            </p:txBody>
          </p:sp>
        </mc:Choice>
        <mc:Fallback xmlns="">
          <p:sp>
            <p:nvSpPr>
              <p:cNvPr id="11" name="TextBox 10"/>
              <p:cNvSpPr txBox="1">
                <a:spLocks noRot="1" noChangeAspect="1" noMove="1" noResize="1" noEditPoints="1" noAdjustHandles="1" noChangeArrowheads="1" noChangeShapeType="1" noTextEdit="1"/>
              </p:cNvSpPr>
              <p:nvPr/>
            </p:nvSpPr>
            <p:spPr>
              <a:xfrm>
                <a:off x="609600" y="2218479"/>
                <a:ext cx="6477001" cy="1938992"/>
              </a:xfrm>
              <a:prstGeom prst="rect">
                <a:avLst/>
              </a:prstGeom>
              <a:blipFill>
                <a:blip r:embed="rId3"/>
                <a:stretch>
                  <a:fillRect l="-1223" t="-2201" b="-6604"/>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057400" y="1232344"/>
            <a:ext cx="3814191" cy="879158"/>
          </a:xfrm>
          <a:prstGeom prst="rect">
            <a:avLst/>
          </a:prstGeom>
        </p:spPr>
      </p:pic>
      <p:pic>
        <p:nvPicPr>
          <p:cNvPr id="6" name="Picture 5"/>
          <p:cNvPicPr>
            <a:picLocks noChangeAspect="1"/>
          </p:cNvPicPr>
          <p:nvPr/>
        </p:nvPicPr>
        <p:blipFill>
          <a:blip r:embed="rId5"/>
          <a:stretch>
            <a:fillRect/>
          </a:stretch>
        </p:blipFill>
        <p:spPr>
          <a:xfrm>
            <a:off x="8031099" y="152400"/>
            <a:ext cx="4084701" cy="5130190"/>
          </a:xfrm>
          <a:prstGeom prst="rect">
            <a:avLst/>
          </a:prstGeom>
        </p:spPr>
      </p:pic>
      <p:pic>
        <p:nvPicPr>
          <p:cNvPr id="7" name="Picture 6"/>
          <p:cNvPicPr>
            <a:picLocks noChangeAspect="1"/>
          </p:cNvPicPr>
          <p:nvPr/>
        </p:nvPicPr>
        <p:blipFill>
          <a:blip r:embed="rId6"/>
          <a:stretch>
            <a:fillRect/>
          </a:stretch>
        </p:blipFill>
        <p:spPr>
          <a:xfrm>
            <a:off x="1828800" y="4508945"/>
            <a:ext cx="1014413" cy="676275"/>
          </a:xfrm>
          <a:prstGeom prst="rect">
            <a:avLst/>
          </a:prstGeom>
        </p:spPr>
      </p:pic>
      <p:grpSp>
        <p:nvGrpSpPr>
          <p:cNvPr id="12" name="Group 11"/>
          <p:cNvGrpSpPr>
            <a:grpSpLocks noChangeAspect="1"/>
          </p:cNvGrpSpPr>
          <p:nvPr/>
        </p:nvGrpSpPr>
        <p:grpSpPr>
          <a:xfrm>
            <a:off x="1828800" y="5499544"/>
            <a:ext cx="7993571" cy="825056"/>
            <a:chOff x="847725" y="5835540"/>
            <a:chExt cx="5629275" cy="581025"/>
          </a:xfrm>
        </p:grpSpPr>
        <p:pic>
          <p:nvPicPr>
            <p:cNvPr id="9" name="Picture 8"/>
            <p:cNvPicPr>
              <a:picLocks noChangeAspect="1"/>
            </p:cNvPicPr>
            <p:nvPr/>
          </p:nvPicPr>
          <p:blipFill>
            <a:blip r:embed="rId7"/>
            <a:stretch>
              <a:fillRect/>
            </a:stretch>
          </p:blipFill>
          <p:spPr>
            <a:xfrm>
              <a:off x="847725" y="5835540"/>
              <a:ext cx="2809875" cy="581025"/>
            </a:xfrm>
            <a:prstGeom prst="rect">
              <a:avLst/>
            </a:prstGeom>
          </p:spPr>
        </p:pic>
        <p:pic>
          <p:nvPicPr>
            <p:cNvPr id="10" name="Picture 9"/>
            <p:cNvPicPr>
              <a:picLocks noChangeAspect="1"/>
            </p:cNvPicPr>
            <p:nvPr/>
          </p:nvPicPr>
          <p:blipFill>
            <a:blip r:embed="rId8"/>
            <a:stretch>
              <a:fillRect/>
            </a:stretch>
          </p:blipFill>
          <p:spPr>
            <a:xfrm>
              <a:off x="3600450" y="5840303"/>
              <a:ext cx="2876550" cy="571500"/>
            </a:xfrm>
            <a:prstGeom prst="rect">
              <a:avLst/>
            </a:prstGeom>
          </p:spPr>
        </p:pic>
      </p:grpSp>
      <p:sp>
        <p:nvSpPr>
          <p:cNvPr id="13" name="Right Arrow 12"/>
          <p:cNvSpPr/>
          <p:nvPr/>
        </p:nvSpPr>
        <p:spPr>
          <a:xfrm>
            <a:off x="5436109" y="2983337"/>
            <a:ext cx="689991"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92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19</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mc:AlternateContent xmlns:mc="http://schemas.openxmlformats.org/markup-compatibility/2006" xmlns:a14="http://schemas.microsoft.com/office/drawing/2010/main">
        <mc:Choice Requires="a14">
          <p:sp>
            <p:nvSpPr>
              <p:cNvPr id="11" name="TextBox 10"/>
              <p:cNvSpPr txBox="1"/>
              <p:nvPr/>
            </p:nvSpPr>
            <p:spPr>
              <a:xfrm>
                <a:off x="609600" y="990600"/>
                <a:ext cx="109728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 3.6: A railway car wheel rolls on a rail. Both rail and wheel are made of steel for which </a:t>
                </a:r>
                <a14:m>
                  <m:oMath xmlns:m="http://schemas.openxmlformats.org/officeDocument/2006/math">
                    <m:r>
                      <a:rPr lang="en-US" sz="2000" i="1" dirty="0">
                        <a:latin typeface="Cambria Math" panose="02040503050406030204" pitchFamily="18" charset="0"/>
                      </a:rPr>
                      <m:t>𝐸</m:t>
                    </m:r>
                    <m:r>
                      <a:rPr lang="en-US" sz="2000" i="1" dirty="0">
                        <a:latin typeface="Cambria Math" panose="02040503050406030204" pitchFamily="18" charset="0"/>
                      </a:rPr>
                      <m:t>=210 </m:t>
                    </m:r>
                    <m:r>
                      <a:rPr lang="en-US" sz="2000" i="1" dirty="0" err="1">
                        <a:latin typeface="Cambria Math" panose="02040503050406030204" pitchFamily="18" charset="0"/>
                      </a:rPr>
                      <m:t>𝐺𝑃𝑎</m:t>
                    </m:r>
                    <m:r>
                      <a:rPr lang="en-US" sz="2000" i="1" dirty="0">
                        <a:latin typeface="Cambria Math" panose="02040503050406030204" pitchFamily="18" charset="0"/>
                      </a:rPr>
                      <m:t> </m:t>
                    </m:r>
                  </m:oMath>
                </a14:m>
                <a:r>
                  <a:rPr lang="en-US" sz="2000" dirty="0"/>
                  <a:t>and </a:t>
                </a:r>
                <a14:m>
                  <m:oMath xmlns:m="http://schemas.openxmlformats.org/officeDocument/2006/math">
                    <m:r>
                      <a:rPr lang="en-US" sz="2000" i="1" dirty="0">
                        <a:latin typeface="Cambria Math" panose="02040503050406030204" pitchFamily="18" charset="0"/>
                        <a:ea typeface="Cambria Math" panose="02040503050406030204" pitchFamily="18" charset="0"/>
                      </a:rPr>
                      <m:t>𝜈</m:t>
                    </m:r>
                    <m:r>
                      <a:rPr lang="en-US" sz="2000" i="1" dirty="0">
                        <a:latin typeface="Cambria Math" panose="02040503050406030204" pitchFamily="18" charset="0"/>
                      </a:rPr>
                      <m:t>=0.3</m:t>
                    </m:r>
                  </m:oMath>
                </a14:m>
                <a:r>
                  <a:rPr lang="en-US" sz="2000" dirty="0"/>
                  <a:t>. The wheel has a radius of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i="1" dirty="0">
                            <a:latin typeface="Cambria Math" panose="02040503050406030204" pitchFamily="18" charset="0"/>
                          </a:rPr>
                          <m:t>1</m:t>
                        </m:r>
                      </m:sub>
                    </m:sSub>
                    <m:r>
                      <a:rPr lang="en-US" sz="2000" i="1" dirty="0">
                        <a:latin typeface="Cambria Math" panose="02040503050406030204" pitchFamily="18" charset="0"/>
                      </a:rPr>
                      <m:t>=0.4 </m:t>
                    </m:r>
                    <m:r>
                      <a:rPr lang="en-US" sz="2000" i="1" dirty="0">
                        <a:latin typeface="Cambria Math" panose="02040503050406030204" pitchFamily="18" charset="0"/>
                      </a:rPr>
                      <m:t>𝑚</m:t>
                    </m:r>
                  </m:oMath>
                </a14:m>
                <a:r>
                  <a:rPr lang="en-US" sz="2000" dirty="0"/>
                  <a:t>, and the cross radius of the rail top surface is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i="1" dirty="0">
                            <a:latin typeface="Cambria Math" panose="02040503050406030204" pitchFamily="18" charset="0"/>
                          </a:rPr>
                          <m:t>2</m:t>
                        </m:r>
                      </m:sub>
                    </m:sSub>
                    <m:r>
                      <a:rPr lang="en-US" sz="2000" i="1" dirty="0">
                        <a:latin typeface="Cambria Math" panose="02040503050406030204" pitchFamily="18" charset="0"/>
                      </a:rPr>
                      <m:t>=0.3 </m:t>
                    </m:r>
                    <m:r>
                      <a:rPr lang="en-US" sz="2000" i="1" dirty="0">
                        <a:latin typeface="Cambria Math" panose="02040503050406030204" pitchFamily="18" charset="0"/>
                      </a:rPr>
                      <m:t>𝑚</m:t>
                    </m:r>
                  </m:oMath>
                </a14:m>
                <a:r>
                  <a:rPr lang="en-US" sz="2000" dirty="0"/>
                  <a:t>. Determine the contact area and the maximum contact pressure, given a compression load of </a:t>
                </a:r>
                <a14:m>
                  <m:oMath xmlns:m="http://schemas.openxmlformats.org/officeDocument/2006/math">
                    <m:r>
                      <a:rPr lang="en-US" sz="2000" i="1" dirty="0">
                        <a:latin typeface="Cambria Math" panose="02040503050406030204" pitchFamily="18" charset="0"/>
                      </a:rPr>
                      <m:t>𝐹</m:t>
                    </m:r>
                    <m:r>
                      <a:rPr lang="en-US" sz="2000" i="1" dirty="0">
                        <a:latin typeface="Cambria Math" panose="02040503050406030204" pitchFamily="18" charset="0"/>
                      </a:rPr>
                      <m:t>=90 </m:t>
                    </m:r>
                    <m:r>
                      <a:rPr lang="en-US" sz="2000" i="1" dirty="0" err="1">
                        <a:latin typeface="Cambria Math" panose="02040503050406030204" pitchFamily="18" charset="0"/>
                      </a:rPr>
                      <m:t>𝑘𝑁</m:t>
                    </m:r>
                  </m:oMath>
                </a14:m>
                <a:r>
                  <a:rPr lang="en-US" sz="2000" dirty="0" err="1"/>
                  <a:t>.</a:t>
                </a:r>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09600" y="990600"/>
                <a:ext cx="10972800" cy="1323439"/>
              </a:xfrm>
              <a:prstGeom prst="rect">
                <a:avLst/>
              </a:prstGeom>
              <a:blipFill>
                <a:blip r:embed="rId3"/>
                <a:stretch>
                  <a:fillRect l="-500" t="-2304" b="-7373"/>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845935" y="2590800"/>
            <a:ext cx="6526665" cy="4038600"/>
          </a:xfrm>
          <a:prstGeom prst="rect">
            <a:avLst/>
          </a:prstGeom>
        </p:spPr>
      </p:pic>
    </p:spTree>
    <p:extLst>
      <p:ext uri="{BB962C8B-B14F-4D97-AF65-F5344CB8AC3E}">
        <p14:creationId xmlns:p14="http://schemas.microsoft.com/office/powerpoint/2010/main" val="65941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a:t>
            </a:fld>
            <a:endParaRPr lang="en-US" sz="1400" dirty="0"/>
          </a:p>
        </p:txBody>
      </p:sp>
      <p:sp>
        <p:nvSpPr>
          <p:cNvPr id="8" name="Rectangle 2"/>
          <p:cNvSpPr txBox="1">
            <a:spLocks noChangeArrowheads="1"/>
          </p:cNvSpPr>
          <p:nvPr/>
        </p:nvSpPr>
        <p:spPr bwMode="auto">
          <a:xfrm>
            <a:off x="1981200" y="228600"/>
            <a:ext cx="496497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Concentrated Loads</a:t>
            </a:r>
          </a:p>
        </p:txBody>
      </p:sp>
      <p:sp>
        <p:nvSpPr>
          <p:cNvPr id="18" name="TextBox 17"/>
          <p:cNvSpPr txBox="1"/>
          <p:nvPr/>
        </p:nvSpPr>
        <p:spPr>
          <a:xfrm>
            <a:off x="609600" y="990601"/>
            <a:ext cx="6096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Concentrated load on a semi-infinite plate</a:t>
            </a:r>
          </a:p>
        </p:txBody>
      </p:sp>
      <mc:AlternateContent xmlns:mc="http://schemas.openxmlformats.org/markup-compatibility/2006" xmlns:a14="http://schemas.microsoft.com/office/drawing/2010/main">
        <mc:Choice Requires="a14">
          <p:sp>
            <p:nvSpPr>
              <p:cNvPr id="16" name="TextBox 15"/>
              <p:cNvSpPr txBox="1"/>
              <p:nvPr/>
            </p:nvSpPr>
            <p:spPr>
              <a:xfrm>
                <a:off x="1502569" y="1879937"/>
                <a:ext cx="520303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Using solution for compression of wedge with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/2</m:t>
                    </m:r>
                  </m:oMath>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502569" y="1879937"/>
                <a:ext cx="5203031" cy="707886"/>
              </a:xfrm>
              <a:prstGeom prst="rect">
                <a:avLst/>
              </a:prstGeom>
              <a:blipFill>
                <a:blip r:embed="rId3"/>
                <a:stretch>
                  <a:fillRect l="-1054" t="-3419" b="-14530"/>
                </a:stretch>
              </a:blipFill>
            </p:spPr>
            <p:txBody>
              <a:bodyPr/>
              <a:lstStyle/>
              <a:p>
                <a:r>
                  <a:rPr lang="en-US">
                    <a:noFill/>
                  </a:rPr>
                  <a:t> </a:t>
                </a:r>
              </a:p>
            </p:txBody>
          </p:sp>
        </mc:Fallback>
      </mc:AlternateContent>
      <p:pic>
        <p:nvPicPr>
          <p:cNvPr id="15" name="Picture 14"/>
          <p:cNvPicPr>
            <a:picLocks noChangeAspect="1"/>
          </p:cNvPicPr>
          <p:nvPr/>
        </p:nvPicPr>
        <p:blipFill>
          <a:blip r:embed="rId4"/>
          <a:stretch>
            <a:fillRect/>
          </a:stretch>
        </p:blipFill>
        <p:spPr>
          <a:xfrm>
            <a:off x="7119409" y="9525"/>
            <a:ext cx="4786314" cy="3190876"/>
          </a:xfrm>
          <a:prstGeom prst="rect">
            <a:avLst/>
          </a:prstGeom>
        </p:spPr>
      </p:pic>
      <p:pic>
        <p:nvPicPr>
          <p:cNvPr id="17" name="Picture 16"/>
          <p:cNvPicPr>
            <a:picLocks noChangeAspect="1"/>
          </p:cNvPicPr>
          <p:nvPr/>
        </p:nvPicPr>
        <p:blipFill>
          <a:blip r:embed="rId5"/>
          <a:stretch>
            <a:fillRect/>
          </a:stretch>
        </p:blipFill>
        <p:spPr>
          <a:xfrm>
            <a:off x="7567082" y="3733801"/>
            <a:ext cx="4068849" cy="2514599"/>
          </a:xfrm>
          <a:prstGeom prst="rect">
            <a:avLst/>
          </a:prstGeom>
        </p:spPr>
      </p:pic>
      <p:pic>
        <p:nvPicPr>
          <p:cNvPr id="20" name="Picture 19"/>
          <p:cNvPicPr>
            <a:picLocks noChangeAspect="1"/>
          </p:cNvPicPr>
          <p:nvPr/>
        </p:nvPicPr>
        <p:blipFill>
          <a:blip r:embed="rId6"/>
          <a:stretch>
            <a:fillRect/>
          </a:stretch>
        </p:blipFill>
        <p:spPr>
          <a:xfrm>
            <a:off x="1605843" y="2914709"/>
            <a:ext cx="5586858" cy="830997"/>
          </a:xfrm>
          <a:prstGeom prst="rect">
            <a:avLst/>
          </a:prstGeom>
        </p:spPr>
      </p:pic>
      <p:pic>
        <p:nvPicPr>
          <p:cNvPr id="21" name="Picture 20"/>
          <p:cNvPicPr>
            <a:picLocks noChangeAspect="1"/>
          </p:cNvPicPr>
          <p:nvPr/>
        </p:nvPicPr>
        <p:blipFill>
          <a:blip r:embed="rId7"/>
          <a:stretch>
            <a:fillRect/>
          </a:stretch>
        </p:blipFill>
        <p:spPr>
          <a:xfrm>
            <a:off x="3200400" y="5269706"/>
            <a:ext cx="1652588" cy="826294"/>
          </a:xfrm>
          <a:prstGeom prst="rect">
            <a:avLst/>
          </a:prstGeom>
        </p:spPr>
      </p:pic>
      <p:sp>
        <p:nvSpPr>
          <p:cNvPr id="23" name="TextBox 22"/>
          <p:cNvSpPr txBox="1"/>
          <p:nvPr/>
        </p:nvSpPr>
        <p:spPr>
          <a:xfrm>
            <a:off x="1502569" y="4168915"/>
            <a:ext cx="569013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Note this predicts that radial stress magnitude is constant around circle of diameter </a:t>
            </a:r>
            <a:r>
              <a:rPr lang="en-US" sz="2000" i="1" dirty="0"/>
              <a:t>d</a:t>
            </a:r>
            <a:endParaRPr lang="en-US" sz="2000" dirty="0"/>
          </a:p>
        </p:txBody>
      </p:sp>
    </p:spTree>
    <p:extLst>
      <p:ext uri="{BB962C8B-B14F-4D97-AF65-F5344CB8AC3E}">
        <p14:creationId xmlns:p14="http://schemas.microsoft.com/office/powerpoint/2010/main" val="381657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20</a:t>
            </a:fld>
            <a:endParaRPr lang="en-US" sz="1400" dirty="0"/>
          </a:p>
        </p:txBody>
      </p:sp>
    </p:spTree>
    <p:extLst>
      <p:ext uri="{BB962C8B-B14F-4D97-AF65-F5344CB8AC3E}">
        <p14:creationId xmlns:p14="http://schemas.microsoft.com/office/powerpoint/2010/main" val="196391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21</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General Contact</a:t>
            </a:r>
          </a:p>
        </p:txBody>
      </p:sp>
      <p:sp>
        <p:nvSpPr>
          <p:cNvPr id="11" name="TextBox 10"/>
          <p:cNvSpPr txBox="1"/>
          <p:nvPr/>
        </p:nvSpPr>
        <p:spPr>
          <a:xfrm>
            <a:off x="609600" y="990601"/>
            <a:ext cx="109728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case where curvature is negative … ball bearing in race – evaluate contact between bearing and outer race (homework!)</a:t>
            </a:r>
          </a:p>
        </p:txBody>
      </p:sp>
      <p:pic>
        <p:nvPicPr>
          <p:cNvPr id="3" name="Picture 2"/>
          <p:cNvPicPr>
            <a:picLocks noChangeAspect="1"/>
          </p:cNvPicPr>
          <p:nvPr/>
        </p:nvPicPr>
        <p:blipFill>
          <a:blip r:embed="rId3"/>
          <a:stretch>
            <a:fillRect/>
          </a:stretch>
        </p:blipFill>
        <p:spPr>
          <a:xfrm>
            <a:off x="4419600" y="1828801"/>
            <a:ext cx="3505200" cy="4720071"/>
          </a:xfrm>
          <a:prstGeom prst="rect">
            <a:avLst/>
          </a:prstGeom>
        </p:spPr>
      </p:pic>
    </p:spTree>
    <p:extLst>
      <p:ext uri="{BB962C8B-B14F-4D97-AF65-F5344CB8AC3E}">
        <p14:creationId xmlns:p14="http://schemas.microsoft.com/office/powerpoint/2010/main" val="272838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a:t>
            </a:fld>
            <a:endParaRPr lang="en-US" sz="1400" dirty="0"/>
          </a:p>
        </p:txBody>
      </p:sp>
      <p:pic>
        <p:nvPicPr>
          <p:cNvPr id="6" name="Picture 2" descr="Figure 1: Gear set stress plot">
            <a:extLst>
              <a:ext uri="{FF2B5EF4-FFF2-40B4-BE49-F238E27FC236}">
                <a16:creationId xmlns:a16="http://schemas.microsoft.com/office/drawing/2014/main" id="{2E1C146F-BB62-4739-A5E9-7C1A5ACAA27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905650"/>
            <a:ext cx="6672664" cy="3504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88893A79-753D-C917-DA45-E52A02123C64}"/>
              </a:ext>
            </a:extLst>
          </p:cNvPr>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Stresses</a:t>
            </a:r>
          </a:p>
        </p:txBody>
      </p:sp>
    </p:spTree>
    <p:extLst>
      <p:ext uri="{BB962C8B-B14F-4D97-AF65-F5344CB8AC3E}">
        <p14:creationId xmlns:p14="http://schemas.microsoft.com/office/powerpoint/2010/main" val="279873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Stresses</a:t>
            </a:r>
          </a:p>
        </p:txBody>
      </p:sp>
      <p:sp>
        <p:nvSpPr>
          <p:cNvPr id="18" name="TextBox 17"/>
          <p:cNvSpPr txBox="1"/>
          <p:nvPr/>
        </p:nvSpPr>
        <p:spPr>
          <a:xfrm>
            <a:off x="457200" y="990600"/>
            <a:ext cx="723900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High stresses resulting from application of force over small surface (but not a point load)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Happen everywhere; often ignored / negligible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First analysis of elastic contact stress by Hertz in 1881; thus, </a:t>
            </a:r>
            <a:r>
              <a:rPr lang="en-US" sz="2400" i="1" dirty="0"/>
              <a:t>Hertz contact stresses</a:t>
            </a:r>
            <a:endParaRPr lang="en-US" sz="8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Analysis of ideal shapes, but relevant to components like ball and roller bearings, gear teeth, cams, </a:t>
            </a:r>
            <a:r>
              <a:rPr lang="en-US" sz="2400" dirty="0" err="1"/>
              <a:t>etc</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Solutions seek to define </a:t>
            </a:r>
            <a:r>
              <a:rPr lang="en-US" sz="2400" u="sng" dirty="0"/>
              <a:t>contact area</a:t>
            </a:r>
            <a:r>
              <a:rPr lang="en-US" sz="2400" dirty="0"/>
              <a:t>, </a:t>
            </a:r>
            <a:r>
              <a:rPr lang="en-US" sz="2400" u="sng" dirty="0"/>
              <a:t>distribution of pressure</a:t>
            </a:r>
            <a:r>
              <a:rPr lang="en-US" sz="2400" dirty="0"/>
              <a:t>, and </a:t>
            </a:r>
            <a:r>
              <a:rPr lang="en-US" sz="2400" u="sng" dirty="0"/>
              <a:t>underlying stresses</a:t>
            </a:r>
          </a:p>
          <a:p>
            <a:pPr marL="285750" indent="-285750">
              <a:buFont typeface="Arial" panose="020B0604020202020204" pitchFamily="34" charset="0"/>
              <a:buChar char="•"/>
            </a:pPr>
            <a:endParaRPr lang="en-US" sz="2400" dirty="0"/>
          </a:p>
        </p:txBody>
      </p:sp>
      <p:pic>
        <p:nvPicPr>
          <p:cNvPr id="1026" name="Picture 2">
            <a:extLst>
              <a:ext uri="{FF2B5EF4-FFF2-40B4-BE49-F238E27FC236}">
                <a16:creationId xmlns:a16="http://schemas.microsoft.com/office/drawing/2014/main" id="{1F4060D4-2A01-4B24-B953-945C081DB3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00" r="15333"/>
          <a:stretch/>
        </p:blipFill>
        <p:spPr bwMode="auto">
          <a:xfrm>
            <a:off x="7924800" y="1276350"/>
            <a:ext cx="4131792" cy="4362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3C3DA7-ED08-4E60-8FFD-142C83DBF00C}"/>
              </a:ext>
            </a:extLst>
          </p:cNvPr>
          <p:cNvSpPr txBox="1"/>
          <p:nvPr/>
        </p:nvSpPr>
        <p:spPr>
          <a:xfrm>
            <a:off x="10975847" y="5659582"/>
            <a:ext cx="1080745" cy="307777"/>
          </a:xfrm>
          <a:prstGeom prst="rect">
            <a:avLst/>
          </a:prstGeom>
          <a:noFill/>
        </p:spPr>
        <p:txBody>
          <a:bodyPr wrap="none" rtlCol="0">
            <a:spAutoFit/>
          </a:bodyPr>
          <a:lstStyle/>
          <a:p>
            <a:r>
              <a:rPr lang="en-US" sz="1400" dirty="0"/>
              <a:t>(Wikipedia)</a:t>
            </a:r>
          </a:p>
        </p:txBody>
      </p:sp>
    </p:spTree>
    <p:extLst>
      <p:ext uri="{BB962C8B-B14F-4D97-AF65-F5344CB8AC3E}">
        <p14:creationId xmlns:p14="http://schemas.microsoft.com/office/powerpoint/2010/main" val="330950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5</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Stresses</a:t>
            </a:r>
          </a:p>
        </p:txBody>
      </p:sp>
      <p:sp>
        <p:nvSpPr>
          <p:cNvPr id="18" name="TextBox 17"/>
          <p:cNvSpPr txBox="1"/>
          <p:nvPr/>
        </p:nvSpPr>
        <p:spPr>
          <a:xfrm>
            <a:off x="685800" y="1343085"/>
            <a:ext cx="76200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Assumptions: </a:t>
            </a:r>
          </a:p>
          <a:p>
            <a:pPr marL="742950" lvl="1" indent="-285750">
              <a:buFont typeface="Arial" panose="020B0604020202020204" pitchFamily="34" charset="0"/>
              <a:buChar char="•"/>
            </a:pPr>
            <a:r>
              <a:rPr lang="en-US" sz="2400" dirty="0"/>
              <a:t>Materials are isotropic and elastic</a:t>
            </a:r>
          </a:p>
          <a:p>
            <a:pPr marL="742950" lvl="1" indent="-285750">
              <a:buFont typeface="Arial" panose="020B0604020202020204" pitchFamily="34" charset="0"/>
              <a:buChar char="•"/>
            </a:pPr>
            <a:r>
              <a:rPr lang="en-US" sz="2400" dirty="0"/>
              <a:t>Contact areas are flat during deformation</a:t>
            </a:r>
          </a:p>
          <a:p>
            <a:pPr marL="742950" lvl="1" indent="-285750">
              <a:buFont typeface="Arial" panose="020B0604020202020204" pitchFamily="34" charset="0"/>
              <a:buChar char="•"/>
            </a:pPr>
            <a:r>
              <a:rPr lang="en-US" sz="2400" dirty="0"/>
              <a:t>Surfaces are perfectly smooth (normal stresses only at surface)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Solutions via methods of linear elasticity, but we will focus on results and on learning to apply resulting relationships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all cases, contact pressure varies from zero at edge of contact area to maximum at center</a:t>
            </a:r>
          </a:p>
        </p:txBody>
      </p:sp>
      <p:pic>
        <p:nvPicPr>
          <p:cNvPr id="6" name="Picture 5">
            <a:extLst>
              <a:ext uri="{FF2B5EF4-FFF2-40B4-BE49-F238E27FC236}">
                <a16:creationId xmlns:a16="http://schemas.microsoft.com/office/drawing/2014/main" id="{7FD6E3BC-6C33-4440-A957-695B863CACF7}"/>
              </a:ext>
            </a:extLst>
          </p:cNvPr>
          <p:cNvPicPr>
            <a:picLocks noChangeAspect="1"/>
          </p:cNvPicPr>
          <p:nvPr/>
        </p:nvPicPr>
        <p:blipFill>
          <a:blip r:embed="rId3"/>
          <a:stretch>
            <a:fillRect/>
          </a:stretch>
        </p:blipFill>
        <p:spPr>
          <a:xfrm>
            <a:off x="8712837" y="1008186"/>
            <a:ext cx="3098163" cy="4623412"/>
          </a:xfrm>
          <a:prstGeom prst="rect">
            <a:avLst/>
          </a:prstGeom>
        </p:spPr>
      </p:pic>
    </p:spTree>
    <p:extLst>
      <p:ext uri="{BB962C8B-B14F-4D97-AF65-F5344CB8AC3E}">
        <p14:creationId xmlns:p14="http://schemas.microsoft.com/office/powerpoint/2010/main" val="325822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6</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Two Spheres</a:t>
            </a:r>
          </a:p>
        </p:txBody>
      </p:sp>
      <p:pic>
        <p:nvPicPr>
          <p:cNvPr id="2" name="Picture 1"/>
          <p:cNvPicPr>
            <a:picLocks noChangeAspect="1"/>
          </p:cNvPicPr>
          <p:nvPr/>
        </p:nvPicPr>
        <p:blipFill>
          <a:blip r:embed="rId3"/>
          <a:stretch>
            <a:fillRect/>
          </a:stretch>
        </p:blipFill>
        <p:spPr>
          <a:xfrm>
            <a:off x="2133600" y="1828801"/>
            <a:ext cx="2286000" cy="341141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85800" y="990600"/>
                <a:ext cx="7620000" cy="862608"/>
              </a:xfrm>
              <a:prstGeom prst="rect">
                <a:avLst/>
              </a:prstGeom>
              <a:noFill/>
            </p:spPr>
            <p:txBody>
              <a:bodyPr wrap="square" rtlCol="0">
                <a:spAutoFit/>
              </a:bodyPr>
              <a:lstStyle/>
              <a:p>
                <a:pPr marL="285750" indent="-285750">
                  <a:buFont typeface="Arial" panose="020B0604020202020204" pitchFamily="34" charset="0"/>
                  <a:buChar char="•"/>
                </a:pPr>
                <a:r>
                  <a:rPr lang="en-US" sz="2400" dirty="0"/>
                  <a:t>Contact area is circular (</a:t>
                </a:r>
                <a14:m>
                  <m:oMath xmlns:m="http://schemas.openxmlformats.org/officeDocument/2006/math">
                    <m:r>
                      <a:rPr lang="en-US" sz="2400" i="1">
                        <a:latin typeface="Cambria Math" panose="02040503050406030204" pitchFamily="18" charset="0"/>
                      </a:rPr>
                      <m:t>𝑎𝑟𝑒𝑎</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𝑎</m:t>
                        </m:r>
                      </m:e>
                      <m:sup>
                        <m:r>
                          <a:rPr lang="en-US" sz="2400" i="1">
                            <a:latin typeface="Cambria Math" panose="02040503050406030204" pitchFamily="18" charset="0"/>
                            <a:ea typeface="Cambria Math" panose="02040503050406030204" pitchFamily="18" charset="0"/>
                          </a:rPr>
                          <m:t>2</m:t>
                        </m:r>
                      </m:sup>
                    </m:sSup>
                  </m:oMath>
                </a14:m>
                <a:r>
                  <a:rPr lang="en-US" sz="2400" dirty="0"/>
                  <a:t>)</a:t>
                </a:r>
              </a:p>
              <a:p>
                <a:pPr marL="285750" indent="-285750">
                  <a:buFont typeface="Arial" panose="020B0604020202020204" pitchFamily="34" charset="0"/>
                  <a:buChar char="•"/>
                </a:pPr>
                <a:r>
                  <a:rPr lang="en-US" sz="2400" dirty="0"/>
                  <a:t>Pressure distribution is semi-elliptical</a:t>
                </a:r>
              </a:p>
            </p:txBody>
          </p:sp>
        </mc:Choice>
        <mc:Fallback xmlns="">
          <p:sp>
            <p:nvSpPr>
              <p:cNvPr id="6" name="TextBox 5"/>
              <p:cNvSpPr txBox="1">
                <a:spLocks noRot="1" noChangeAspect="1" noMove="1" noResize="1" noEditPoints="1" noAdjustHandles="1" noChangeArrowheads="1" noChangeShapeType="1" noTextEdit="1"/>
              </p:cNvSpPr>
              <p:nvPr/>
            </p:nvSpPr>
            <p:spPr>
              <a:xfrm>
                <a:off x="685800" y="990600"/>
                <a:ext cx="7620000" cy="862608"/>
              </a:xfrm>
              <a:prstGeom prst="rect">
                <a:avLst/>
              </a:prstGeom>
              <a:blipFill>
                <a:blip r:embed="rId4"/>
                <a:stretch>
                  <a:fillRect l="-1120" t="-4965" b="-12057"/>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6624638" y="1346677"/>
            <a:ext cx="4881562" cy="3695388"/>
          </a:xfrm>
          <a:prstGeom prst="rect">
            <a:avLst/>
          </a:prstGeom>
        </p:spPr>
      </p:pic>
      <p:pic>
        <p:nvPicPr>
          <p:cNvPr id="4" name="Picture 3"/>
          <p:cNvPicPr>
            <a:picLocks noChangeAspect="1"/>
          </p:cNvPicPr>
          <p:nvPr/>
        </p:nvPicPr>
        <p:blipFill>
          <a:blip r:embed="rId6"/>
          <a:stretch>
            <a:fillRect/>
          </a:stretch>
        </p:blipFill>
        <p:spPr>
          <a:xfrm>
            <a:off x="1752600" y="5500688"/>
            <a:ext cx="4767890" cy="823913"/>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858001" y="5526578"/>
                <a:ext cx="3657599" cy="707886"/>
              </a:xfrm>
              <a:prstGeom prst="rect">
                <a:avLst/>
              </a:prstGeom>
              <a:noFill/>
            </p:spPr>
            <p:txBody>
              <a:bodyPr wrap="square" rtlCol="0">
                <a:spAutoFit/>
              </a:bodyPr>
              <a:lstStyle/>
              <a:p>
                <a14:m>
                  <m:oMath xmlns:m="http://schemas.openxmlformats.org/officeDocument/2006/math">
                    <m:r>
                      <a:rPr lang="en-US" sz="2000" i="1" dirty="0">
                        <a:latin typeface="Cambria Math" panose="02040503050406030204" pitchFamily="18" charset="0"/>
                      </a:rPr>
                      <m:t>𝐹</m:t>
                    </m:r>
                  </m:oMath>
                </a14:m>
                <a:r>
                  <a:rPr lang="en-US" sz="2000" dirty="0"/>
                  <a:t> – force;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oMath>
                </a14:m>
                <a:r>
                  <a:rPr lang="en-US" sz="2000" dirty="0"/>
                  <a:t> – moduli;</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oMath>
                </a14:m>
                <a:r>
                  <a:rPr lang="en-US" sz="2000" dirty="0"/>
                  <a:t> – radii;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𝜈</m:t>
                        </m:r>
                      </m:e>
                      <m:sub>
                        <m:r>
                          <a:rPr lang="en-US" sz="2000" i="1">
                            <a:latin typeface="Cambria Math" panose="02040503050406030204" pitchFamily="18" charset="0"/>
                          </a:rPr>
                          <m:t>𝑖</m:t>
                        </m:r>
                      </m:sub>
                    </m:sSub>
                  </m:oMath>
                </a14:m>
                <a:r>
                  <a:rPr lang="en-US" sz="2000" dirty="0"/>
                  <a:t> – Poisson’s ratios </a:t>
                </a:r>
              </a:p>
            </p:txBody>
          </p:sp>
        </mc:Choice>
        <mc:Fallback xmlns="">
          <p:sp>
            <p:nvSpPr>
              <p:cNvPr id="9" name="TextBox 8"/>
              <p:cNvSpPr txBox="1">
                <a:spLocks noRot="1" noChangeAspect="1" noMove="1" noResize="1" noEditPoints="1" noAdjustHandles="1" noChangeArrowheads="1" noChangeShapeType="1" noTextEdit="1"/>
              </p:cNvSpPr>
              <p:nvPr/>
            </p:nvSpPr>
            <p:spPr>
              <a:xfrm>
                <a:off x="6858001" y="5526578"/>
                <a:ext cx="3657599" cy="707886"/>
              </a:xfrm>
              <a:prstGeom prst="rect">
                <a:avLst/>
              </a:prstGeom>
              <a:blipFill>
                <a:blip r:embed="rId7"/>
                <a:stretch>
                  <a:fillRect t="-4310" b="-15517"/>
                </a:stretch>
              </a:blipFill>
            </p:spPr>
            <p:txBody>
              <a:bodyPr/>
              <a:lstStyle/>
              <a:p>
                <a:r>
                  <a:rPr lang="en-US">
                    <a:noFill/>
                  </a:rPr>
                  <a:t> </a:t>
                </a:r>
              </a:p>
            </p:txBody>
          </p:sp>
        </mc:Fallback>
      </mc:AlternateContent>
    </p:spTree>
    <p:extLst>
      <p:ext uri="{BB962C8B-B14F-4D97-AF65-F5344CB8AC3E}">
        <p14:creationId xmlns:p14="http://schemas.microsoft.com/office/powerpoint/2010/main" val="229511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869783" y="1488272"/>
            <a:ext cx="1650111" cy="798005"/>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7</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Two Spheres</a:t>
            </a:r>
          </a:p>
        </p:txBody>
      </p:sp>
      <mc:AlternateContent xmlns:mc="http://schemas.openxmlformats.org/markup-compatibility/2006" xmlns:a14="http://schemas.microsoft.com/office/drawing/2010/main">
        <mc:Choice Requires="a14">
          <p:sp>
            <p:nvSpPr>
              <p:cNvPr id="6" name="TextBox 5"/>
              <p:cNvSpPr txBox="1"/>
              <p:nvPr/>
            </p:nvSpPr>
            <p:spPr>
              <a:xfrm>
                <a:off x="609600" y="2428113"/>
                <a:ext cx="291465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=0.3</m:t>
                    </m:r>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609600" y="2428113"/>
                <a:ext cx="2914651" cy="461665"/>
              </a:xfrm>
              <a:prstGeom prst="rect">
                <a:avLst/>
              </a:prstGeom>
              <a:blipFill>
                <a:blip r:embed="rId4"/>
                <a:stretch>
                  <a:fillRect l="-2720" t="-9211" b="-30263"/>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2090110" y="2961513"/>
            <a:ext cx="4767890" cy="823913"/>
          </a:xfrm>
          <a:prstGeom prst="rect">
            <a:avLst/>
          </a:prstGeom>
        </p:spPr>
      </p:pic>
      <p:pic>
        <p:nvPicPr>
          <p:cNvPr id="5" name="Picture 4"/>
          <p:cNvPicPr>
            <a:picLocks noChangeAspect="1"/>
          </p:cNvPicPr>
          <p:nvPr/>
        </p:nvPicPr>
        <p:blipFill>
          <a:blip r:embed="rId6"/>
          <a:stretch>
            <a:fillRect/>
          </a:stretch>
        </p:blipFill>
        <p:spPr>
          <a:xfrm>
            <a:off x="3609479" y="3952113"/>
            <a:ext cx="3489579" cy="1000887"/>
          </a:xfrm>
          <a:prstGeom prst="rect">
            <a:avLst/>
          </a:prstGeom>
        </p:spPr>
      </p:pic>
      <p:sp>
        <p:nvSpPr>
          <p:cNvPr id="7" name="Right Arrow 6"/>
          <p:cNvSpPr/>
          <p:nvPr/>
        </p:nvSpPr>
        <p:spPr>
          <a:xfrm>
            <a:off x="2362200" y="4201540"/>
            <a:ext cx="914400" cy="50203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1081087"/>
            <a:ext cx="80391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Maximum contact pressure (maximum principal stress)</a:t>
            </a:r>
          </a:p>
        </p:txBody>
      </p:sp>
      <p:pic>
        <p:nvPicPr>
          <p:cNvPr id="12" name="Picture 11"/>
          <p:cNvPicPr>
            <a:picLocks noChangeAspect="1"/>
          </p:cNvPicPr>
          <p:nvPr/>
        </p:nvPicPr>
        <p:blipFill>
          <a:blip r:embed="rId7"/>
          <a:stretch>
            <a:fillRect/>
          </a:stretch>
        </p:blipFill>
        <p:spPr>
          <a:xfrm>
            <a:off x="2971800" y="5599892"/>
            <a:ext cx="4612196" cy="892683"/>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609600" y="5029201"/>
                <a:ext cx="9777046"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Relative displacement (of sphere centers;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=0.3</m:t>
                    </m:r>
                  </m:oMath>
                </a14:m>
                <a:r>
                  <a:rPr lang="en-US" sz="2400" dirty="0"/>
                  <a:t>):</a:t>
                </a:r>
              </a:p>
            </p:txBody>
          </p:sp>
        </mc:Choice>
        <mc:Fallback xmlns="">
          <p:sp>
            <p:nvSpPr>
              <p:cNvPr id="14" name="TextBox 13"/>
              <p:cNvSpPr txBox="1">
                <a:spLocks noRot="1" noChangeAspect="1" noMove="1" noResize="1" noEditPoints="1" noAdjustHandles="1" noChangeArrowheads="1" noChangeShapeType="1" noTextEdit="1"/>
              </p:cNvSpPr>
              <p:nvPr/>
            </p:nvSpPr>
            <p:spPr>
              <a:xfrm>
                <a:off x="609600" y="5029201"/>
                <a:ext cx="9777046" cy="461665"/>
              </a:xfrm>
              <a:prstGeom prst="rect">
                <a:avLst/>
              </a:prstGeom>
              <a:blipFill>
                <a:blip r:embed="rId8"/>
                <a:stretch>
                  <a:fillRect l="-810" t="-9211" b="-30263"/>
                </a:stretch>
              </a:blipFill>
            </p:spPr>
            <p:txBody>
              <a:bodyPr/>
              <a:lstStyle/>
              <a:p>
                <a:r>
                  <a:rPr lang="en-US">
                    <a:noFill/>
                  </a:rPr>
                  <a:t> </a:t>
                </a:r>
              </a:p>
            </p:txBody>
          </p:sp>
        </mc:Fallback>
      </mc:AlternateContent>
      <p:pic>
        <p:nvPicPr>
          <p:cNvPr id="3" name="Picture 2"/>
          <p:cNvPicPr>
            <a:picLocks noChangeAspect="1"/>
          </p:cNvPicPr>
          <p:nvPr/>
        </p:nvPicPr>
        <p:blipFill>
          <a:blip r:embed="rId9"/>
          <a:stretch>
            <a:fillRect/>
          </a:stretch>
        </p:blipFill>
        <p:spPr>
          <a:xfrm>
            <a:off x="8673655" y="176077"/>
            <a:ext cx="3289745" cy="6300923"/>
          </a:xfrm>
          <a:prstGeom prst="rect">
            <a:avLst/>
          </a:prstGeom>
        </p:spPr>
      </p:pic>
      <p:sp>
        <p:nvSpPr>
          <p:cNvPr id="9" name="Rectangle 8"/>
          <p:cNvSpPr/>
          <p:nvPr/>
        </p:nvSpPr>
        <p:spPr>
          <a:xfrm>
            <a:off x="8667750" y="1610742"/>
            <a:ext cx="3276600" cy="2664100"/>
          </a:xfrm>
          <a:prstGeom prst="rect">
            <a:avLst/>
          </a:prstGeom>
          <a:solidFill>
            <a:srgbClr val="FFFF00">
              <a:alpha val="1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56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8</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Variations with Spherical Contact</a:t>
            </a:r>
          </a:p>
        </p:txBody>
      </p:sp>
      <mc:AlternateContent xmlns:mc="http://schemas.openxmlformats.org/markup-compatibility/2006" xmlns:a14="http://schemas.microsoft.com/office/drawing/2010/main">
        <mc:Choice Requires="a14">
          <p:sp>
            <p:nvSpPr>
              <p:cNvPr id="6" name="TextBox 5"/>
              <p:cNvSpPr txBox="1"/>
              <p:nvPr/>
            </p:nvSpPr>
            <p:spPr>
              <a:xfrm>
                <a:off x="1066800" y="4262736"/>
                <a:ext cx="100584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sphere on flat surface, use same equations but 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oMath>
                </a14:m>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For sphere in a spherical seat,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2</m:t>
                        </m:r>
                      </m:sub>
                    </m:sSub>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066800" y="4262736"/>
                <a:ext cx="10058400" cy="1200329"/>
              </a:xfrm>
              <a:prstGeom prst="rect">
                <a:avLst/>
              </a:prstGeom>
              <a:blipFill>
                <a:blip r:embed="rId3"/>
                <a:stretch>
                  <a:fillRect l="-788" t="-3553" b="-11168"/>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3335774" y="1143000"/>
            <a:ext cx="5520452" cy="2195810"/>
          </a:xfrm>
          <a:prstGeom prst="rect">
            <a:avLst/>
          </a:prstGeom>
        </p:spPr>
      </p:pic>
    </p:spTree>
    <p:extLst>
      <p:ext uri="{BB962C8B-B14F-4D97-AF65-F5344CB8AC3E}">
        <p14:creationId xmlns:p14="http://schemas.microsoft.com/office/powerpoint/2010/main" val="12057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9</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Two Parallel Cylinders</a:t>
            </a:r>
          </a:p>
        </p:txBody>
      </p:sp>
      <mc:AlternateContent xmlns:mc="http://schemas.openxmlformats.org/markup-compatibility/2006" xmlns:a14="http://schemas.microsoft.com/office/drawing/2010/main">
        <mc:Choice Requires="a14">
          <p:sp>
            <p:nvSpPr>
              <p:cNvPr id="6" name="TextBox 5"/>
              <p:cNvSpPr txBox="1"/>
              <p:nvPr/>
            </p:nvSpPr>
            <p:spPr>
              <a:xfrm>
                <a:off x="709612" y="1676400"/>
                <a:ext cx="508158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Contact area is rectangular: 	</a:t>
                </a:r>
                <a14:m>
                  <m:oMath xmlns:m="http://schemas.openxmlformats.org/officeDocument/2006/math">
                    <m:r>
                      <a:rPr lang="en-US" sz="2400" i="1">
                        <a:latin typeface="Cambria Math" panose="02040503050406030204" pitchFamily="18" charset="0"/>
                      </a:rPr>
                      <m:t>𝑎𝑟𝑒𝑎</m:t>
                    </m:r>
                    <m:r>
                      <a:rPr lang="en-US" sz="2400" i="1">
                        <a:latin typeface="Cambria Math" panose="02040503050406030204" pitchFamily="18" charset="0"/>
                      </a:rPr>
                      <m:t>=2</m:t>
                    </m:r>
                    <m:r>
                      <a:rPr lang="en-US" sz="2400" i="1">
                        <a:latin typeface="Cambria Math" panose="02040503050406030204" pitchFamily="18" charset="0"/>
                      </a:rPr>
                      <m:t>𝑎𝐿</m:t>
                    </m:r>
                  </m:oMath>
                </a14:m>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Max contact pressure:</a:t>
                </a:r>
              </a:p>
            </p:txBody>
          </p:sp>
        </mc:Choice>
        <mc:Fallback xmlns="">
          <p:sp>
            <p:nvSpPr>
              <p:cNvPr id="6" name="TextBox 5"/>
              <p:cNvSpPr txBox="1">
                <a:spLocks noRot="1" noChangeAspect="1" noMove="1" noResize="1" noEditPoints="1" noAdjustHandles="1" noChangeArrowheads="1" noChangeShapeType="1" noTextEdit="1"/>
              </p:cNvSpPr>
              <p:nvPr/>
            </p:nvSpPr>
            <p:spPr>
              <a:xfrm>
                <a:off x="709612" y="1676400"/>
                <a:ext cx="5081588" cy="1938992"/>
              </a:xfrm>
              <a:prstGeom prst="rect">
                <a:avLst/>
              </a:prstGeom>
              <a:blipFill>
                <a:blip r:embed="rId3"/>
                <a:stretch>
                  <a:fillRect l="-1559" t="-2201" b="-6604"/>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6241249" y="838200"/>
            <a:ext cx="5950751" cy="5401978"/>
          </a:xfrm>
          <a:prstGeom prst="rect">
            <a:avLst/>
          </a:prstGeom>
        </p:spPr>
      </p:pic>
      <p:pic>
        <p:nvPicPr>
          <p:cNvPr id="7" name="Picture 6"/>
          <p:cNvPicPr>
            <a:picLocks noChangeAspect="1"/>
          </p:cNvPicPr>
          <p:nvPr/>
        </p:nvPicPr>
        <p:blipFill>
          <a:blip r:embed="rId5"/>
          <a:stretch>
            <a:fillRect/>
          </a:stretch>
        </p:blipFill>
        <p:spPr>
          <a:xfrm>
            <a:off x="3015329" y="3778276"/>
            <a:ext cx="1460754" cy="784479"/>
          </a:xfrm>
          <a:prstGeom prst="rect">
            <a:avLst/>
          </a:prstGeom>
        </p:spPr>
      </p:pic>
      <p:sp>
        <p:nvSpPr>
          <p:cNvPr id="10" name="Rectangle 9"/>
          <p:cNvSpPr/>
          <p:nvPr/>
        </p:nvSpPr>
        <p:spPr>
          <a:xfrm>
            <a:off x="1032760" y="4719936"/>
            <a:ext cx="2243840" cy="461665"/>
          </a:xfrm>
          <a:prstGeom prst="rect">
            <a:avLst/>
          </a:prstGeom>
        </p:spPr>
        <p:txBody>
          <a:bodyPr wrap="square">
            <a:spAutoFit/>
          </a:bodyPr>
          <a:lstStyle/>
          <a:p>
            <a:r>
              <a:rPr lang="en-US" sz="2400" dirty="0"/>
              <a:t>where</a:t>
            </a:r>
          </a:p>
        </p:txBody>
      </p:sp>
      <p:pic>
        <p:nvPicPr>
          <p:cNvPr id="11" name="Picture 10"/>
          <p:cNvPicPr>
            <a:picLocks noChangeAspect="1"/>
          </p:cNvPicPr>
          <p:nvPr/>
        </p:nvPicPr>
        <p:blipFill>
          <a:blip r:embed="rId6"/>
          <a:stretch>
            <a:fillRect/>
          </a:stretch>
        </p:blipFill>
        <p:spPr>
          <a:xfrm>
            <a:off x="1524000" y="5552477"/>
            <a:ext cx="5045012" cy="825056"/>
          </a:xfrm>
          <a:prstGeom prst="rect">
            <a:avLst/>
          </a:prstGeom>
        </p:spPr>
      </p:pic>
    </p:spTree>
    <p:extLst>
      <p:ext uri="{BB962C8B-B14F-4D97-AF65-F5344CB8AC3E}">
        <p14:creationId xmlns:p14="http://schemas.microsoft.com/office/powerpoint/2010/main" val="15900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15620</TotalTime>
  <Words>908</Words>
  <Application>Microsoft Office PowerPoint</Application>
  <PresentationFormat>Widescreen</PresentationFormat>
  <Paragraphs>156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Symbol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cp:lastModifiedBy>
  <cp:revision>929</cp:revision>
  <cp:lastPrinted>2024-02-20T15:38:41Z</cp:lastPrinted>
  <dcterms:created xsi:type="dcterms:W3CDTF">2006-10-13T21:53:26Z</dcterms:created>
  <dcterms:modified xsi:type="dcterms:W3CDTF">2025-02-20T15:54:14Z</dcterms:modified>
</cp:coreProperties>
</file>